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4" r:id="rId1"/>
  </p:sldMasterIdLst>
  <p:notesMasterIdLst>
    <p:notesMasterId r:id="rId118"/>
  </p:notesMasterIdLst>
  <p:handoutMasterIdLst>
    <p:handoutMasterId r:id="rId119"/>
  </p:handoutMasterIdLst>
  <p:sldIdLst>
    <p:sldId id="382" r:id="rId2"/>
    <p:sldId id="886" r:id="rId3"/>
    <p:sldId id="777" r:id="rId4"/>
    <p:sldId id="778" r:id="rId5"/>
    <p:sldId id="607" r:id="rId6"/>
    <p:sldId id="775" r:id="rId7"/>
    <p:sldId id="611" r:id="rId8"/>
    <p:sldId id="531" r:id="rId9"/>
    <p:sldId id="503" r:id="rId10"/>
    <p:sldId id="505" r:id="rId11"/>
    <p:sldId id="504" r:id="rId12"/>
    <p:sldId id="506" r:id="rId13"/>
    <p:sldId id="499" r:id="rId14"/>
    <p:sldId id="532" r:id="rId15"/>
    <p:sldId id="508" r:id="rId16"/>
    <p:sldId id="465" r:id="rId17"/>
    <p:sldId id="510" r:id="rId18"/>
    <p:sldId id="512" r:id="rId19"/>
    <p:sldId id="513" r:id="rId20"/>
    <p:sldId id="515" r:id="rId21"/>
    <p:sldId id="476" r:id="rId22"/>
    <p:sldId id="474" r:id="rId23"/>
    <p:sldId id="511" r:id="rId24"/>
    <p:sldId id="521" r:id="rId25"/>
    <p:sldId id="477" r:id="rId26"/>
    <p:sldId id="523" r:id="rId27"/>
    <p:sldId id="525" r:id="rId28"/>
    <p:sldId id="528" r:id="rId29"/>
    <p:sldId id="479" r:id="rId30"/>
    <p:sldId id="959" r:id="rId31"/>
    <p:sldId id="961" r:id="rId32"/>
    <p:sldId id="962" r:id="rId33"/>
    <p:sldId id="963" r:id="rId34"/>
    <p:sldId id="964" r:id="rId35"/>
    <p:sldId id="965" r:id="rId36"/>
    <p:sldId id="966" r:id="rId37"/>
    <p:sldId id="967" r:id="rId38"/>
    <p:sldId id="968" r:id="rId39"/>
    <p:sldId id="969" r:id="rId40"/>
    <p:sldId id="970" r:id="rId41"/>
    <p:sldId id="1000" r:id="rId42"/>
    <p:sldId id="973" r:id="rId43"/>
    <p:sldId id="1002" r:id="rId44"/>
    <p:sldId id="1003" r:id="rId45"/>
    <p:sldId id="1004" r:id="rId46"/>
    <p:sldId id="1005" r:id="rId47"/>
    <p:sldId id="1009" r:id="rId48"/>
    <p:sldId id="1010" r:id="rId49"/>
    <p:sldId id="1011" r:id="rId50"/>
    <p:sldId id="1012" r:id="rId51"/>
    <p:sldId id="1013" r:id="rId52"/>
    <p:sldId id="977" r:id="rId53"/>
    <p:sldId id="978" r:id="rId54"/>
    <p:sldId id="980" r:id="rId55"/>
    <p:sldId id="997" r:id="rId56"/>
    <p:sldId id="998" r:id="rId57"/>
    <p:sldId id="999" r:id="rId58"/>
    <p:sldId id="1001" r:id="rId59"/>
    <p:sldId id="981" r:id="rId60"/>
    <p:sldId id="979" r:id="rId61"/>
    <p:sldId id="957" r:id="rId62"/>
    <p:sldId id="889" r:id="rId63"/>
    <p:sldId id="890" r:id="rId64"/>
    <p:sldId id="891" r:id="rId65"/>
    <p:sldId id="958" r:id="rId66"/>
    <p:sldId id="892" r:id="rId67"/>
    <p:sldId id="893" r:id="rId68"/>
    <p:sldId id="894" r:id="rId69"/>
    <p:sldId id="895" r:id="rId70"/>
    <p:sldId id="896" r:id="rId71"/>
    <p:sldId id="897" r:id="rId72"/>
    <p:sldId id="898" r:id="rId73"/>
    <p:sldId id="899" r:id="rId74"/>
    <p:sldId id="900" r:id="rId75"/>
    <p:sldId id="901" r:id="rId76"/>
    <p:sldId id="918" r:id="rId77"/>
    <p:sldId id="919" r:id="rId78"/>
    <p:sldId id="920" r:id="rId79"/>
    <p:sldId id="921" r:id="rId80"/>
    <p:sldId id="935" r:id="rId81"/>
    <p:sldId id="937" r:id="rId82"/>
    <p:sldId id="938" r:id="rId83"/>
    <p:sldId id="939" r:id="rId84"/>
    <p:sldId id="941" r:id="rId85"/>
    <p:sldId id="942" r:id="rId86"/>
    <p:sldId id="943" r:id="rId87"/>
    <p:sldId id="944" r:id="rId88"/>
    <p:sldId id="945" r:id="rId89"/>
    <p:sldId id="946" r:id="rId90"/>
    <p:sldId id="947" r:id="rId91"/>
    <p:sldId id="948" r:id="rId92"/>
    <p:sldId id="949" r:id="rId93"/>
    <p:sldId id="950" r:id="rId94"/>
    <p:sldId id="951" r:id="rId95"/>
    <p:sldId id="952" r:id="rId96"/>
    <p:sldId id="956" r:id="rId97"/>
    <p:sldId id="644" r:id="rId98"/>
    <p:sldId id="645" r:id="rId99"/>
    <p:sldId id="647" r:id="rId100"/>
    <p:sldId id="648" r:id="rId101"/>
    <p:sldId id="888" r:id="rId102"/>
    <p:sldId id="794" r:id="rId103"/>
    <p:sldId id="795" r:id="rId104"/>
    <p:sldId id="796" r:id="rId105"/>
    <p:sldId id="768" r:id="rId106"/>
    <p:sldId id="825" r:id="rId107"/>
    <p:sldId id="826" r:id="rId108"/>
    <p:sldId id="827" r:id="rId109"/>
    <p:sldId id="828" r:id="rId110"/>
    <p:sldId id="829" r:id="rId111"/>
    <p:sldId id="535" r:id="rId112"/>
    <p:sldId id="776" r:id="rId113"/>
    <p:sldId id="500" r:id="rId114"/>
    <p:sldId id="407" r:id="rId115"/>
    <p:sldId id="654" r:id="rId116"/>
    <p:sldId id="405" r:id="rId117"/>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3300"/>
    <a:srgbClr val="006600"/>
    <a:srgbClr val="008000"/>
    <a:srgbClr val="000000"/>
    <a:srgbClr val="FFFFFF"/>
    <a:srgbClr val="C5D36F"/>
    <a:srgbClr val="B23A0A"/>
    <a:srgbClr val="99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104" autoAdjust="0"/>
    <p:restoredTop sz="96552" autoAdjust="0"/>
  </p:normalViewPr>
  <p:slideViewPr>
    <p:cSldViewPr>
      <p:cViewPr varScale="1">
        <p:scale>
          <a:sx n="68" d="100"/>
          <a:sy n="68" d="100"/>
        </p:scale>
        <p:origin x="-1548" y="-108"/>
      </p:cViewPr>
      <p:guideLst>
        <p:guide orient="horz" pos="2160"/>
        <p:guide pos="2880"/>
      </p:guideLst>
    </p:cSldViewPr>
  </p:slideViewPr>
  <p:outlineViewPr>
    <p:cViewPr>
      <p:scale>
        <a:sx n="33" d="100"/>
        <a:sy n="33" d="100"/>
      </p:scale>
      <p:origin x="0" y="3288"/>
    </p:cViewPr>
  </p:outlineViewPr>
  <p:notesTextViewPr>
    <p:cViewPr>
      <p:scale>
        <a:sx n="1" d="1"/>
        <a:sy n="1" d="1"/>
      </p:scale>
      <p:origin x="0" y="0"/>
    </p:cViewPr>
  </p:notesTextViewPr>
  <p:sorterViewPr>
    <p:cViewPr>
      <p:scale>
        <a:sx n="90" d="100"/>
        <a:sy n="90" d="100"/>
      </p:scale>
      <p:origin x="0" y="0"/>
    </p:cViewPr>
  </p:sorterViewPr>
  <p:notesViewPr>
    <p:cSldViewPr>
      <p:cViewPr varScale="1">
        <p:scale>
          <a:sx n="58" d="100"/>
          <a:sy n="58" d="100"/>
        </p:scale>
        <p:origin x="-3366"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file:///C:\A%20Superbird\Lecture\&#38450;&#28797;&#28436;&#35611;&#30456;&#38364;&#36039;&#26009;\&#26657;&#22290;&#38450;&#28797;&#36039;&#26009;\&#38442;&#31070;&#22320;&#38663;&#31070;&#25142;&#24066;&#26657;&#22290;&#29376;&#2784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20Superbird\Lecture\&#38450;&#28797;&#28436;&#35611;&#30456;&#38364;&#36039;&#26009;\&#26657;&#22290;&#38450;&#28797;&#36039;&#26009;\&#38442;&#31070;&#22320;&#38663;&#31070;&#25142;&#24066;&#26657;&#22290;&#29376;&#27841;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20Superbird\Lecture\&#38450;&#28797;&#28436;&#35611;&#30456;&#38364;&#36039;&#26009;\&#26657;&#22290;&#38450;&#28797;&#36039;&#26009;\&#38442;&#31070;&#22320;&#38663;&#31070;&#25142;&#24066;&#26657;&#22290;&#29376;&#2784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025601825005"/>
          <c:y val="2.6034113774797078E-2"/>
          <c:w val="0.70082989068183665"/>
          <c:h val="0.76989821650828205"/>
        </c:manualLayout>
      </c:layout>
      <c:scatterChart>
        <c:scatterStyle val="lineMarker"/>
        <c:varyColors val="0"/>
        <c:ser>
          <c:idx val="0"/>
          <c:order val="0"/>
          <c:tx>
            <c:strRef>
              <c:f>工作表1!$D$25</c:f>
              <c:strCache>
                <c:ptCount val="1"/>
                <c:pt idx="0">
                  <c:v>學校避難民眾</c:v>
                </c:pt>
              </c:strCache>
            </c:strRef>
          </c:tx>
          <c:spPr>
            <a:ln w="12700">
              <a:solidFill>
                <a:schemeClr val="accent1"/>
              </a:solidFill>
            </a:ln>
          </c:spPr>
          <c:dLbls>
            <c:dLbl>
              <c:idx val="0"/>
              <c:layout>
                <c:manualLayout>
                  <c:x val="-1.5625E-2"/>
                  <c:y val="6.3254240629302363E-2"/>
                </c:manualLayout>
              </c:layout>
              <c:showLegendKey val="0"/>
              <c:showVal val="1"/>
              <c:showCatName val="0"/>
              <c:showSerName val="0"/>
              <c:showPercent val="0"/>
              <c:showBubbleSize val="0"/>
            </c:dLbl>
            <c:showLegendKey val="0"/>
            <c:showVal val="0"/>
            <c:showCatName val="0"/>
            <c:showSerName val="0"/>
            <c:showPercent val="0"/>
            <c:showBubbleSize val="0"/>
          </c:dLbls>
          <c:xVal>
            <c:numRef>
              <c:f>工作表1!$C$26:$C$40</c:f>
              <c:numCache>
                <c:formatCode>General</c:formatCode>
                <c:ptCount val="15"/>
                <c:pt idx="0">
                  <c:v>7</c:v>
                </c:pt>
                <c:pt idx="1">
                  <c:v>30</c:v>
                </c:pt>
                <c:pt idx="2">
                  <c:v>50</c:v>
                </c:pt>
                <c:pt idx="3">
                  <c:v>82</c:v>
                </c:pt>
                <c:pt idx="4">
                  <c:v>100</c:v>
                </c:pt>
                <c:pt idx="5">
                  <c:v>150</c:v>
                </c:pt>
                <c:pt idx="6">
                  <c:v>200</c:v>
                </c:pt>
                <c:pt idx="7">
                  <c:v>216</c:v>
                </c:pt>
                <c:pt idx="8">
                  <c:v>227</c:v>
                </c:pt>
                <c:pt idx="9">
                  <c:v>250</c:v>
                </c:pt>
                <c:pt idx="10">
                  <c:v>300</c:v>
                </c:pt>
                <c:pt idx="11">
                  <c:v>340</c:v>
                </c:pt>
                <c:pt idx="12">
                  <c:v>346</c:v>
                </c:pt>
                <c:pt idx="13">
                  <c:v>357</c:v>
                </c:pt>
                <c:pt idx="14">
                  <c:v>365</c:v>
                </c:pt>
              </c:numCache>
            </c:numRef>
          </c:xVal>
          <c:yVal>
            <c:numRef>
              <c:f>工作表1!$D$26:$D$40</c:f>
              <c:numCache>
                <c:formatCode>_-* #,##0_-;\-* #,##0_-;_-* "-"??_-;_-@_-</c:formatCode>
                <c:ptCount val="15"/>
                <c:pt idx="0">
                  <c:v>136295</c:v>
                </c:pt>
                <c:pt idx="1">
                  <c:v>100089</c:v>
                </c:pt>
                <c:pt idx="2">
                  <c:v>81576</c:v>
                </c:pt>
                <c:pt idx="3">
                  <c:v>27570</c:v>
                </c:pt>
                <c:pt idx="4">
                  <c:v>24048</c:v>
                </c:pt>
                <c:pt idx="5">
                  <c:v>13291</c:v>
                </c:pt>
                <c:pt idx="6">
                  <c:v>7901</c:v>
                </c:pt>
                <c:pt idx="7">
                  <c:v>3630</c:v>
                </c:pt>
                <c:pt idx="8">
                  <c:v>1195</c:v>
                </c:pt>
                <c:pt idx="9">
                  <c:v>679</c:v>
                </c:pt>
                <c:pt idx="10">
                  <c:v>316</c:v>
                </c:pt>
                <c:pt idx="11">
                  <c:v>130</c:v>
                </c:pt>
                <c:pt idx="12">
                  <c:v>77</c:v>
                </c:pt>
                <c:pt idx="13">
                  <c:v>60</c:v>
                </c:pt>
                <c:pt idx="14">
                  <c:v>38</c:v>
                </c:pt>
              </c:numCache>
            </c:numRef>
          </c:yVal>
          <c:smooth val="0"/>
        </c:ser>
        <c:ser>
          <c:idx val="1"/>
          <c:order val="1"/>
          <c:tx>
            <c:strRef>
              <c:f>工作表1!$G$25</c:f>
              <c:strCache>
                <c:ptCount val="1"/>
                <c:pt idx="0">
                  <c:v>社教設施收容民眾</c:v>
                </c:pt>
              </c:strCache>
            </c:strRef>
          </c:tx>
          <c:spPr>
            <a:ln w="12700">
              <a:solidFill>
                <a:srgbClr val="C00000"/>
              </a:solidFill>
            </a:ln>
          </c:spPr>
          <c:marker>
            <c:spPr>
              <a:solidFill>
                <a:schemeClr val="accent3">
                  <a:lumMod val="75000"/>
                </a:schemeClr>
              </a:solidFill>
            </c:spPr>
          </c:marker>
          <c:dLbls>
            <c:dLbl>
              <c:idx val="0"/>
              <c:layout>
                <c:manualLayout>
                  <c:x val="-1.736111111111111E-3"/>
                  <c:y val="-4.3279217272680567E-2"/>
                </c:manualLayout>
              </c:layout>
              <c:showLegendKey val="0"/>
              <c:showVal val="1"/>
              <c:showCatName val="0"/>
              <c:showSerName val="0"/>
              <c:showPercent val="0"/>
              <c:showBubbleSize val="0"/>
            </c:dLbl>
            <c:showLegendKey val="0"/>
            <c:showVal val="0"/>
            <c:showCatName val="0"/>
            <c:showSerName val="0"/>
            <c:showPercent val="0"/>
            <c:showBubbleSize val="0"/>
          </c:dLbls>
          <c:xVal>
            <c:numRef>
              <c:f>工作表1!$C$26:$C$40</c:f>
              <c:numCache>
                <c:formatCode>General</c:formatCode>
                <c:ptCount val="15"/>
                <c:pt idx="0">
                  <c:v>7</c:v>
                </c:pt>
                <c:pt idx="1">
                  <c:v>30</c:v>
                </c:pt>
                <c:pt idx="2">
                  <c:v>50</c:v>
                </c:pt>
                <c:pt idx="3">
                  <c:v>82</c:v>
                </c:pt>
                <c:pt idx="4">
                  <c:v>100</c:v>
                </c:pt>
                <c:pt idx="5">
                  <c:v>150</c:v>
                </c:pt>
                <c:pt idx="6">
                  <c:v>200</c:v>
                </c:pt>
                <c:pt idx="7">
                  <c:v>216</c:v>
                </c:pt>
                <c:pt idx="8">
                  <c:v>227</c:v>
                </c:pt>
                <c:pt idx="9">
                  <c:v>250</c:v>
                </c:pt>
                <c:pt idx="10">
                  <c:v>300</c:v>
                </c:pt>
                <c:pt idx="11">
                  <c:v>340</c:v>
                </c:pt>
                <c:pt idx="12">
                  <c:v>346</c:v>
                </c:pt>
                <c:pt idx="13">
                  <c:v>357</c:v>
                </c:pt>
                <c:pt idx="14">
                  <c:v>365</c:v>
                </c:pt>
              </c:numCache>
            </c:numRef>
          </c:xVal>
          <c:yVal>
            <c:numRef>
              <c:f>工作表1!$G$26:$G$40</c:f>
              <c:numCache>
                <c:formatCode>_-* #,##0_-;\-* #,##0_-;_-* "-"??_-;_-@_-</c:formatCode>
                <c:ptCount val="15"/>
                <c:pt idx="0">
                  <c:v>2267</c:v>
                </c:pt>
                <c:pt idx="1">
                  <c:v>1975</c:v>
                </c:pt>
                <c:pt idx="2">
                  <c:v>1667</c:v>
                </c:pt>
                <c:pt idx="3">
                  <c:v>1030</c:v>
                </c:pt>
                <c:pt idx="4">
                  <c:v>794</c:v>
                </c:pt>
                <c:pt idx="5">
                  <c:v>439</c:v>
                </c:pt>
                <c:pt idx="6">
                  <c:v>363</c:v>
                </c:pt>
                <c:pt idx="7">
                  <c:v>163</c:v>
                </c:pt>
                <c:pt idx="8">
                  <c:v>109</c:v>
                </c:pt>
                <c:pt idx="9">
                  <c:v>87</c:v>
                </c:pt>
                <c:pt idx="10">
                  <c:v>39</c:v>
                </c:pt>
                <c:pt idx="11">
                  <c:v>37</c:v>
                </c:pt>
                <c:pt idx="12">
                  <c:v>29</c:v>
                </c:pt>
                <c:pt idx="13">
                  <c:v>12</c:v>
                </c:pt>
                <c:pt idx="14">
                  <c:v>12</c:v>
                </c:pt>
              </c:numCache>
            </c:numRef>
          </c:yVal>
          <c:smooth val="0"/>
        </c:ser>
        <c:ser>
          <c:idx val="2"/>
          <c:order val="2"/>
          <c:tx>
            <c:strRef>
              <c:f>工作表1!$H$25</c:f>
              <c:strCache>
                <c:ptCount val="1"/>
                <c:pt idx="0">
                  <c:v>全市</c:v>
                </c:pt>
              </c:strCache>
            </c:strRef>
          </c:tx>
          <c:spPr>
            <a:ln w="12700">
              <a:solidFill>
                <a:schemeClr val="accent3">
                  <a:lumMod val="75000"/>
                </a:schemeClr>
              </a:solidFill>
            </a:ln>
          </c:spPr>
          <c:dLbls>
            <c:dLbl>
              <c:idx val="0"/>
              <c:layout>
                <c:manualLayout>
                  <c:x val="-8.6805555555555559E-3"/>
                  <c:y val="-4.3279217272680547E-2"/>
                </c:manualLayout>
              </c:layout>
              <c:showLegendKey val="0"/>
              <c:showVal val="1"/>
              <c:showCatName val="0"/>
              <c:showSerName val="0"/>
              <c:showPercent val="0"/>
              <c:showBubbleSize val="0"/>
            </c:dLbl>
            <c:showLegendKey val="0"/>
            <c:showVal val="0"/>
            <c:showCatName val="0"/>
            <c:showSerName val="0"/>
            <c:showPercent val="0"/>
            <c:showBubbleSize val="0"/>
          </c:dLbls>
          <c:xVal>
            <c:numRef>
              <c:f>工作表1!$C$26:$C$40</c:f>
              <c:numCache>
                <c:formatCode>General</c:formatCode>
                <c:ptCount val="15"/>
                <c:pt idx="0">
                  <c:v>7</c:v>
                </c:pt>
                <c:pt idx="1">
                  <c:v>30</c:v>
                </c:pt>
                <c:pt idx="2">
                  <c:v>50</c:v>
                </c:pt>
                <c:pt idx="3">
                  <c:v>82</c:v>
                </c:pt>
                <c:pt idx="4">
                  <c:v>100</c:v>
                </c:pt>
                <c:pt idx="5">
                  <c:v>150</c:v>
                </c:pt>
                <c:pt idx="6">
                  <c:v>200</c:v>
                </c:pt>
                <c:pt idx="7">
                  <c:v>216</c:v>
                </c:pt>
                <c:pt idx="8">
                  <c:v>227</c:v>
                </c:pt>
                <c:pt idx="9">
                  <c:v>250</c:v>
                </c:pt>
                <c:pt idx="10">
                  <c:v>300</c:v>
                </c:pt>
                <c:pt idx="11">
                  <c:v>340</c:v>
                </c:pt>
                <c:pt idx="12">
                  <c:v>346</c:v>
                </c:pt>
                <c:pt idx="13">
                  <c:v>357</c:v>
                </c:pt>
                <c:pt idx="14">
                  <c:v>365</c:v>
                </c:pt>
              </c:numCache>
            </c:numRef>
          </c:xVal>
          <c:yVal>
            <c:numRef>
              <c:f>工作表1!$H$26:$H$40</c:f>
              <c:numCache>
                <c:formatCode>_-* #,##0_-;\-* #,##0_-;_-* "-"??_-;_-@_-</c:formatCode>
                <c:ptCount val="15"/>
                <c:pt idx="0">
                  <c:v>223902</c:v>
                </c:pt>
                <c:pt idx="1">
                  <c:v>178591</c:v>
                </c:pt>
                <c:pt idx="2">
                  <c:v>140607</c:v>
                </c:pt>
                <c:pt idx="3">
                  <c:v>45869</c:v>
                </c:pt>
                <c:pt idx="4">
                  <c:v>40037</c:v>
                </c:pt>
                <c:pt idx="5">
                  <c:v>21702</c:v>
                </c:pt>
                <c:pt idx="6">
                  <c:v>13077</c:v>
                </c:pt>
                <c:pt idx="7">
                  <c:v>6672</c:v>
                </c:pt>
                <c:pt idx="8">
                  <c:v>3194</c:v>
                </c:pt>
                <c:pt idx="9">
                  <c:v>2304</c:v>
                </c:pt>
                <c:pt idx="10">
                  <c:v>1428</c:v>
                </c:pt>
                <c:pt idx="11">
                  <c:v>968</c:v>
                </c:pt>
                <c:pt idx="12">
                  <c:v>860</c:v>
                </c:pt>
                <c:pt idx="13">
                  <c:v>787</c:v>
                </c:pt>
                <c:pt idx="14">
                  <c:v>711</c:v>
                </c:pt>
              </c:numCache>
            </c:numRef>
          </c:yVal>
          <c:smooth val="0"/>
        </c:ser>
        <c:dLbls>
          <c:showLegendKey val="0"/>
          <c:showVal val="0"/>
          <c:showCatName val="0"/>
          <c:showSerName val="0"/>
          <c:showPercent val="0"/>
          <c:showBubbleSize val="0"/>
        </c:dLbls>
        <c:axId val="148522112"/>
        <c:axId val="148524032"/>
      </c:scatterChart>
      <c:valAx>
        <c:axId val="148522112"/>
        <c:scaling>
          <c:orientation val="minMax"/>
        </c:scaling>
        <c:delete val="0"/>
        <c:axPos val="b"/>
        <c:title>
          <c:tx>
            <c:rich>
              <a:bodyPr/>
              <a:lstStyle/>
              <a:p>
                <a:pPr>
                  <a:defRPr/>
                </a:pPr>
                <a:r>
                  <a:rPr lang="zh-TW"/>
                  <a:t>震災後時間（日）</a:t>
                </a:r>
              </a:p>
            </c:rich>
          </c:tx>
          <c:layout>
            <c:manualLayout>
              <c:xMode val="edge"/>
              <c:yMode val="edge"/>
              <c:x val="0.38477867481754652"/>
              <c:y val="0.92006661486791841"/>
            </c:manualLayout>
          </c:layout>
          <c:overlay val="0"/>
        </c:title>
        <c:numFmt formatCode="General" sourceLinked="1"/>
        <c:majorTickMark val="none"/>
        <c:minorTickMark val="none"/>
        <c:tickLblPos val="nextTo"/>
        <c:spPr>
          <a:ln>
            <a:solidFill>
              <a:schemeClr val="tx1"/>
            </a:solidFill>
          </a:ln>
        </c:spPr>
        <c:crossAx val="148524032"/>
        <c:crosses val="autoZero"/>
        <c:crossBetween val="midCat"/>
      </c:valAx>
      <c:valAx>
        <c:axId val="148524032"/>
        <c:scaling>
          <c:logBase val="10"/>
          <c:orientation val="minMax"/>
          <c:min val="10"/>
        </c:scaling>
        <c:delete val="0"/>
        <c:axPos val="l"/>
        <c:majorGridlines/>
        <c:title>
          <c:tx>
            <c:rich>
              <a:bodyPr/>
              <a:lstStyle/>
              <a:p>
                <a:pPr>
                  <a:defRPr/>
                </a:pPr>
                <a:r>
                  <a:rPr lang="zh-TW"/>
                  <a:t>避難人數（人）</a:t>
                </a:r>
              </a:p>
            </c:rich>
          </c:tx>
          <c:layout/>
          <c:overlay val="0"/>
        </c:title>
        <c:numFmt formatCode="_-* #,##0_-;\-* #,##0_-;_-* &quot;-&quot;??_-;_-@_-" sourceLinked="1"/>
        <c:majorTickMark val="none"/>
        <c:minorTickMark val="none"/>
        <c:tickLblPos val="nextTo"/>
        <c:spPr>
          <a:ln>
            <a:solidFill>
              <a:schemeClr val="tx1"/>
            </a:solidFill>
          </a:ln>
        </c:spPr>
        <c:crossAx val="148522112"/>
        <c:crosses val="autoZero"/>
        <c:crossBetween val="midCat"/>
      </c:valAx>
      <c:spPr>
        <a:solidFill>
          <a:srgbClr val="FFFFFF"/>
        </a:solidFill>
        <a:ln>
          <a:solidFill>
            <a:schemeClr val="tx1"/>
          </a:solidFill>
        </a:ln>
      </c:spPr>
    </c:plotArea>
    <c:legend>
      <c:legendPos val="r"/>
      <c:layout>
        <c:manualLayout>
          <c:xMode val="edge"/>
          <c:yMode val="edge"/>
          <c:x val="0.59806720821869475"/>
          <c:y val="4.4411141078887217E-2"/>
          <c:w val="0.29101288238592521"/>
          <c:h val="0.1813257648441686"/>
        </c:manualLayout>
      </c:layout>
      <c:overlay val="0"/>
    </c:legend>
    <c:plotVisOnly val="1"/>
    <c:dispBlanksAs val="gap"/>
    <c:showDLblsOverMax val="0"/>
  </c:chart>
  <c:spPr>
    <a:solidFill>
      <a:srgbClr val="FFFFFF"/>
    </a:solidFill>
  </c:spPr>
  <c:txPr>
    <a:bodyPr/>
    <a:lstStyle/>
    <a:p>
      <a:pPr>
        <a:defRPr sz="1400">
          <a:solidFill>
            <a:schemeClr val="tx1"/>
          </a:solidFill>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3771659767946"/>
          <c:y val="4.8353266314143176E-2"/>
          <c:w val="0.73266379751973454"/>
          <c:h val="0.69547869139162122"/>
        </c:manualLayout>
      </c:layout>
      <c:scatterChart>
        <c:scatterStyle val="lineMarker"/>
        <c:varyColors val="0"/>
        <c:ser>
          <c:idx val="0"/>
          <c:order val="0"/>
          <c:tx>
            <c:strRef>
              <c:f>工作表1!$F$25</c:f>
              <c:strCache>
                <c:ptCount val="1"/>
                <c:pt idx="0">
                  <c:v>學校數</c:v>
                </c:pt>
              </c:strCache>
            </c:strRef>
          </c:tx>
          <c:spPr>
            <a:ln w="15875">
              <a:solidFill>
                <a:srgbClr val="996633"/>
              </a:solidFill>
            </a:ln>
          </c:spPr>
          <c:marker>
            <c:symbol val="diamond"/>
            <c:size val="9"/>
            <c:spPr>
              <a:solidFill>
                <a:schemeClr val="accent3">
                  <a:lumMod val="75000"/>
                </a:schemeClr>
              </a:solidFill>
              <a:ln>
                <a:solidFill>
                  <a:srgbClr val="996633"/>
                </a:solidFill>
              </a:ln>
            </c:spPr>
          </c:marker>
          <c:xVal>
            <c:numRef>
              <c:f>工作表1!$C$26:$C$40</c:f>
              <c:numCache>
                <c:formatCode>General</c:formatCode>
                <c:ptCount val="15"/>
                <c:pt idx="0">
                  <c:v>7</c:v>
                </c:pt>
                <c:pt idx="1">
                  <c:v>30</c:v>
                </c:pt>
                <c:pt idx="2">
                  <c:v>50</c:v>
                </c:pt>
                <c:pt idx="3">
                  <c:v>82</c:v>
                </c:pt>
                <c:pt idx="4">
                  <c:v>100</c:v>
                </c:pt>
                <c:pt idx="5">
                  <c:v>150</c:v>
                </c:pt>
                <c:pt idx="6">
                  <c:v>200</c:v>
                </c:pt>
                <c:pt idx="7">
                  <c:v>216</c:v>
                </c:pt>
                <c:pt idx="8">
                  <c:v>227</c:v>
                </c:pt>
                <c:pt idx="9">
                  <c:v>250</c:v>
                </c:pt>
                <c:pt idx="10">
                  <c:v>300</c:v>
                </c:pt>
                <c:pt idx="11">
                  <c:v>340</c:v>
                </c:pt>
                <c:pt idx="12">
                  <c:v>346</c:v>
                </c:pt>
                <c:pt idx="13">
                  <c:v>357</c:v>
                </c:pt>
                <c:pt idx="14">
                  <c:v>365</c:v>
                </c:pt>
              </c:numCache>
            </c:numRef>
          </c:xVal>
          <c:yVal>
            <c:numRef>
              <c:f>工作表1!$F$26:$F$40</c:f>
              <c:numCache>
                <c:formatCode>General</c:formatCode>
                <c:ptCount val="15"/>
                <c:pt idx="0">
                  <c:v>158</c:v>
                </c:pt>
                <c:pt idx="1">
                  <c:v>150</c:v>
                </c:pt>
                <c:pt idx="2">
                  <c:v>141</c:v>
                </c:pt>
                <c:pt idx="3">
                  <c:v>136</c:v>
                </c:pt>
                <c:pt idx="4">
                  <c:v>133</c:v>
                </c:pt>
                <c:pt idx="5">
                  <c:v>122</c:v>
                </c:pt>
                <c:pt idx="6">
                  <c:v>108</c:v>
                </c:pt>
                <c:pt idx="7">
                  <c:v>87</c:v>
                </c:pt>
                <c:pt idx="8">
                  <c:v>44</c:v>
                </c:pt>
                <c:pt idx="9">
                  <c:v>33</c:v>
                </c:pt>
                <c:pt idx="10">
                  <c:v>24</c:v>
                </c:pt>
                <c:pt idx="11">
                  <c:v>15</c:v>
                </c:pt>
                <c:pt idx="12">
                  <c:v>10</c:v>
                </c:pt>
                <c:pt idx="13">
                  <c:v>9</c:v>
                </c:pt>
                <c:pt idx="14">
                  <c:v>8</c:v>
                </c:pt>
              </c:numCache>
            </c:numRef>
          </c:yVal>
          <c:smooth val="0"/>
        </c:ser>
        <c:dLbls>
          <c:showLegendKey val="0"/>
          <c:showVal val="0"/>
          <c:showCatName val="0"/>
          <c:showSerName val="0"/>
          <c:showPercent val="0"/>
          <c:showBubbleSize val="0"/>
        </c:dLbls>
        <c:axId val="148548224"/>
        <c:axId val="148554880"/>
      </c:scatterChart>
      <c:valAx>
        <c:axId val="148548224"/>
        <c:scaling>
          <c:orientation val="minMax"/>
        </c:scaling>
        <c:delete val="0"/>
        <c:axPos val="b"/>
        <c:title>
          <c:tx>
            <c:rich>
              <a:bodyPr/>
              <a:lstStyle/>
              <a:p>
                <a:pPr>
                  <a:defRPr/>
                </a:pPr>
                <a:r>
                  <a:rPr lang="zh-TW"/>
                  <a:t>震災發生後時間</a:t>
                </a:r>
              </a:p>
            </c:rich>
          </c:tx>
          <c:layout/>
          <c:overlay val="0"/>
        </c:title>
        <c:numFmt formatCode="General" sourceLinked="1"/>
        <c:majorTickMark val="none"/>
        <c:minorTickMark val="none"/>
        <c:tickLblPos val="nextTo"/>
        <c:spPr>
          <a:ln>
            <a:solidFill>
              <a:schemeClr val="tx1"/>
            </a:solidFill>
          </a:ln>
        </c:spPr>
        <c:crossAx val="148554880"/>
        <c:crosses val="autoZero"/>
        <c:crossBetween val="midCat"/>
      </c:valAx>
      <c:valAx>
        <c:axId val="148554880"/>
        <c:scaling>
          <c:orientation val="minMax"/>
        </c:scaling>
        <c:delete val="0"/>
        <c:axPos val="l"/>
        <c:majorGridlines/>
        <c:title>
          <c:tx>
            <c:rich>
              <a:bodyPr/>
              <a:lstStyle/>
              <a:p>
                <a:pPr>
                  <a:defRPr/>
                </a:pPr>
                <a:r>
                  <a:rPr lang="zh-TW"/>
                  <a:t>開設避難所學校數</a:t>
                </a:r>
              </a:p>
            </c:rich>
          </c:tx>
          <c:layout/>
          <c:overlay val="0"/>
        </c:title>
        <c:numFmt formatCode="General" sourceLinked="1"/>
        <c:majorTickMark val="none"/>
        <c:minorTickMark val="none"/>
        <c:tickLblPos val="nextTo"/>
        <c:spPr>
          <a:ln>
            <a:solidFill>
              <a:schemeClr val="tx1"/>
            </a:solidFill>
          </a:ln>
        </c:spPr>
        <c:crossAx val="148548224"/>
        <c:crosses val="autoZero"/>
        <c:crossBetween val="midCat"/>
      </c:valAx>
      <c:spPr>
        <a:solidFill>
          <a:srgbClr val="FFFFFF"/>
        </a:solidFill>
        <a:ln>
          <a:solidFill>
            <a:schemeClr val="tx1"/>
          </a:solidFill>
        </a:ln>
      </c:spPr>
    </c:plotArea>
    <c:plotVisOnly val="1"/>
    <c:dispBlanksAs val="gap"/>
    <c:showDLblsOverMax val="0"/>
  </c:chart>
  <c:spPr>
    <a:solidFill>
      <a:srgbClr val="FFFFFF"/>
    </a:solidFill>
  </c:spPr>
  <c:txPr>
    <a:bodyPr/>
    <a:lstStyle/>
    <a:p>
      <a:pPr>
        <a:defRPr sz="1400">
          <a:solidFill>
            <a:schemeClr val="tx1"/>
          </a:solidFill>
          <a:latin typeface="微軟正黑體" pitchFamily="34" charset="-120"/>
          <a:ea typeface="微軟正黑體" pitchFamily="34" charset="-120"/>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810710469640874"/>
          <c:y val="3.5957289467836911E-2"/>
          <c:w val="0.81804473674212419"/>
          <c:h val="0.58887918703477393"/>
        </c:manualLayout>
      </c:layout>
      <c:barChart>
        <c:barDir val="col"/>
        <c:grouping val="clustered"/>
        <c:varyColors val="0"/>
        <c:ser>
          <c:idx val="0"/>
          <c:order val="0"/>
          <c:tx>
            <c:strRef>
              <c:f>工作表1!$C$43</c:f>
              <c:strCache>
                <c:ptCount val="1"/>
                <c:pt idx="0">
                  <c:v>學校數</c:v>
                </c:pt>
              </c:strCache>
            </c:strRef>
          </c:tx>
          <c:invertIfNegative val="0"/>
          <c:cat>
            <c:strRef>
              <c:f>工作表1!$B$44:$B$55</c:f>
              <c:strCache>
                <c:ptCount val="12"/>
                <c:pt idx="0">
                  <c:v>民眾救出</c:v>
                </c:pt>
                <c:pt idx="1">
                  <c:v>遺體安置搬運</c:v>
                </c:pt>
                <c:pt idx="2">
                  <c:v>水抵達後搬運</c:v>
                </c:pt>
                <c:pt idx="3">
                  <c:v>緊急救護</c:v>
                </c:pt>
                <c:pt idx="4">
                  <c:v>食物抵達後搬運</c:v>
                </c:pt>
                <c:pt idx="5">
                  <c:v>醫療用品抵達後搬運</c:v>
                </c:pt>
                <c:pt idx="6">
                  <c:v>廁所清掃</c:v>
                </c:pt>
                <c:pt idx="7">
                  <c:v>避難所巡視與警戒</c:v>
                </c:pt>
                <c:pt idx="8">
                  <c:v>外界問題的回答與因應</c:v>
                </c:pt>
                <c:pt idx="9">
                  <c:v>避難民眾人際關係調處</c:v>
                </c:pt>
                <c:pt idx="10">
                  <c:v>避難民眾生活苦悶的舒緩</c:v>
                </c:pt>
                <c:pt idx="11">
                  <c:v>自治組織的營運、避難場所的指導</c:v>
                </c:pt>
              </c:strCache>
            </c:strRef>
          </c:cat>
          <c:val>
            <c:numRef>
              <c:f>工作表1!$C$44:$C$55</c:f>
              <c:numCache>
                <c:formatCode>General</c:formatCode>
                <c:ptCount val="12"/>
                <c:pt idx="0">
                  <c:v>28</c:v>
                </c:pt>
                <c:pt idx="1">
                  <c:v>32</c:v>
                </c:pt>
                <c:pt idx="2">
                  <c:v>157</c:v>
                </c:pt>
                <c:pt idx="3">
                  <c:v>75</c:v>
                </c:pt>
                <c:pt idx="4">
                  <c:v>147</c:v>
                </c:pt>
                <c:pt idx="5">
                  <c:v>72</c:v>
                </c:pt>
                <c:pt idx="6">
                  <c:v>159</c:v>
                </c:pt>
                <c:pt idx="7">
                  <c:v>183</c:v>
                </c:pt>
                <c:pt idx="8">
                  <c:v>197</c:v>
                </c:pt>
                <c:pt idx="9">
                  <c:v>123</c:v>
                </c:pt>
                <c:pt idx="10">
                  <c:v>152</c:v>
                </c:pt>
                <c:pt idx="11">
                  <c:v>129</c:v>
                </c:pt>
              </c:numCache>
            </c:numRef>
          </c:val>
        </c:ser>
        <c:dLbls>
          <c:showLegendKey val="0"/>
          <c:showVal val="0"/>
          <c:showCatName val="0"/>
          <c:showSerName val="0"/>
          <c:showPercent val="0"/>
          <c:showBubbleSize val="0"/>
        </c:dLbls>
        <c:gapWidth val="300"/>
        <c:axId val="148600320"/>
        <c:axId val="148602240"/>
      </c:barChart>
      <c:catAx>
        <c:axId val="148600320"/>
        <c:scaling>
          <c:orientation val="minMax"/>
        </c:scaling>
        <c:delete val="0"/>
        <c:axPos val="b"/>
        <c:title>
          <c:tx>
            <c:rich>
              <a:bodyPr/>
              <a:lstStyle/>
              <a:p>
                <a:pPr>
                  <a:defRPr/>
                </a:pPr>
                <a:r>
                  <a:rPr lang="zh-TW"/>
                  <a:t>活動內容</a:t>
                </a:r>
              </a:p>
            </c:rich>
          </c:tx>
          <c:layout/>
          <c:overlay val="0"/>
        </c:title>
        <c:majorTickMark val="none"/>
        <c:minorTickMark val="none"/>
        <c:tickLblPos val="nextTo"/>
        <c:spPr>
          <a:ln>
            <a:solidFill>
              <a:schemeClr val="tx1"/>
            </a:solidFill>
          </a:ln>
        </c:spPr>
        <c:txPr>
          <a:bodyPr/>
          <a:lstStyle/>
          <a:p>
            <a:pPr>
              <a:defRPr>
                <a:solidFill>
                  <a:schemeClr val="tx1"/>
                </a:solidFill>
              </a:defRPr>
            </a:pPr>
            <a:endParaRPr lang="zh-TW"/>
          </a:p>
        </c:txPr>
        <c:crossAx val="148602240"/>
        <c:crosses val="autoZero"/>
        <c:auto val="1"/>
        <c:lblAlgn val="ctr"/>
        <c:lblOffset val="100"/>
        <c:noMultiLvlLbl val="0"/>
      </c:catAx>
      <c:valAx>
        <c:axId val="148602240"/>
        <c:scaling>
          <c:orientation val="minMax"/>
          <c:max val="200"/>
        </c:scaling>
        <c:delete val="0"/>
        <c:axPos val="l"/>
        <c:majorGridlines/>
        <c:title>
          <c:tx>
            <c:rich>
              <a:bodyPr/>
              <a:lstStyle/>
              <a:p>
                <a:pPr>
                  <a:defRPr/>
                </a:pPr>
                <a:r>
                  <a:rPr lang="zh-TW"/>
                  <a:t>學校數</a:t>
                </a:r>
              </a:p>
            </c:rich>
          </c:tx>
          <c:layout/>
          <c:overlay val="0"/>
        </c:title>
        <c:numFmt formatCode="General" sourceLinked="1"/>
        <c:majorTickMark val="out"/>
        <c:minorTickMark val="none"/>
        <c:tickLblPos val="nextTo"/>
        <c:spPr>
          <a:ln>
            <a:solidFill>
              <a:schemeClr val="tx1"/>
            </a:solidFill>
          </a:ln>
        </c:spPr>
        <c:crossAx val="148600320"/>
        <c:crosses val="autoZero"/>
        <c:crossBetween val="between"/>
      </c:valAx>
      <c:spPr>
        <a:ln>
          <a:solidFill>
            <a:schemeClr val="tx1"/>
          </a:solidFill>
        </a:ln>
      </c:spPr>
    </c:plotArea>
    <c:legend>
      <c:legendPos val="r"/>
      <c:layout>
        <c:manualLayout>
          <c:xMode val="edge"/>
          <c:yMode val="edge"/>
          <c:x val="0.74864438610012607"/>
          <c:y val="4.2607765803799581E-2"/>
          <c:w val="0.12381878953763399"/>
          <c:h val="6.2862261350723245E-2"/>
        </c:manualLayout>
      </c:layout>
      <c:overlay val="0"/>
    </c:legend>
    <c:plotVisOnly val="1"/>
    <c:dispBlanksAs val="gap"/>
    <c:showDLblsOverMax val="0"/>
  </c:chart>
  <c:spPr>
    <a:solidFill>
      <a:schemeClr val="bg1"/>
    </a:solidFill>
  </c:spPr>
  <c:txPr>
    <a:bodyPr/>
    <a:lstStyle/>
    <a:p>
      <a:pPr>
        <a:defRPr sz="1400">
          <a:solidFill>
            <a:schemeClr val="tx1"/>
          </a:solidFill>
          <a:latin typeface="微軟正黑體" pitchFamily="34" charset="-120"/>
          <a:ea typeface="微軟正黑體" pitchFamily="34" charset="-120"/>
        </a:defRPr>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F6622F-D2C5-43FF-88DF-03E865873EE2}" type="doc">
      <dgm:prSet loTypeId="urn:microsoft.com/office/officeart/2005/8/layout/cycle3" loCatId="cycle" qsTypeId="urn:microsoft.com/office/officeart/2005/8/quickstyle/simple4" qsCatId="simple" csTypeId="urn:microsoft.com/office/officeart/2005/8/colors/colorful1" csCatId="colorful" phldr="1"/>
      <dgm:spPr/>
      <dgm:t>
        <a:bodyPr/>
        <a:lstStyle/>
        <a:p>
          <a:endParaRPr lang="zh-TW" altLang="en-US"/>
        </a:p>
      </dgm:t>
    </dgm:pt>
    <dgm:pt modelId="{5FFFEDFD-2B2C-4CC8-8299-AB249AC7E25A}">
      <dgm:prSet phldrT="[文字]" custT="1"/>
      <dgm:spPr/>
      <dgm:t>
        <a:bodyPr/>
        <a:lstStyle/>
        <a:p>
          <a:pPr>
            <a:lnSpc>
              <a:spcPts val="2000"/>
            </a:lnSpc>
            <a:spcAft>
              <a:spcPts val="0"/>
            </a:spcAft>
          </a:pPr>
          <a:r>
            <a:rPr lang="zh-TW" altLang="en-US" sz="1800" dirty="0" smtClean="0">
              <a:latin typeface="微軟正黑體" panose="020B0604030504040204" pitchFamily="34" charset="-120"/>
              <a:ea typeface="微軟正黑體" panose="020B0604030504040204" pitchFamily="34" charset="-120"/>
            </a:rPr>
            <a:t>減災</a:t>
          </a:r>
          <a:endParaRPr lang="zh-TW" altLang="en-US" sz="1800" dirty="0">
            <a:latin typeface="微軟正黑體" panose="020B0604030504040204" pitchFamily="34" charset="-120"/>
            <a:ea typeface="微軟正黑體" panose="020B0604030504040204" pitchFamily="34" charset="-120"/>
          </a:endParaRPr>
        </a:p>
      </dgm:t>
    </dgm:pt>
    <dgm:pt modelId="{F849E266-298F-4228-B15E-46A62612107F}" type="parTrans" cxnId="{B149C702-CE8F-47D9-9CEB-4373C1E53983}">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4FC72A8C-D251-4BD3-A592-84ED3DB9669D}" type="sibTrans" cxnId="{B149C702-CE8F-47D9-9CEB-4373C1E53983}">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ED87AA39-677E-4726-B4B1-59603A029255}">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政策規劃、土地利用管制、防災社區</a:t>
          </a:r>
          <a:endParaRPr lang="zh-TW" altLang="en-US" sz="1400" dirty="0">
            <a:latin typeface="微軟正黑體" panose="020B0604030504040204" pitchFamily="34" charset="-120"/>
            <a:ea typeface="微軟正黑體" panose="020B0604030504040204" pitchFamily="34" charset="-120"/>
          </a:endParaRPr>
        </a:p>
      </dgm:t>
    </dgm:pt>
    <dgm:pt modelId="{BE7D76B3-46B8-474A-B44E-04B3A0587FB1}" type="parTrans" cxnId="{6AC37660-0A81-4C65-AA83-09407C98CFBC}">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80202275-8D64-4F21-BB98-0741A5E3AAE8}" type="sibTrans" cxnId="{6AC37660-0A81-4C65-AA83-09407C98CFBC}">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8D61EEB4-2E05-4283-B19A-9C0D2D0C443B}">
      <dgm:prSet phldrT="[文字]" custT="1"/>
      <dgm:spPr/>
      <dgm:t>
        <a:bodyPr/>
        <a:lstStyle/>
        <a:p>
          <a:pPr>
            <a:lnSpc>
              <a:spcPts val="2000"/>
            </a:lnSpc>
            <a:spcAft>
              <a:spcPts val="0"/>
            </a:spcAft>
          </a:pPr>
          <a:r>
            <a:rPr lang="zh-TW" altLang="en-US" sz="1800" dirty="0" smtClean="0">
              <a:latin typeface="微軟正黑體" panose="020B0604030504040204" pitchFamily="34" charset="-120"/>
              <a:ea typeface="微軟正黑體" panose="020B0604030504040204" pitchFamily="34" charset="-120"/>
            </a:rPr>
            <a:t>整備</a:t>
          </a:r>
          <a:endParaRPr lang="zh-TW" altLang="en-US" sz="1800" dirty="0">
            <a:latin typeface="微軟正黑體" panose="020B0604030504040204" pitchFamily="34" charset="-120"/>
            <a:ea typeface="微軟正黑體" panose="020B0604030504040204" pitchFamily="34" charset="-120"/>
          </a:endParaRPr>
        </a:p>
      </dgm:t>
    </dgm:pt>
    <dgm:pt modelId="{674AABA1-9A39-4CA9-8294-CC55E08EEFC5}" type="parTrans" cxnId="{3F96229A-6DF4-44F7-AB58-3D6DBA826C63}">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3ADB8FDD-4B58-4840-88D7-9A6BEC23EC03}" type="sibTrans" cxnId="{3F96229A-6DF4-44F7-AB58-3D6DBA826C63}">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4F188510-C660-4D6A-974E-A80413583F1B}">
      <dgm:prSet phldrT="[文字]" custT="1"/>
      <dgm:spPr/>
      <dgm:t>
        <a:bodyPr/>
        <a:lstStyle/>
        <a:p>
          <a:pPr>
            <a:lnSpc>
              <a:spcPts val="2000"/>
            </a:lnSpc>
            <a:spcAft>
              <a:spcPts val="0"/>
            </a:spcAft>
          </a:pPr>
          <a:r>
            <a:rPr lang="zh-TW" altLang="en-US" sz="1800" dirty="0" smtClean="0">
              <a:latin typeface="微軟正黑體" panose="020B0604030504040204" pitchFamily="34" charset="-120"/>
              <a:ea typeface="微軟正黑體" panose="020B0604030504040204" pitchFamily="34" charset="-120"/>
            </a:rPr>
            <a:t>應變</a:t>
          </a:r>
          <a:endParaRPr lang="zh-TW" altLang="en-US" sz="1800" dirty="0">
            <a:latin typeface="微軟正黑體" panose="020B0604030504040204" pitchFamily="34" charset="-120"/>
            <a:ea typeface="微軟正黑體" panose="020B0604030504040204" pitchFamily="34" charset="-120"/>
          </a:endParaRPr>
        </a:p>
      </dgm:t>
    </dgm:pt>
    <dgm:pt modelId="{6E3B62BA-1EF7-4D7E-BF68-1376A115F909}" type="parTrans" cxnId="{151F85DE-2C07-477E-BEA0-914431464C5C}">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4C4E967F-7C4D-4080-B237-AB4B1EFCF1A0}" type="sibTrans" cxnId="{151F85DE-2C07-477E-BEA0-914431464C5C}">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F48A4F10-91EA-4FBF-872D-B2A597EEBFA6}">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災情查通報與災情查證</a:t>
          </a:r>
          <a:endParaRPr lang="zh-TW" altLang="en-US" sz="1400" dirty="0">
            <a:latin typeface="微軟正黑體" panose="020B0604030504040204" pitchFamily="34" charset="-120"/>
            <a:ea typeface="微軟正黑體" panose="020B0604030504040204" pitchFamily="34" charset="-120"/>
          </a:endParaRPr>
        </a:p>
      </dgm:t>
    </dgm:pt>
    <dgm:pt modelId="{6785387B-C03B-4DDC-AC8A-4B0EDF50619A}" type="parTrans" cxnId="{C1A28E1A-07AA-4B6A-A614-BF69EA880EBB}">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C76CD746-2ECD-4500-B593-DCEF373C0707}" type="sibTrans" cxnId="{C1A28E1A-07AA-4B6A-A614-BF69EA880EBB}">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BE68342F-80A4-4094-948C-9AB42DF0222A}">
      <dgm:prSet phldrT="[文字]" custT="1"/>
      <dgm:spPr/>
      <dgm:t>
        <a:bodyPr/>
        <a:lstStyle/>
        <a:p>
          <a:pPr>
            <a:lnSpc>
              <a:spcPts val="2000"/>
            </a:lnSpc>
            <a:spcAft>
              <a:spcPts val="0"/>
            </a:spcAft>
          </a:pPr>
          <a:r>
            <a:rPr lang="zh-TW" altLang="en-US" sz="1800" dirty="0" smtClean="0">
              <a:latin typeface="微軟正黑體" panose="020B0604030504040204" pitchFamily="34" charset="-120"/>
              <a:ea typeface="微軟正黑體" panose="020B0604030504040204" pitchFamily="34" charset="-120"/>
            </a:rPr>
            <a:t>復原</a:t>
          </a:r>
          <a:endParaRPr lang="zh-TW" altLang="en-US" sz="1800" dirty="0">
            <a:latin typeface="微軟正黑體" panose="020B0604030504040204" pitchFamily="34" charset="-120"/>
            <a:ea typeface="微軟正黑體" panose="020B0604030504040204" pitchFamily="34" charset="-120"/>
          </a:endParaRPr>
        </a:p>
      </dgm:t>
    </dgm:pt>
    <dgm:pt modelId="{B6D6AD06-8E75-458C-8B4D-0332BA8D7EC0}" type="parTrans" cxnId="{97D85B0D-909E-49DE-AEF4-F42D41277305}">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482B5797-821A-4CF3-BF0B-5B01023189E7}" type="sibTrans" cxnId="{97D85B0D-909E-49DE-AEF4-F42D41277305}">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7773031A-5C05-4FC4-AE47-480E5DBE28BD}">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受損建物復原或重建</a:t>
          </a:r>
          <a:endParaRPr lang="zh-TW" altLang="en-US" sz="1400" dirty="0">
            <a:latin typeface="微軟正黑體" panose="020B0604030504040204" pitchFamily="34" charset="-120"/>
            <a:ea typeface="微軟正黑體" panose="020B0604030504040204" pitchFamily="34" charset="-120"/>
          </a:endParaRPr>
        </a:p>
      </dgm:t>
    </dgm:pt>
    <dgm:pt modelId="{0C1C556E-595C-4935-97A2-3DCE12E98C8E}" type="parTrans" cxnId="{9B6B61C1-9042-4DEB-8069-C4FAECFD4041}">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3C193697-7B17-4B67-BE07-8FDE517E0EA7}" type="sibTrans" cxnId="{9B6B61C1-9042-4DEB-8069-C4FAECFD4041}">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998D2A2A-F2A6-4054-B469-1D3F7D8044EA}">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基礎建設與關鍵設施強化</a:t>
          </a:r>
          <a:endParaRPr lang="zh-TW" altLang="en-US" sz="1400" dirty="0">
            <a:latin typeface="微軟正黑體" panose="020B0604030504040204" pitchFamily="34" charset="-120"/>
            <a:ea typeface="微軟正黑體" panose="020B0604030504040204" pitchFamily="34" charset="-120"/>
          </a:endParaRPr>
        </a:p>
      </dgm:t>
    </dgm:pt>
    <dgm:pt modelId="{C6C51B18-DFCC-435A-AA80-492BBD627786}" type="parTrans" cxnId="{F6B0F622-BEB7-4CC8-BA1D-81E22B18B9D0}">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B910ADEC-1C31-4AB2-963C-514A3AF3FC39}" type="sibTrans" cxnId="{F6B0F622-BEB7-4CC8-BA1D-81E22B18B9D0}">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EF51AC2C-A871-4356-AA4B-8062192D6FAF}">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防洪排水、攔砂壩等抗災工程</a:t>
          </a:r>
          <a:endParaRPr lang="zh-TW" altLang="en-US" sz="1400" dirty="0">
            <a:latin typeface="微軟正黑體" panose="020B0604030504040204" pitchFamily="34" charset="-120"/>
            <a:ea typeface="微軟正黑體" panose="020B0604030504040204" pitchFamily="34" charset="-120"/>
          </a:endParaRPr>
        </a:p>
      </dgm:t>
    </dgm:pt>
    <dgm:pt modelId="{07A0F58A-3D38-4DAE-8A95-A3234B5E0BAF}" type="parTrans" cxnId="{A6389BFB-581E-403D-B574-78FEC755D8B6}">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B6EF3444-E0D6-4EB6-AE4F-65D4B3D0F726}" type="sibTrans" cxnId="{A6389BFB-581E-403D-B574-78FEC755D8B6}">
      <dgm:prSet/>
      <dgm:spPr/>
      <dgm:t>
        <a:bodyPr/>
        <a:lstStyle/>
        <a:p>
          <a:endParaRPr lang="zh-TW" altLang="en-US" sz="2400">
            <a:latin typeface="微軟正黑體" panose="020B0604030504040204" pitchFamily="34" charset="-120"/>
            <a:ea typeface="微軟正黑體" panose="020B0604030504040204" pitchFamily="34" charset="-120"/>
          </a:endParaRPr>
        </a:p>
      </dgm:t>
    </dgm:pt>
    <dgm:pt modelId="{C4E59253-E127-43D9-AFD3-D0D47C1DD02C}">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防救災圖資建置與分發</a:t>
          </a:r>
          <a:endParaRPr lang="zh-TW" altLang="en-US" sz="1400" dirty="0">
            <a:latin typeface="微軟正黑體" panose="020B0604030504040204" pitchFamily="34" charset="-120"/>
            <a:ea typeface="微軟正黑體" panose="020B0604030504040204" pitchFamily="34" charset="-120"/>
          </a:endParaRPr>
        </a:p>
      </dgm:t>
    </dgm:pt>
    <dgm:pt modelId="{54055003-E101-41B1-84BC-602016C9A825}" type="parTrans" cxnId="{63FB929E-C1CB-484A-B08F-81DDB256F64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ACB57C5-C6DD-4894-B166-2017F11DD4F5}" type="sibTrans" cxnId="{63FB929E-C1CB-484A-B08F-81DDB256F64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3DD8C32-3DC9-4DD4-86E2-7A9694370FEC}">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災害潛勢調查與資料公開</a:t>
          </a:r>
          <a:endParaRPr lang="zh-TW" altLang="en-US" sz="1400" dirty="0">
            <a:latin typeface="微軟正黑體" panose="020B0604030504040204" pitchFamily="34" charset="-120"/>
            <a:ea typeface="微軟正黑體" panose="020B0604030504040204" pitchFamily="34" charset="-120"/>
          </a:endParaRPr>
        </a:p>
      </dgm:t>
    </dgm:pt>
    <dgm:pt modelId="{734DA550-98B6-462E-AA94-6D5AAFA9F402}" type="parTrans" cxnId="{6E30C854-2A35-42D7-9E00-A8F8A53C5A8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C592E9F-891A-4444-ACBF-260E2559187A}" type="sibTrans" cxnId="{6E30C854-2A35-42D7-9E00-A8F8A53C5A8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347A9E6-B2B1-4305-A9CF-45D7070813A8}">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防救災通訊與資訊系統建置</a:t>
          </a:r>
          <a:endParaRPr lang="zh-TW" altLang="en-US" sz="1400" dirty="0">
            <a:latin typeface="微軟正黑體" panose="020B0604030504040204" pitchFamily="34" charset="-120"/>
            <a:ea typeface="微軟正黑體" panose="020B0604030504040204" pitchFamily="34" charset="-120"/>
          </a:endParaRPr>
        </a:p>
      </dgm:t>
    </dgm:pt>
    <dgm:pt modelId="{38E03F7A-972B-4BBB-BB23-F89A484D1CF8}" type="parTrans" cxnId="{E75C4B68-92E4-4103-81A7-328DE4D9E49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8FEBB69-59A2-4BCA-8CD0-C3DCF4B3617C}" type="sibTrans" cxnId="{E75C4B68-92E4-4103-81A7-328DE4D9E49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B953D6F-1C43-4DBB-964B-84FBC74F98F1}">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應變中心建置與防救災演練</a:t>
          </a:r>
          <a:endParaRPr lang="zh-TW" altLang="en-US" sz="1400" dirty="0">
            <a:latin typeface="微軟正黑體" panose="020B0604030504040204" pitchFamily="34" charset="-120"/>
            <a:ea typeface="微軟正黑體" panose="020B0604030504040204" pitchFamily="34" charset="-120"/>
          </a:endParaRPr>
        </a:p>
      </dgm:t>
    </dgm:pt>
    <dgm:pt modelId="{88742A9C-BAC7-4CE6-98F0-AECD88DCA83C}" type="parTrans" cxnId="{5070E72F-C7CF-4AE5-9305-06345705B1B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39407D9-98BE-46FE-BB51-8B53FD0CD07C}" type="sibTrans" cxnId="{5070E72F-C7CF-4AE5-9305-06345705B1B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7A3C4C6-5907-4635-B7FB-DC9DA605FDF9}">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志工與民間資源整備、弱勢族群整備</a:t>
          </a:r>
          <a:endParaRPr lang="zh-TW" altLang="en-US" sz="1400" dirty="0">
            <a:latin typeface="微軟正黑體" panose="020B0604030504040204" pitchFamily="34" charset="-120"/>
            <a:ea typeface="微軟正黑體" panose="020B0604030504040204" pitchFamily="34" charset="-120"/>
          </a:endParaRPr>
        </a:p>
      </dgm:t>
    </dgm:pt>
    <dgm:pt modelId="{56E9AD6E-6068-418F-940C-D6CAC354C80E}" type="parTrans" cxnId="{5D72BC5E-2D2C-46B7-BACC-91AB4A43A2B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9FDFA9-8866-497D-94A2-6524D97F027F}" type="sibTrans" cxnId="{5D72BC5E-2D2C-46B7-BACC-91AB4A43A2B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9B5F52D-058B-4ABD-B393-DC9AA62CD8C6}">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災情控制：搜救、滅火、緊急醫療</a:t>
          </a:r>
          <a:endParaRPr lang="zh-TW" altLang="en-US" sz="1400" dirty="0">
            <a:latin typeface="微軟正黑體" panose="020B0604030504040204" pitchFamily="34" charset="-120"/>
            <a:ea typeface="微軟正黑體" panose="020B0604030504040204" pitchFamily="34" charset="-120"/>
          </a:endParaRPr>
        </a:p>
      </dgm:t>
    </dgm:pt>
    <dgm:pt modelId="{B95AEE2E-57E8-482B-816C-E68FE60FFE92}" type="parTrans" cxnId="{FFF69CC0-70A6-4035-988F-1EC7E649C3E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2F08D6A-07AF-4DCF-9334-B9769CCEC4FD}" type="sibTrans" cxnId="{FFF69CC0-70A6-4035-988F-1EC7E649C3E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ECA1A81-49E4-4FFA-BCC4-36BB09CDF7A9}">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應變資源調度、物資與志工管理</a:t>
          </a:r>
          <a:endParaRPr lang="zh-TW" altLang="en-US" sz="1400" dirty="0">
            <a:latin typeface="微軟正黑體" panose="020B0604030504040204" pitchFamily="34" charset="-120"/>
            <a:ea typeface="微軟正黑體" panose="020B0604030504040204" pitchFamily="34" charset="-120"/>
          </a:endParaRPr>
        </a:p>
      </dgm:t>
    </dgm:pt>
    <dgm:pt modelId="{F005B8E6-E652-40AE-B42B-C66782EB9F5B}" type="parTrans" cxnId="{F3991C59-9D6B-40D4-8980-A2CDF3243D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3996608-3609-41FF-8B1C-BD460FCD5898}" type="sibTrans" cxnId="{F3991C59-9D6B-40D4-8980-A2CDF3243D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D4B9F5D-BA00-45CF-859B-A3DFFEF405FD}">
      <dgm:prSet phldrT="[文字]" custT="1"/>
      <dgm:spPr/>
      <dgm:t>
        <a:bodyPr/>
        <a:lstStyle/>
        <a:p>
          <a:pPr>
            <a:lnSpc>
              <a:spcPts val="2000"/>
            </a:lnSpc>
            <a:spcAft>
              <a:spcPts val="0"/>
            </a:spcAft>
          </a:pPr>
          <a:endParaRPr lang="zh-TW" altLang="en-US" sz="1400" dirty="0">
            <a:latin typeface="微軟正黑體" panose="020B0604030504040204" pitchFamily="34" charset="-120"/>
            <a:ea typeface="微軟正黑體" panose="020B0604030504040204" pitchFamily="34" charset="-120"/>
          </a:endParaRPr>
        </a:p>
      </dgm:t>
    </dgm:pt>
    <dgm:pt modelId="{4173B77B-7326-4103-9C03-ED41583DF7CD}" type="parTrans" cxnId="{394E9092-C067-40F0-AE94-06762BC7F2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6FDF2A3-11EA-4243-992E-CA1C88161ADF}" type="sibTrans" cxnId="{394E9092-C067-40F0-AE94-06762BC7F2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4B56BF1-93A7-4099-B34D-C4F3E1F02113}">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全民與防救災人員防災教育訓練</a:t>
          </a:r>
          <a:endParaRPr lang="zh-TW" altLang="en-US" sz="1400" dirty="0">
            <a:latin typeface="微軟正黑體" panose="020B0604030504040204" pitchFamily="34" charset="-120"/>
            <a:ea typeface="微軟正黑體" panose="020B0604030504040204" pitchFamily="34" charset="-120"/>
          </a:endParaRPr>
        </a:p>
      </dgm:t>
    </dgm:pt>
    <dgm:pt modelId="{AE59595B-3B6B-48EC-809A-C9B881428E59}" type="sibTrans" cxnId="{8AD1B2C1-4341-47FE-B8E2-C33641CF3DB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621A507-97D7-4BD5-9B87-EA23D5DDF52D}" type="parTrans" cxnId="{8AD1B2C1-4341-47FE-B8E2-C33641CF3DB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28F1DE2-38B4-47F3-AB96-B56560DE1080}">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避難收容場所設置管理、物資儲備</a:t>
          </a:r>
          <a:endParaRPr lang="zh-TW" altLang="en-US" sz="1400" dirty="0">
            <a:latin typeface="微軟正黑體" panose="020B0604030504040204" pitchFamily="34" charset="-120"/>
            <a:ea typeface="微軟正黑體" panose="020B0604030504040204" pitchFamily="34" charset="-120"/>
          </a:endParaRPr>
        </a:p>
      </dgm:t>
    </dgm:pt>
    <dgm:pt modelId="{F31B2B5B-F0E8-442E-A6BA-AB0564764A6D}" type="parTrans" cxnId="{02C4D38F-859E-4444-83BB-6CB1769944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AC1DC57-A8D5-4BEC-811D-6CF115959F56}" type="sibTrans" cxnId="{02C4D38F-859E-4444-83BB-6CB1769944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A948476-97DB-49FE-8246-C80EBD5A0250}">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罹難者處理</a:t>
          </a:r>
          <a:endParaRPr lang="zh-TW" altLang="en-US" sz="1400" dirty="0">
            <a:latin typeface="微軟正黑體" panose="020B0604030504040204" pitchFamily="34" charset="-120"/>
            <a:ea typeface="微軟正黑體" panose="020B0604030504040204" pitchFamily="34" charset="-120"/>
          </a:endParaRPr>
        </a:p>
      </dgm:t>
    </dgm:pt>
    <dgm:pt modelId="{FF63ED93-9255-4358-8418-511704A22551}" type="parTrans" cxnId="{F8C5DCE0-47A9-4EFC-82A1-40D480B45CC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9343832-9E42-49F9-96A8-AEC9178AF339}" type="sibTrans" cxnId="{F8C5DCE0-47A9-4EFC-82A1-40D480B45CC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57ED26-345F-4E0C-9A9D-4A0ED4ADA780}">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災民收容安置</a:t>
          </a:r>
          <a:endParaRPr lang="zh-TW" altLang="en-US" sz="1400" dirty="0">
            <a:latin typeface="微軟正黑體" panose="020B0604030504040204" pitchFamily="34" charset="-120"/>
            <a:ea typeface="微軟正黑體" panose="020B0604030504040204" pitchFamily="34" charset="-120"/>
          </a:endParaRPr>
        </a:p>
      </dgm:t>
    </dgm:pt>
    <dgm:pt modelId="{B2A37978-12C1-49DD-BE9F-013D6902B869}" type="parTrans" cxnId="{EB1584CE-BF8C-40EE-90E8-45964736B63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967BBB5-4E2F-435A-AADD-7FC7378E7D0C}" type="sibTrans" cxnId="{EB1584CE-BF8C-40EE-90E8-45964736B63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015DF5E-BE9D-4D9B-9B0C-A1BB8A33735B}">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災區經濟與社會秩序恢復</a:t>
          </a:r>
          <a:endParaRPr lang="zh-TW" altLang="en-US" sz="1400" dirty="0">
            <a:latin typeface="微軟正黑體" panose="020B0604030504040204" pitchFamily="34" charset="-120"/>
            <a:ea typeface="微軟正黑體" panose="020B0604030504040204" pitchFamily="34" charset="-120"/>
          </a:endParaRPr>
        </a:p>
      </dgm:t>
    </dgm:pt>
    <dgm:pt modelId="{0DDBF96F-61D0-4EE8-AB10-3AF17C85E9ED}" type="parTrans" cxnId="{9523E6BF-0621-40F2-8911-D8B6A06991A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1DB8DB7-18B3-4EE6-9BFB-A776F997088C}" type="sibTrans" cxnId="{9523E6BF-0621-40F2-8911-D8B6A06991A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9BCFF5F-A3E6-4E9A-8CB1-B506431C371D}">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救助與補償金發放、各項救濟措施</a:t>
          </a:r>
          <a:endParaRPr lang="zh-TW" altLang="en-US" sz="1400" dirty="0">
            <a:latin typeface="微軟正黑體" panose="020B0604030504040204" pitchFamily="34" charset="-120"/>
            <a:ea typeface="微軟正黑體" panose="020B0604030504040204" pitchFamily="34" charset="-120"/>
          </a:endParaRPr>
        </a:p>
      </dgm:t>
    </dgm:pt>
    <dgm:pt modelId="{B19C2A11-6F41-487C-9821-FB8FC76D7342}" type="parTrans" cxnId="{9BDC4C69-5258-464F-B1DF-80CEA7723F1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D1F38A5-E1A8-46AF-A6A0-3CF6C3419B1E}" type="sibTrans" cxnId="{9BDC4C69-5258-464F-B1DF-80CEA7723F1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A71874B-92BB-4C5F-8A48-9D7C30D48D30}">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心理復健、社會療癒</a:t>
          </a:r>
          <a:endParaRPr lang="zh-TW" altLang="en-US" sz="1400" dirty="0">
            <a:latin typeface="微軟正黑體" panose="020B0604030504040204" pitchFamily="34" charset="-120"/>
            <a:ea typeface="微軟正黑體" panose="020B0604030504040204" pitchFamily="34" charset="-120"/>
          </a:endParaRPr>
        </a:p>
      </dgm:t>
    </dgm:pt>
    <dgm:pt modelId="{1FBAF2ED-4C7B-4C9A-8F85-24DC2392597E}" type="parTrans" cxnId="{521E6489-68E2-49B1-B993-F3FA7553C46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0C0635E-061C-43CC-823C-5B1A7470B6DE}" type="sibTrans" cxnId="{521E6489-68E2-49B1-B993-F3FA7553C46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59591BB-049C-4226-9816-42617474DE2C}">
      <dgm:prSet phldrT="[文字]" custT="1"/>
      <dgm:spPr/>
      <dgm:t>
        <a:bodyPr/>
        <a:lstStyle/>
        <a:p>
          <a:pPr>
            <a:lnSpc>
              <a:spcPts val="2000"/>
            </a:lnSpc>
            <a:spcAft>
              <a:spcPts val="0"/>
            </a:spcAft>
          </a:pPr>
          <a:r>
            <a:rPr lang="zh-TW" altLang="en-US" sz="1400" dirty="0" smtClean="0">
              <a:latin typeface="微軟正黑體" panose="020B0604030504040204" pitchFamily="34" charset="-120"/>
              <a:ea typeface="微軟正黑體" panose="020B0604030504040204" pitchFamily="34" charset="-120"/>
            </a:rPr>
            <a:t>救災檢討、土地利用等制度措施檢討</a:t>
          </a:r>
          <a:endParaRPr lang="zh-TW" altLang="en-US" sz="1400" dirty="0">
            <a:latin typeface="微軟正黑體" panose="020B0604030504040204" pitchFamily="34" charset="-120"/>
            <a:ea typeface="微軟正黑體" panose="020B0604030504040204" pitchFamily="34" charset="-120"/>
          </a:endParaRPr>
        </a:p>
      </dgm:t>
    </dgm:pt>
    <dgm:pt modelId="{A3083514-590B-4DD1-AB14-E13AF002FFE6}" type="parTrans" cxnId="{03DEEB3F-F6FD-4941-A1D4-89D9CF1B0A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0DE43F3-49FF-4B51-AE86-CF462260D2F8}" type="sibTrans" cxnId="{03DEEB3F-F6FD-4941-A1D4-89D9CF1B0A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A0BDBA1-0C92-4475-858C-D3730F9B0B97}" type="pres">
      <dgm:prSet presAssocID="{4EF6622F-D2C5-43FF-88DF-03E865873EE2}" presName="Name0" presStyleCnt="0">
        <dgm:presLayoutVars>
          <dgm:dir/>
          <dgm:resizeHandles val="exact"/>
        </dgm:presLayoutVars>
      </dgm:prSet>
      <dgm:spPr/>
      <dgm:t>
        <a:bodyPr/>
        <a:lstStyle/>
        <a:p>
          <a:endParaRPr lang="zh-TW" altLang="en-US"/>
        </a:p>
      </dgm:t>
    </dgm:pt>
    <dgm:pt modelId="{33ACDB4D-ACE6-4550-A48A-69A4BC554EE0}" type="pres">
      <dgm:prSet presAssocID="{4EF6622F-D2C5-43FF-88DF-03E865873EE2}" presName="cycle" presStyleCnt="0"/>
      <dgm:spPr/>
      <dgm:t>
        <a:bodyPr/>
        <a:lstStyle/>
        <a:p>
          <a:endParaRPr lang="zh-TW" altLang="en-US"/>
        </a:p>
      </dgm:t>
    </dgm:pt>
    <dgm:pt modelId="{0EF3B18D-68B8-4A53-8B19-5B5E450CBDFB}" type="pres">
      <dgm:prSet presAssocID="{5FFFEDFD-2B2C-4CC8-8299-AB249AC7E25A}" presName="nodeFirstNode" presStyleLbl="node1" presStyleIdx="0" presStyleCnt="4">
        <dgm:presLayoutVars>
          <dgm:bulletEnabled val="1"/>
        </dgm:presLayoutVars>
      </dgm:prSet>
      <dgm:spPr/>
      <dgm:t>
        <a:bodyPr/>
        <a:lstStyle/>
        <a:p>
          <a:endParaRPr lang="zh-TW" altLang="en-US"/>
        </a:p>
      </dgm:t>
    </dgm:pt>
    <dgm:pt modelId="{F6EB6BA1-4D2E-4E29-BEFC-11205E7D8201}" type="pres">
      <dgm:prSet presAssocID="{4FC72A8C-D251-4BD3-A592-84ED3DB9669D}" presName="sibTransFirstNode" presStyleLbl="bgShp" presStyleIdx="0" presStyleCnt="1"/>
      <dgm:spPr/>
      <dgm:t>
        <a:bodyPr/>
        <a:lstStyle/>
        <a:p>
          <a:endParaRPr lang="zh-TW" altLang="en-US"/>
        </a:p>
      </dgm:t>
    </dgm:pt>
    <dgm:pt modelId="{CBF83C05-B546-4F05-9117-430FD3799782}" type="pres">
      <dgm:prSet presAssocID="{8D61EEB4-2E05-4283-B19A-9C0D2D0C443B}" presName="nodeFollowingNodes" presStyleLbl="node1" presStyleIdx="1" presStyleCnt="4">
        <dgm:presLayoutVars>
          <dgm:bulletEnabled val="1"/>
        </dgm:presLayoutVars>
      </dgm:prSet>
      <dgm:spPr/>
      <dgm:t>
        <a:bodyPr/>
        <a:lstStyle/>
        <a:p>
          <a:endParaRPr lang="zh-TW" altLang="en-US"/>
        </a:p>
      </dgm:t>
    </dgm:pt>
    <dgm:pt modelId="{4539AAC2-CC96-4C26-83B2-07DBE856F9FD}" type="pres">
      <dgm:prSet presAssocID="{4F188510-C660-4D6A-974E-A80413583F1B}" presName="nodeFollowingNodes" presStyleLbl="node1" presStyleIdx="2" presStyleCnt="4">
        <dgm:presLayoutVars>
          <dgm:bulletEnabled val="1"/>
        </dgm:presLayoutVars>
      </dgm:prSet>
      <dgm:spPr/>
      <dgm:t>
        <a:bodyPr/>
        <a:lstStyle/>
        <a:p>
          <a:endParaRPr lang="zh-TW" altLang="en-US"/>
        </a:p>
      </dgm:t>
    </dgm:pt>
    <dgm:pt modelId="{2639DA5D-2300-444E-B609-F5FE78CD36C7}" type="pres">
      <dgm:prSet presAssocID="{BE68342F-80A4-4094-948C-9AB42DF0222A}" presName="nodeFollowingNodes" presStyleLbl="node1" presStyleIdx="3" presStyleCnt="4" custRadScaleRad="100661" custRadScaleInc="643">
        <dgm:presLayoutVars>
          <dgm:bulletEnabled val="1"/>
        </dgm:presLayoutVars>
      </dgm:prSet>
      <dgm:spPr/>
      <dgm:t>
        <a:bodyPr/>
        <a:lstStyle/>
        <a:p>
          <a:endParaRPr lang="zh-TW" altLang="en-US"/>
        </a:p>
      </dgm:t>
    </dgm:pt>
  </dgm:ptLst>
  <dgm:cxnLst>
    <dgm:cxn modelId="{5B9B4AEA-0022-4B4B-B181-6640666D795F}" type="presOf" srcId="{79B5F52D-058B-4ABD-B393-DC9AA62CD8C6}" destId="{4539AAC2-CC96-4C26-83B2-07DBE856F9FD}" srcOrd="0" destOrd="3" presId="urn:microsoft.com/office/officeart/2005/8/layout/cycle3"/>
    <dgm:cxn modelId="{43C55D76-B007-4292-8D9B-06B917560EB3}" type="presOf" srcId="{AB953D6F-1C43-4DBB-964B-84FBC74F98F1}" destId="{CBF83C05-B546-4F05-9117-430FD3799782}" srcOrd="0" destOrd="4" presId="urn:microsoft.com/office/officeart/2005/8/layout/cycle3"/>
    <dgm:cxn modelId="{03DEEB3F-F6FD-4941-A1D4-89D9CF1B0AC9}" srcId="{BE68342F-80A4-4094-948C-9AB42DF0222A}" destId="{959591BB-049C-4226-9816-42617474DE2C}" srcOrd="4" destOrd="0" parTransId="{A3083514-590B-4DD1-AB14-E13AF002FFE6}" sibTransId="{00DE43F3-49FF-4B51-AE86-CF462260D2F8}"/>
    <dgm:cxn modelId="{8A881D49-4119-4E0A-B2A9-9D33E4BA9B90}" type="presOf" srcId="{8D61EEB4-2E05-4283-B19A-9C0D2D0C443B}" destId="{CBF83C05-B546-4F05-9117-430FD3799782}" srcOrd="0" destOrd="0" presId="urn:microsoft.com/office/officeart/2005/8/layout/cycle3"/>
    <dgm:cxn modelId="{36E214A4-DBB8-4E46-9C51-A9C72F179434}" type="presOf" srcId="{4F188510-C660-4D6A-974E-A80413583F1B}" destId="{4539AAC2-CC96-4C26-83B2-07DBE856F9FD}" srcOrd="0" destOrd="0" presId="urn:microsoft.com/office/officeart/2005/8/layout/cycle3"/>
    <dgm:cxn modelId="{8AD1B2C1-4341-47FE-B8E2-C33641CF3DBB}" srcId="{5FFFEDFD-2B2C-4CC8-8299-AB249AC7E25A}" destId="{04B56BF1-93A7-4099-B34D-C4F3E1F02113}" srcOrd="4" destOrd="0" parTransId="{B621A507-97D7-4BD5-9B87-EA23D5DDF52D}" sibTransId="{AE59595B-3B6B-48EC-809A-C9B881428E59}"/>
    <dgm:cxn modelId="{63C3728A-347E-4B0E-9EB8-A282EE40DFC8}" type="presOf" srcId="{EF51AC2C-A871-4356-AA4B-8062192D6FAF}" destId="{0EF3B18D-68B8-4A53-8B19-5B5E450CBDFB}" srcOrd="0" destOrd="4" presId="urn:microsoft.com/office/officeart/2005/8/layout/cycle3"/>
    <dgm:cxn modelId="{394E9092-C067-40F0-AE94-06762BC7F23D}" srcId="{4F188510-C660-4D6A-974E-A80413583F1B}" destId="{AD4B9F5D-BA00-45CF-859B-A3DFFEF405FD}" srcOrd="5" destOrd="0" parTransId="{4173B77B-7326-4103-9C03-ED41583DF7CD}" sibTransId="{86FDF2A3-11EA-4243-992E-CA1C88161ADF}"/>
    <dgm:cxn modelId="{63FB929E-C1CB-484A-B08F-81DDB256F645}" srcId="{8D61EEB4-2E05-4283-B19A-9C0D2D0C443B}" destId="{C4E59253-E127-43D9-AFD3-D0D47C1DD02C}" srcOrd="0" destOrd="0" parTransId="{54055003-E101-41B1-84BC-602016C9A825}" sibTransId="{2ACB57C5-C6DD-4894-B166-2017F11DD4F5}"/>
    <dgm:cxn modelId="{151F85DE-2C07-477E-BEA0-914431464C5C}" srcId="{4EF6622F-D2C5-43FF-88DF-03E865873EE2}" destId="{4F188510-C660-4D6A-974E-A80413583F1B}" srcOrd="2" destOrd="0" parTransId="{6E3B62BA-1EF7-4D7E-BF68-1376A115F909}" sibTransId="{4C4E967F-7C4D-4080-B237-AB4B1EFCF1A0}"/>
    <dgm:cxn modelId="{9523E6BF-0621-40F2-8911-D8B6A06991A2}" srcId="{BE68342F-80A4-4094-948C-9AB42DF0222A}" destId="{8015DF5E-BE9D-4D9B-9B0C-A1BB8A33735B}" srcOrd="1" destOrd="0" parTransId="{0DDBF96F-61D0-4EE8-AB10-3AF17C85E9ED}" sibTransId="{D1DB8DB7-18B3-4EE6-9BFB-A776F997088C}"/>
    <dgm:cxn modelId="{94915959-BF2D-4716-B099-89209FFF01A1}" type="presOf" srcId="{5FFFEDFD-2B2C-4CC8-8299-AB249AC7E25A}" destId="{0EF3B18D-68B8-4A53-8B19-5B5E450CBDFB}" srcOrd="0" destOrd="0" presId="urn:microsoft.com/office/officeart/2005/8/layout/cycle3"/>
    <dgm:cxn modelId="{F3991C59-9D6B-40D4-8980-A2CDF3243D46}" srcId="{4F188510-C660-4D6A-974E-A80413583F1B}" destId="{FECA1A81-49E4-4FFA-BCC4-36BB09CDF7A9}" srcOrd="1" destOrd="0" parTransId="{F005B8E6-E652-40AE-B42B-C66782EB9F5B}" sibTransId="{F3996608-3609-41FF-8B1C-BD460FCD5898}"/>
    <dgm:cxn modelId="{6E30C854-2A35-42D7-9E00-A8F8A53C5A8B}" srcId="{5FFFEDFD-2B2C-4CC8-8299-AB249AC7E25A}" destId="{23DD8C32-3DC9-4DD4-86E2-7A9694370FEC}" srcOrd="0" destOrd="0" parTransId="{734DA550-98B6-462E-AA94-6D5AAFA9F402}" sibTransId="{7C592E9F-891A-4444-ACBF-260E2559187A}"/>
    <dgm:cxn modelId="{C02115A0-9A7A-4EA6-9564-DA6E28A67A53}" type="presOf" srcId="{AD4B9F5D-BA00-45CF-859B-A3DFFEF405FD}" destId="{4539AAC2-CC96-4C26-83B2-07DBE856F9FD}" srcOrd="0" destOrd="6" presId="urn:microsoft.com/office/officeart/2005/8/layout/cycle3"/>
    <dgm:cxn modelId="{410988A9-9E79-4A97-9220-8D9E6D9D1FF6}" type="presOf" srcId="{998D2A2A-F2A6-4054-B469-1D3F7D8044EA}" destId="{0EF3B18D-68B8-4A53-8B19-5B5E450CBDFB}" srcOrd="0" destOrd="3" presId="urn:microsoft.com/office/officeart/2005/8/layout/cycle3"/>
    <dgm:cxn modelId="{B149C702-CE8F-47D9-9CEB-4373C1E53983}" srcId="{4EF6622F-D2C5-43FF-88DF-03E865873EE2}" destId="{5FFFEDFD-2B2C-4CC8-8299-AB249AC7E25A}" srcOrd="0" destOrd="0" parTransId="{F849E266-298F-4228-B15E-46A62612107F}" sibTransId="{4FC72A8C-D251-4BD3-A592-84ED3DB9669D}"/>
    <dgm:cxn modelId="{0D7E4715-7B3E-4389-954D-28C97333111D}" type="presOf" srcId="{ED87AA39-677E-4726-B4B1-59603A029255}" destId="{0EF3B18D-68B8-4A53-8B19-5B5E450CBDFB}" srcOrd="0" destOrd="2" presId="urn:microsoft.com/office/officeart/2005/8/layout/cycle3"/>
    <dgm:cxn modelId="{8BAEFF87-C272-45A1-9B82-FFC244214DFD}" type="presOf" srcId="{4FC72A8C-D251-4BD3-A592-84ED3DB9669D}" destId="{F6EB6BA1-4D2E-4E29-BEFC-11205E7D8201}" srcOrd="0" destOrd="0" presId="urn:microsoft.com/office/officeart/2005/8/layout/cycle3"/>
    <dgm:cxn modelId="{A83754C9-FB4B-40B2-B00C-02EFCD786C4F}" type="presOf" srcId="{8015DF5E-BE9D-4D9B-9B0C-A1BB8A33735B}" destId="{2639DA5D-2300-444E-B609-F5FE78CD36C7}" srcOrd="0" destOrd="2" presId="urn:microsoft.com/office/officeart/2005/8/layout/cycle3"/>
    <dgm:cxn modelId="{E688472E-9918-4196-80D8-16F8F59ABC90}" type="presOf" srcId="{04B56BF1-93A7-4099-B34D-C4F3E1F02113}" destId="{0EF3B18D-68B8-4A53-8B19-5B5E450CBDFB}" srcOrd="0" destOrd="5" presId="urn:microsoft.com/office/officeart/2005/8/layout/cycle3"/>
    <dgm:cxn modelId="{F8C5DCE0-47A9-4EFC-82A1-40D480B45CC4}" srcId="{4F188510-C660-4D6A-974E-A80413583F1B}" destId="{7A948476-97DB-49FE-8246-C80EBD5A0250}" srcOrd="4" destOrd="0" parTransId="{FF63ED93-9255-4358-8418-511704A22551}" sibTransId="{19343832-9E42-49F9-96A8-AEC9178AF339}"/>
    <dgm:cxn modelId="{A6389BFB-581E-403D-B574-78FEC755D8B6}" srcId="{5FFFEDFD-2B2C-4CC8-8299-AB249AC7E25A}" destId="{EF51AC2C-A871-4356-AA4B-8062192D6FAF}" srcOrd="3" destOrd="0" parTransId="{07A0F58A-3D38-4DAE-8A95-A3234B5E0BAF}" sibTransId="{B6EF3444-E0D6-4EB6-AE4F-65D4B3D0F726}"/>
    <dgm:cxn modelId="{2E82B886-BB76-482F-8A2C-40ED5DC5A186}" type="presOf" srcId="{1357ED26-345F-4E0C-9A9D-4A0ED4ADA780}" destId="{4539AAC2-CC96-4C26-83B2-07DBE856F9FD}" srcOrd="0" destOrd="4" presId="urn:microsoft.com/office/officeart/2005/8/layout/cycle3"/>
    <dgm:cxn modelId="{9BD8A724-2EC9-48B3-8581-21204D36AAFA}" type="presOf" srcId="{428F1DE2-38B4-47F3-AB96-B56560DE1080}" destId="{CBF83C05-B546-4F05-9117-430FD3799782}" srcOrd="0" destOrd="3" presId="urn:microsoft.com/office/officeart/2005/8/layout/cycle3"/>
    <dgm:cxn modelId="{84F65109-037E-47D8-890A-1FF7905BB41E}" type="presOf" srcId="{F48A4F10-91EA-4FBF-872D-B2A597EEBFA6}" destId="{4539AAC2-CC96-4C26-83B2-07DBE856F9FD}" srcOrd="0" destOrd="1" presId="urn:microsoft.com/office/officeart/2005/8/layout/cycle3"/>
    <dgm:cxn modelId="{9BDC4C69-5258-464F-B1DF-80CEA7723F11}" srcId="{BE68342F-80A4-4094-948C-9AB42DF0222A}" destId="{E9BCFF5F-A3E6-4E9A-8CB1-B506431C371D}" srcOrd="2" destOrd="0" parTransId="{B19C2A11-6F41-487C-9821-FB8FC76D7342}" sibTransId="{4D1F38A5-E1A8-46AF-A6A0-3CF6C3419B1E}"/>
    <dgm:cxn modelId="{2E1762B6-6116-4604-A37E-862C40502FFA}" type="presOf" srcId="{C4E59253-E127-43D9-AFD3-D0D47C1DD02C}" destId="{CBF83C05-B546-4F05-9117-430FD3799782}" srcOrd="0" destOrd="1" presId="urn:microsoft.com/office/officeart/2005/8/layout/cycle3"/>
    <dgm:cxn modelId="{E75C4B68-92E4-4103-81A7-328DE4D9E49D}" srcId="{8D61EEB4-2E05-4283-B19A-9C0D2D0C443B}" destId="{B347A9E6-B2B1-4305-A9CF-45D7070813A8}" srcOrd="1" destOrd="0" parTransId="{38E03F7A-972B-4BBB-BB23-F89A484D1CF8}" sibTransId="{A8FEBB69-59A2-4BCA-8CD0-C3DCF4B3617C}"/>
    <dgm:cxn modelId="{09836E46-3C42-43BC-ACC4-DE5D35E99F0D}" type="presOf" srcId="{959591BB-049C-4226-9816-42617474DE2C}" destId="{2639DA5D-2300-444E-B609-F5FE78CD36C7}" srcOrd="0" destOrd="5" presId="urn:microsoft.com/office/officeart/2005/8/layout/cycle3"/>
    <dgm:cxn modelId="{CD342020-78F1-4AA2-A93E-930975DD435B}" type="presOf" srcId="{DA71874B-92BB-4C5F-8A48-9D7C30D48D30}" destId="{2639DA5D-2300-444E-B609-F5FE78CD36C7}" srcOrd="0" destOrd="4" presId="urn:microsoft.com/office/officeart/2005/8/layout/cycle3"/>
    <dgm:cxn modelId="{986FDF72-3F72-4D9D-802A-911130F94D11}" type="presOf" srcId="{7A948476-97DB-49FE-8246-C80EBD5A0250}" destId="{4539AAC2-CC96-4C26-83B2-07DBE856F9FD}" srcOrd="0" destOrd="5" presId="urn:microsoft.com/office/officeart/2005/8/layout/cycle3"/>
    <dgm:cxn modelId="{3F96229A-6DF4-44F7-AB58-3D6DBA826C63}" srcId="{4EF6622F-D2C5-43FF-88DF-03E865873EE2}" destId="{8D61EEB4-2E05-4283-B19A-9C0D2D0C443B}" srcOrd="1" destOrd="0" parTransId="{674AABA1-9A39-4CA9-8294-CC55E08EEFC5}" sibTransId="{3ADB8FDD-4B58-4840-88D7-9A6BEC23EC03}"/>
    <dgm:cxn modelId="{173664D1-E7F3-4B78-A65D-8FCA25E9DE0C}" type="presOf" srcId="{FECA1A81-49E4-4FFA-BCC4-36BB09CDF7A9}" destId="{4539AAC2-CC96-4C26-83B2-07DBE856F9FD}" srcOrd="0" destOrd="2" presId="urn:microsoft.com/office/officeart/2005/8/layout/cycle3"/>
    <dgm:cxn modelId="{9B6B61C1-9042-4DEB-8069-C4FAECFD4041}" srcId="{BE68342F-80A4-4094-948C-9AB42DF0222A}" destId="{7773031A-5C05-4FC4-AE47-480E5DBE28BD}" srcOrd="0" destOrd="0" parTransId="{0C1C556E-595C-4935-97A2-3DCE12E98C8E}" sibTransId="{3C193697-7B17-4B67-BE07-8FDE517E0EA7}"/>
    <dgm:cxn modelId="{90E88648-3347-4A2B-9C14-7D8A8F3D2F92}" type="presOf" srcId="{4EF6622F-D2C5-43FF-88DF-03E865873EE2}" destId="{9A0BDBA1-0C92-4475-858C-D3730F9B0B97}" srcOrd="0" destOrd="0" presId="urn:microsoft.com/office/officeart/2005/8/layout/cycle3"/>
    <dgm:cxn modelId="{4321E9EF-62EA-4603-BFC7-33BB51AD2716}" type="presOf" srcId="{D7A3C4C6-5907-4635-B7FB-DC9DA605FDF9}" destId="{CBF83C05-B546-4F05-9117-430FD3799782}" srcOrd="0" destOrd="5" presId="urn:microsoft.com/office/officeart/2005/8/layout/cycle3"/>
    <dgm:cxn modelId="{5070E72F-C7CF-4AE5-9305-06345705B1BA}" srcId="{8D61EEB4-2E05-4283-B19A-9C0D2D0C443B}" destId="{AB953D6F-1C43-4DBB-964B-84FBC74F98F1}" srcOrd="3" destOrd="0" parTransId="{88742A9C-BAC7-4CE6-98F0-AECD88DCA83C}" sibTransId="{F39407D9-98BE-46FE-BB51-8B53FD0CD07C}"/>
    <dgm:cxn modelId="{6AC37660-0A81-4C65-AA83-09407C98CFBC}" srcId="{5FFFEDFD-2B2C-4CC8-8299-AB249AC7E25A}" destId="{ED87AA39-677E-4726-B4B1-59603A029255}" srcOrd="1" destOrd="0" parTransId="{BE7D76B3-46B8-474A-B44E-04B3A0587FB1}" sibTransId="{80202275-8D64-4F21-BB98-0741A5E3AAE8}"/>
    <dgm:cxn modelId="{1A863C21-D6B6-416F-9597-D9DB5BF3B41F}" type="presOf" srcId="{BE68342F-80A4-4094-948C-9AB42DF0222A}" destId="{2639DA5D-2300-444E-B609-F5FE78CD36C7}" srcOrd="0" destOrd="0" presId="urn:microsoft.com/office/officeart/2005/8/layout/cycle3"/>
    <dgm:cxn modelId="{EB1584CE-BF8C-40EE-90E8-45964736B63E}" srcId="{4F188510-C660-4D6A-974E-A80413583F1B}" destId="{1357ED26-345F-4E0C-9A9D-4A0ED4ADA780}" srcOrd="3" destOrd="0" parTransId="{B2A37978-12C1-49DD-BE9F-013D6902B869}" sibTransId="{8967BBB5-4E2F-435A-AADD-7FC7378E7D0C}"/>
    <dgm:cxn modelId="{02C4D38F-859E-4444-83BB-6CB1769944F7}" srcId="{8D61EEB4-2E05-4283-B19A-9C0D2D0C443B}" destId="{428F1DE2-38B4-47F3-AB96-B56560DE1080}" srcOrd="2" destOrd="0" parTransId="{F31B2B5B-F0E8-442E-A6BA-AB0564764A6D}" sibTransId="{CAC1DC57-A8D5-4BEC-811D-6CF115959F56}"/>
    <dgm:cxn modelId="{521E6489-68E2-49B1-B993-F3FA7553C46D}" srcId="{BE68342F-80A4-4094-948C-9AB42DF0222A}" destId="{DA71874B-92BB-4C5F-8A48-9D7C30D48D30}" srcOrd="3" destOrd="0" parTransId="{1FBAF2ED-4C7B-4C9A-8F85-24DC2392597E}" sibTransId="{70C0635E-061C-43CC-823C-5B1A7470B6DE}"/>
    <dgm:cxn modelId="{97D85B0D-909E-49DE-AEF4-F42D41277305}" srcId="{4EF6622F-D2C5-43FF-88DF-03E865873EE2}" destId="{BE68342F-80A4-4094-948C-9AB42DF0222A}" srcOrd="3" destOrd="0" parTransId="{B6D6AD06-8E75-458C-8B4D-0332BA8D7EC0}" sibTransId="{482B5797-821A-4CF3-BF0B-5B01023189E7}"/>
    <dgm:cxn modelId="{46BD139A-E528-493E-B8B7-4D311B2773E1}" type="presOf" srcId="{E9BCFF5F-A3E6-4E9A-8CB1-B506431C371D}" destId="{2639DA5D-2300-444E-B609-F5FE78CD36C7}" srcOrd="0" destOrd="3" presId="urn:microsoft.com/office/officeart/2005/8/layout/cycle3"/>
    <dgm:cxn modelId="{12EC470C-AC1D-4F6E-8620-C749D545359E}" type="presOf" srcId="{B347A9E6-B2B1-4305-A9CF-45D7070813A8}" destId="{CBF83C05-B546-4F05-9117-430FD3799782}" srcOrd="0" destOrd="2" presId="urn:microsoft.com/office/officeart/2005/8/layout/cycle3"/>
    <dgm:cxn modelId="{F6B0F622-BEB7-4CC8-BA1D-81E22B18B9D0}" srcId="{5FFFEDFD-2B2C-4CC8-8299-AB249AC7E25A}" destId="{998D2A2A-F2A6-4054-B469-1D3F7D8044EA}" srcOrd="2" destOrd="0" parTransId="{C6C51B18-DFCC-435A-AA80-492BBD627786}" sibTransId="{B910ADEC-1C31-4AB2-963C-514A3AF3FC39}"/>
    <dgm:cxn modelId="{C1A28E1A-07AA-4B6A-A614-BF69EA880EBB}" srcId="{4F188510-C660-4D6A-974E-A80413583F1B}" destId="{F48A4F10-91EA-4FBF-872D-B2A597EEBFA6}" srcOrd="0" destOrd="0" parTransId="{6785387B-C03B-4DDC-AC8A-4B0EDF50619A}" sibTransId="{C76CD746-2ECD-4500-B593-DCEF373C0707}"/>
    <dgm:cxn modelId="{FFF69CC0-70A6-4035-988F-1EC7E649C3E9}" srcId="{4F188510-C660-4D6A-974E-A80413583F1B}" destId="{79B5F52D-058B-4ABD-B393-DC9AA62CD8C6}" srcOrd="2" destOrd="0" parTransId="{B95AEE2E-57E8-482B-816C-E68FE60FFE92}" sibTransId="{E2F08D6A-07AF-4DCF-9334-B9769CCEC4FD}"/>
    <dgm:cxn modelId="{B3B68FF1-149D-462D-8AE9-F9690B25B843}" type="presOf" srcId="{23DD8C32-3DC9-4DD4-86E2-7A9694370FEC}" destId="{0EF3B18D-68B8-4A53-8B19-5B5E450CBDFB}" srcOrd="0" destOrd="1" presId="urn:microsoft.com/office/officeart/2005/8/layout/cycle3"/>
    <dgm:cxn modelId="{0BE975E6-0280-4DA9-8BDB-326DD31CED8A}" type="presOf" srcId="{7773031A-5C05-4FC4-AE47-480E5DBE28BD}" destId="{2639DA5D-2300-444E-B609-F5FE78CD36C7}" srcOrd="0" destOrd="1" presId="urn:microsoft.com/office/officeart/2005/8/layout/cycle3"/>
    <dgm:cxn modelId="{5D72BC5E-2D2C-46B7-BACC-91AB4A43A2B3}" srcId="{8D61EEB4-2E05-4283-B19A-9C0D2D0C443B}" destId="{D7A3C4C6-5907-4635-B7FB-DC9DA605FDF9}" srcOrd="4" destOrd="0" parTransId="{56E9AD6E-6068-418F-940C-D6CAC354C80E}" sibTransId="{CF9FDFA9-8866-497D-94A2-6524D97F027F}"/>
    <dgm:cxn modelId="{DA77900D-6574-4DC0-BCF6-FCD22239EE91}" type="presParOf" srcId="{9A0BDBA1-0C92-4475-858C-D3730F9B0B97}" destId="{33ACDB4D-ACE6-4550-A48A-69A4BC554EE0}" srcOrd="0" destOrd="0" presId="urn:microsoft.com/office/officeart/2005/8/layout/cycle3"/>
    <dgm:cxn modelId="{ABB09978-10C9-4982-BDD0-B36D84C6FD4C}" type="presParOf" srcId="{33ACDB4D-ACE6-4550-A48A-69A4BC554EE0}" destId="{0EF3B18D-68B8-4A53-8B19-5B5E450CBDFB}" srcOrd="0" destOrd="0" presId="urn:microsoft.com/office/officeart/2005/8/layout/cycle3"/>
    <dgm:cxn modelId="{19CDB95D-363D-48E0-A8C8-D6BA9E7FF0F3}" type="presParOf" srcId="{33ACDB4D-ACE6-4550-A48A-69A4BC554EE0}" destId="{F6EB6BA1-4D2E-4E29-BEFC-11205E7D8201}" srcOrd="1" destOrd="0" presId="urn:microsoft.com/office/officeart/2005/8/layout/cycle3"/>
    <dgm:cxn modelId="{1FF87037-425F-4F7D-BF77-7D608D9E9C06}" type="presParOf" srcId="{33ACDB4D-ACE6-4550-A48A-69A4BC554EE0}" destId="{CBF83C05-B546-4F05-9117-430FD3799782}" srcOrd="2" destOrd="0" presId="urn:microsoft.com/office/officeart/2005/8/layout/cycle3"/>
    <dgm:cxn modelId="{EC7C97F2-234E-4BEF-B011-9FBAA845FBA5}" type="presParOf" srcId="{33ACDB4D-ACE6-4550-A48A-69A4BC554EE0}" destId="{4539AAC2-CC96-4C26-83B2-07DBE856F9FD}" srcOrd="3" destOrd="0" presId="urn:microsoft.com/office/officeart/2005/8/layout/cycle3"/>
    <dgm:cxn modelId="{1D4223D4-A209-4F64-9001-92E7E540026A}" type="presParOf" srcId="{33ACDB4D-ACE6-4550-A48A-69A4BC554EE0}" destId="{2639DA5D-2300-444E-B609-F5FE78CD36C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EC00A-10F7-4CE3-8F49-D6D192FF007E}" type="doc">
      <dgm:prSet loTypeId="urn:microsoft.com/office/officeart/2005/8/layout/pyramid1" loCatId="pyramid" qsTypeId="urn:microsoft.com/office/officeart/2005/8/quickstyle/simple4" qsCatId="simple" csTypeId="urn:microsoft.com/office/officeart/2005/8/colors/colorful2" csCatId="colorful" phldr="1"/>
      <dgm:spPr/>
    </dgm:pt>
    <dgm:pt modelId="{9BF5BA28-9182-4064-94BA-8DBD6D09A406}">
      <dgm:prSet phldrT="[文字]" custT="1"/>
      <dgm:spPr/>
      <dgm:t>
        <a:bodyPr anchor="b"/>
        <a:lstStyle/>
        <a:p>
          <a:pPr>
            <a:lnSpc>
              <a:spcPct val="100000"/>
            </a:lnSpc>
            <a:spcAft>
              <a:spcPts val="0"/>
            </a:spcAft>
          </a:pPr>
          <a:r>
            <a:rPr lang="zh-TW" altLang="en-US" sz="1600" dirty="0" smtClean="0">
              <a:latin typeface="微軟正黑體" pitchFamily="34" charset="-120"/>
              <a:ea typeface="微軟正黑體" pitchFamily="34" charset="-120"/>
            </a:rPr>
            <a:t>中央</a:t>
          </a:r>
          <a:endParaRPr lang="en-US" altLang="zh-TW" sz="1600" dirty="0" smtClean="0">
            <a:latin typeface="微軟正黑體" pitchFamily="34" charset="-120"/>
            <a:ea typeface="微軟正黑體" pitchFamily="34" charset="-120"/>
          </a:endParaRPr>
        </a:p>
        <a:p>
          <a:pPr>
            <a:lnSpc>
              <a:spcPct val="100000"/>
            </a:lnSpc>
            <a:spcAft>
              <a:spcPts val="0"/>
            </a:spcAft>
          </a:pPr>
          <a:r>
            <a:rPr lang="zh-TW" altLang="en-US" sz="1600" dirty="0" smtClean="0">
              <a:latin typeface="微軟正黑體" pitchFamily="34" charset="-120"/>
              <a:ea typeface="微軟正黑體" pitchFamily="34" charset="-120"/>
            </a:rPr>
            <a:t>政府</a:t>
          </a:r>
          <a:endParaRPr lang="zh-TW" altLang="en-US" sz="1600" dirty="0">
            <a:latin typeface="微軟正黑體" pitchFamily="34" charset="-120"/>
            <a:ea typeface="微軟正黑體" pitchFamily="34" charset="-120"/>
          </a:endParaRPr>
        </a:p>
      </dgm:t>
    </dgm:pt>
    <dgm:pt modelId="{5579FEF8-7964-45CC-83DF-EA5B0BA9264B}" type="parTrans" cxnId="{0854D8DA-5322-4707-9B0B-1F7113E88B44}">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FB2A0EFF-B2E6-49EB-89F0-493585ADF780}" type="sibTrans" cxnId="{0854D8DA-5322-4707-9B0B-1F7113E88B44}">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88BAFBCB-9BA4-49DF-BDCD-E410AF7ECA69}">
      <dgm:prSet phldrT="[文字]" custT="1"/>
      <dgm:spPr/>
      <dgm:t>
        <a:bodyPr/>
        <a:lstStyle/>
        <a:p>
          <a:r>
            <a:rPr lang="zh-TW" altLang="en-US" sz="1600" smtClean="0">
              <a:latin typeface="微軟正黑體" pitchFamily="34" charset="-120"/>
              <a:ea typeface="微軟正黑體" pitchFamily="34" charset="-120"/>
            </a:rPr>
            <a:t>縣</a:t>
          </a:r>
          <a:r>
            <a:rPr lang="en-US" altLang="zh-TW" sz="1600" smtClean="0">
              <a:latin typeface="微軟正黑體" pitchFamily="34" charset="-120"/>
              <a:ea typeface="微軟正黑體" pitchFamily="34" charset="-120"/>
            </a:rPr>
            <a:t>(</a:t>
          </a:r>
          <a:r>
            <a:rPr lang="zh-TW" altLang="en-US" sz="1600" smtClean="0">
              <a:latin typeface="微軟正黑體" pitchFamily="34" charset="-120"/>
              <a:ea typeface="微軟正黑體" pitchFamily="34" charset="-120"/>
            </a:rPr>
            <a:t>市</a:t>
          </a:r>
          <a:r>
            <a:rPr lang="en-US" altLang="zh-TW" sz="1600" smtClean="0">
              <a:latin typeface="微軟正黑體" pitchFamily="34" charset="-120"/>
              <a:ea typeface="微軟正黑體" pitchFamily="34" charset="-120"/>
            </a:rPr>
            <a:t>)</a:t>
          </a:r>
          <a:r>
            <a:rPr lang="zh-TW" altLang="en-US" sz="1600" smtClean="0">
              <a:latin typeface="微軟正黑體" pitchFamily="34" charset="-120"/>
              <a:ea typeface="微軟正黑體" pitchFamily="34" charset="-120"/>
            </a:rPr>
            <a:t>政府</a:t>
          </a:r>
          <a:endParaRPr lang="zh-TW" altLang="en-US" sz="1600" dirty="0">
            <a:latin typeface="微軟正黑體" pitchFamily="34" charset="-120"/>
            <a:ea typeface="微軟正黑體" pitchFamily="34" charset="-120"/>
          </a:endParaRPr>
        </a:p>
      </dgm:t>
    </dgm:pt>
    <dgm:pt modelId="{729BB8BA-E41C-44D4-8F71-809FBEC57827}" type="parTrans" cxnId="{0BE41378-6772-4FBD-8E3C-6416ED2FE1AF}">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AC61E773-B375-4379-AD31-B6163A9B73D6}" type="sibTrans" cxnId="{0BE41378-6772-4FBD-8E3C-6416ED2FE1AF}">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FC73168C-4DA2-42AD-9AD8-B7FD0990831B}">
      <dgm:prSet phldrT="[文字]" custT="1"/>
      <dgm:spPr/>
      <dgm:t>
        <a:bodyPr/>
        <a:lstStyle/>
        <a:p>
          <a:r>
            <a:rPr lang="zh-TW" altLang="en-US" sz="1600" smtClean="0">
              <a:latin typeface="微軟正黑體" pitchFamily="34" charset="-120"/>
              <a:ea typeface="微軟正黑體" pitchFamily="34" charset="-120"/>
            </a:rPr>
            <a:t>鄉</a:t>
          </a:r>
          <a:r>
            <a:rPr lang="en-US" altLang="zh-TW" sz="1600" smtClean="0">
              <a:latin typeface="微軟正黑體" pitchFamily="34" charset="-120"/>
              <a:ea typeface="微軟正黑體" pitchFamily="34" charset="-120"/>
            </a:rPr>
            <a:t>(</a:t>
          </a:r>
          <a:r>
            <a:rPr lang="zh-TW" altLang="en-US" sz="1600" smtClean="0">
              <a:latin typeface="微軟正黑體" pitchFamily="34" charset="-120"/>
              <a:ea typeface="微軟正黑體" pitchFamily="34" charset="-120"/>
            </a:rPr>
            <a:t>鎮、市</a:t>
          </a:r>
          <a:r>
            <a:rPr lang="en-US" altLang="zh-TW" sz="1600" smtClean="0">
              <a:latin typeface="微軟正黑體" pitchFamily="34" charset="-120"/>
              <a:ea typeface="微軟正黑體" pitchFamily="34" charset="-120"/>
            </a:rPr>
            <a:t>)</a:t>
          </a:r>
          <a:r>
            <a:rPr lang="zh-TW" altLang="en-US" sz="1600" smtClean="0">
              <a:latin typeface="微軟正黑體" pitchFamily="34" charset="-120"/>
              <a:ea typeface="微軟正黑體" pitchFamily="34" charset="-120"/>
            </a:rPr>
            <a:t>公所</a:t>
          </a:r>
          <a:endParaRPr lang="zh-TW" altLang="en-US" sz="1600" dirty="0">
            <a:latin typeface="微軟正黑體" pitchFamily="34" charset="-120"/>
            <a:ea typeface="微軟正黑體" pitchFamily="34" charset="-120"/>
          </a:endParaRPr>
        </a:p>
      </dgm:t>
    </dgm:pt>
    <dgm:pt modelId="{6D14B129-CA5E-406E-9946-A77851636862}" type="parTrans" cxnId="{8FD82317-9CE0-4B1B-8970-D232A2F35E64}">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5F22B16B-BC1D-476C-8794-D54A1508B1C6}" type="sibTrans" cxnId="{8FD82317-9CE0-4B1B-8970-D232A2F35E64}">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65E358AD-99ED-406E-A8E8-B8EE05815B97}">
      <dgm:prSet phldrT="[文字]" custT="1"/>
      <dgm:spPr/>
      <dgm:t>
        <a:bodyPr/>
        <a:lstStyle/>
        <a:p>
          <a:r>
            <a:rPr lang="zh-TW" altLang="en-US" sz="1600" smtClean="0">
              <a:latin typeface="微軟正黑體" pitchFamily="34" charset="-120"/>
              <a:ea typeface="微軟正黑體" pitchFamily="34" charset="-120"/>
            </a:rPr>
            <a:t>社區民眾</a:t>
          </a:r>
          <a:endParaRPr lang="zh-TW" altLang="en-US" sz="1600" dirty="0">
            <a:latin typeface="微軟正黑體" pitchFamily="34" charset="-120"/>
            <a:ea typeface="微軟正黑體" pitchFamily="34" charset="-120"/>
          </a:endParaRPr>
        </a:p>
      </dgm:t>
    </dgm:pt>
    <dgm:pt modelId="{582BC3A2-152D-4E04-B323-D6A7D4C6DA5F}" type="parTrans" cxnId="{C06A1A35-30CB-4016-AB52-269058A2CDE9}">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01ECCEEF-93A6-4527-957B-0F3A0B1C4C78}" type="sibTrans" cxnId="{C06A1A35-30CB-4016-AB52-269058A2CDE9}">
      <dgm:prSet/>
      <dgm:spPr/>
      <dgm:t>
        <a:bodyPr/>
        <a:lstStyle/>
        <a:p>
          <a:endParaRPr lang="zh-TW" altLang="en-US" sz="1600">
            <a:solidFill>
              <a:schemeClr val="bg1">
                <a:lumMod val="50000"/>
              </a:schemeClr>
            </a:solidFill>
            <a:latin typeface="微軟正黑體" pitchFamily="34" charset="-120"/>
            <a:ea typeface="微軟正黑體" pitchFamily="34" charset="-120"/>
          </a:endParaRPr>
        </a:p>
      </dgm:t>
    </dgm:pt>
    <dgm:pt modelId="{CC3C2618-675A-4634-9486-765618511DB6}" type="pres">
      <dgm:prSet presAssocID="{935EC00A-10F7-4CE3-8F49-D6D192FF007E}" presName="Name0" presStyleCnt="0">
        <dgm:presLayoutVars>
          <dgm:dir/>
          <dgm:animLvl val="lvl"/>
          <dgm:resizeHandles val="exact"/>
        </dgm:presLayoutVars>
      </dgm:prSet>
      <dgm:spPr/>
    </dgm:pt>
    <dgm:pt modelId="{D06BF0D8-9633-423F-8DF4-549030C916B0}" type="pres">
      <dgm:prSet presAssocID="{9BF5BA28-9182-4064-94BA-8DBD6D09A406}" presName="Name8" presStyleCnt="0"/>
      <dgm:spPr/>
    </dgm:pt>
    <dgm:pt modelId="{9FC0F0CB-CFD5-4586-8896-C1B4A411A509}" type="pres">
      <dgm:prSet presAssocID="{9BF5BA28-9182-4064-94BA-8DBD6D09A406}" presName="level" presStyleLbl="node1" presStyleIdx="0" presStyleCnt="4">
        <dgm:presLayoutVars>
          <dgm:chMax val="1"/>
          <dgm:bulletEnabled val="1"/>
        </dgm:presLayoutVars>
      </dgm:prSet>
      <dgm:spPr/>
      <dgm:t>
        <a:bodyPr/>
        <a:lstStyle/>
        <a:p>
          <a:endParaRPr lang="zh-TW" altLang="en-US"/>
        </a:p>
      </dgm:t>
    </dgm:pt>
    <dgm:pt modelId="{16077FFC-E2AC-4A72-9DC0-79467086615D}" type="pres">
      <dgm:prSet presAssocID="{9BF5BA28-9182-4064-94BA-8DBD6D09A406}" presName="levelTx" presStyleLbl="revTx" presStyleIdx="0" presStyleCnt="0">
        <dgm:presLayoutVars>
          <dgm:chMax val="1"/>
          <dgm:bulletEnabled val="1"/>
        </dgm:presLayoutVars>
      </dgm:prSet>
      <dgm:spPr/>
      <dgm:t>
        <a:bodyPr/>
        <a:lstStyle/>
        <a:p>
          <a:endParaRPr lang="zh-TW" altLang="en-US"/>
        </a:p>
      </dgm:t>
    </dgm:pt>
    <dgm:pt modelId="{4DBD8A05-EBE2-49C5-988B-B10DC44D14DA}" type="pres">
      <dgm:prSet presAssocID="{88BAFBCB-9BA4-49DF-BDCD-E410AF7ECA69}" presName="Name8" presStyleCnt="0"/>
      <dgm:spPr/>
    </dgm:pt>
    <dgm:pt modelId="{2E0D156E-C962-43CD-B3C6-CC3A5785B7A4}" type="pres">
      <dgm:prSet presAssocID="{88BAFBCB-9BA4-49DF-BDCD-E410AF7ECA69}" presName="level" presStyleLbl="node1" presStyleIdx="1" presStyleCnt="4">
        <dgm:presLayoutVars>
          <dgm:chMax val="1"/>
          <dgm:bulletEnabled val="1"/>
        </dgm:presLayoutVars>
      </dgm:prSet>
      <dgm:spPr/>
      <dgm:t>
        <a:bodyPr/>
        <a:lstStyle/>
        <a:p>
          <a:endParaRPr lang="zh-TW" altLang="en-US"/>
        </a:p>
      </dgm:t>
    </dgm:pt>
    <dgm:pt modelId="{A9A95391-6968-4079-86C2-FDD686C7EAD1}" type="pres">
      <dgm:prSet presAssocID="{88BAFBCB-9BA4-49DF-BDCD-E410AF7ECA69}" presName="levelTx" presStyleLbl="revTx" presStyleIdx="0" presStyleCnt="0">
        <dgm:presLayoutVars>
          <dgm:chMax val="1"/>
          <dgm:bulletEnabled val="1"/>
        </dgm:presLayoutVars>
      </dgm:prSet>
      <dgm:spPr/>
      <dgm:t>
        <a:bodyPr/>
        <a:lstStyle/>
        <a:p>
          <a:endParaRPr lang="zh-TW" altLang="en-US"/>
        </a:p>
      </dgm:t>
    </dgm:pt>
    <dgm:pt modelId="{4BE097FC-2AAB-4737-9BAD-D59B72DEBFB9}" type="pres">
      <dgm:prSet presAssocID="{FC73168C-4DA2-42AD-9AD8-B7FD0990831B}" presName="Name8" presStyleCnt="0"/>
      <dgm:spPr/>
    </dgm:pt>
    <dgm:pt modelId="{12E17FAC-73B1-4E03-98B5-52057FFFE45F}" type="pres">
      <dgm:prSet presAssocID="{FC73168C-4DA2-42AD-9AD8-B7FD0990831B}" presName="level" presStyleLbl="node1" presStyleIdx="2" presStyleCnt="4">
        <dgm:presLayoutVars>
          <dgm:chMax val="1"/>
          <dgm:bulletEnabled val="1"/>
        </dgm:presLayoutVars>
      </dgm:prSet>
      <dgm:spPr/>
      <dgm:t>
        <a:bodyPr/>
        <a:lstStyle/>
        <a:p>
          <a:endParaRPr lang="zh-TW" altLang="en-US"/>
        </a:p>
      </dgm:t>
    </dgm:pt>
    <dgm:pt modelId="{F40351EA-0E22-4047-8853-ABF0AD8FD55A}" type="pres">
      <dgm:prSet presAssocID="{FC73168C-4DA2-42AD-9AD8-B7FD0990831B}" presName="levelTx" presStyleLbl="revTx" presStyleIdx="0" presStyleCnt="0">
        <dgm:presLayoutVars>
          <dgm:chMax val="1"/>
          <dgm:bulletEnabled val="1"/>
        </dgm:presLayoutVars>
      </dgm:prSet>
      <dgm:spPr/>
      <dgm:t>
        <a:bodyPr/>
        <a:lstStyle/>
        <a:p>
          <a:endParaRPr lang="zh-TW" altLang="en-US"/>
        </a:p>
      </dgm:t>
    </dgm:pt>
    <dgm:pt modelId="{DBD36C68-4591-4B1D-A1A4-D9CFC73995EA}" type="pres">
      <dgm:prSet presAssocID="{65E358AD-99ED-406E-A8E8-B8EE05815B97}" presName="Name8" presStyleCnt="0"/>
      <dgm:spPr/>
    </dgm:pt>
    <dgm:pt modelId="{6C05B893-283F-4704-8404-FF563087B9A4}" type="pres">
      <dgm:prSet presAssocID="{65E358AD-99ED-406E-A8E8-B8EE05815B97}" presName="level" presStyleLbl="node1" presStyleIdx="3" presStyleCnt="4">
        <dgm:presLayoutVars>
          <dgm:chMax val="1"/>
          <dgm:bulletEnabled val="1"/>
        </dgm:presLayoutVars>
      </dgm:prSet>
      <dgm:spPr/>
      <dgm:t>
        <a:bodyPr/>
        <a:lstStyle/>
        <a:p>
          <a:endParaRPr lang="zh-TW" altLang="en-US"/>
        </a:p>
      </dgm:t>
    </dgm:pt>
    <dgm:pt modelId="{91836901-4ECD-4F9B-A178-435EB3D08A86}" type="pres">
      <dgm:prSet presAssocID="{65E358AD-99ED-406E-A8E8-B8EE05815B97}" presName="levelTx" presStyleLbl="revTx" presStyleIdx="0" presStyleCnt="0">
        <dgm:presLayoutVars>
          <dgm:chMax val="1"/>
          <dgm:bulletEnabled val="1"/>
        </dgm:presLayoutVars>
      </dgm:prSet>
      <dgm:spPr/>
      <dgm:t>
        <a:bodyPr/>
        <a:lstStyle/>
        <a:p>
          <a:endParaRPr lang="zh-TW" altLang="en-US"/>
        </a:p>
      </dgm:t>
    </dgm:pt>
  </dgm:ptLst>
  <dgm:cxnLst>
    <dgm:cxn modelId="{329D3D17-7999-4D50-9387-EB7A3A73F03E}" type="presOf" srcId="{88BAFBCB-9BA4-49DF-BDCD-E410AF7ECA69}" destId="{A9A95391-6968-4079-86C2-FDD686C7EAD1}" srcOrd="1" destOrd="0" presId="urn:microsoft.com/office/officeart/2005/8/layout/pyramid1"/>
    <dgm:cxn modelId="{0BE41378-6772-4FBD-8E3C-6416ED2FE1AF}" srcId="{935EC00A-10F7-4CE3-8F49-D6D192FF007E}" destId="{88BAFBCB-9BA4-49DF-BDCD-E410AF7ECA69}" srcOrd="1" destOrd="0" parTransId="{729BB8BA-E41C-44D4-8F71-809FBEC57827}" sibTransId="{AC61E773-B375-4379-AD31-B6163A9B73D6}"/>
    <dgm:cxn modelId="{C06A1A35-30CB-4016-AB52-269058A2CDE9}" srcId="{935EC00A-10F7-4CE3-8F49-D6D192FF007E}" destId="{65E358AD-99ED-406E-A8E8-B8EE05815B97}" srcOrd="3" destOrd="0" parTransId="{582BC3A2-152D-4E04-B323-D6A7D4C6DA5F}" sibTransId="{01ECCEEF-93A6-4527-957B-0F3A0B1C4C78}"/>
    <dgm:cxn modelId="{88A602DD-E40B-4EA3-B238-2680BFFF5F7D}" type="presOf" srcId="{65E358AD-99ED-406E-A8E8-B8EE05815B97}" destId="{91836901-4ECD-4F9B-A178-435EB3D08A86}" srcOrd="1" destOrd="0" presId="urn:microsoft.com/office/officeart/2005/8/layout/pyramid1"/>
    <dgm:cxn modelId="{0854D8DA-5322-4707-9B0B-1F7113E88B44}" srcId="{935EC00A-10F7-4CE3-8F49-D6D192FF007E}" destId="{9BF5BA28-9182-4064-94BA-8DBD6D09A406}" srcOrd="0" destOrd="0" parTransId="{5579FEF8-7964-45CC-83DF-EA5B0BA9264B}" sibTransId="{FB2A0EFF-B2E6-49EB-89F0-493585ADF780}"/>
    <dgm:cxn modelId="{8FD82317-9CE0-4B1B-8970-D232A2F35E64}" srcId="{935EC00A-10F7-4CE3-8F49-D6D192FF007E}" destId="{FC73168C-4DA2-42AD-9AD8-B7FD0990831B}" srcOrd="2" destOrd="0" parTransId="{6D14B129-CA5E-406E-9946-A77851636862}" sibTransId="{5F22B16B-BC1D-476C-8794-D54A1508B1C6}"/>
    <dgm:cxn modelId="{A5EFB4E4-5DAB-4083-9983-2730D946C5F6}" type="presOf" srcId="{9BF5BA28-9182-4064-94BA-8DBD6D09A406}" destId="{9FC0F0CB-CFD5-4586-8896-C1B4A411A509}" srcOrd="0" destOrd="0" presId="urn:microsoft.com/office/officeart/2005/8/layout/pyramid1"/>
    <dgm:cxn modelId="{5DB9CC04-51B1-46F9-8E76-D3AE99175ED7}" type="presOf" srcId="{9BF5BA28-9182-4064-94BA-8DBD6D09A406}" destId="{16077FFC-E2AC-4A72-9DC0-79467086615D}" srcOrd="1" destOrd="0" presId="urn:microsoft.com/office/officeart/2005/8/layout/pyramid1"/>
    <dgm:cxn modelId="{6343E769-EF25-4E31-83B3-399683467C1A}" type="presOf" srcId="{FC73168C-4DA2-42AD-9AD8-B7FD0990831B}" destId="{F40351EA-0E22-4047-8853-ABF0AD8FD55A}" srcOrd="1" destOrd="0" presId="urn:microsoft.com/office/officeart/2005/8/layout/pyramid1"/>
    <dgm:cxn modelId="{CC6EFBB5-4A25-4BDE-BF1B-3CC075DB67AA}" type="presOf" srcId="{65E358AD-99ED-406E-A8E8-B8EE05815B97}" destId="{6C05B893-283F-4704-8404-FF563087B9A4}" srcOrd="0" destOrd="0" presId="urn:microsoft.com/office/officeart/2005/8/layout/pyramid1"/>
    <dgm:cxn modelId="{61921DF3-C092-4113-9E51-AB02E39A64C2}" type="presOf" srcId="{FC73168C-4DA2-42AD-9AD8-B7FD0990831B}" destId="{12E17FAC-73B1-4E03-98B5-52057FFFE45F}" srcOrd="0" destOrd="0" presId="urn:microsoft.com/office/officeart/2005/8/layout/pyramid1"/>
    <dgm:cxn modelId="{147CA97C-D379-4F08-A7BD-2683D0F62B25}" type="presOf" srcId="{88BAFBCB-9BA4-49DF-BDCD-E410AF7ECA69}" destId="{2E0D156E-C962-43CD-B3C6-CC3A5785B7A4}" srcOrd="0" destOrd="0" presId="urn:microsoft.com/office/officeart/2005/8/layout/pyramid1"/>
    <dgm:cxn modelId="{61CCDEE1-6B78-4728-BADA-FB6A8A6019B9}" type="presOf" srcId="{935EC00A-10F7-4CE3-8F49-D6D192FF007E}" destId="{CC3C2618-675A-4634-9486-765618511DB6}" srcOrd="0" destOrd="0" presId="urn:microsoft.com/office/officeart/2005/8/layout/pyramid1"/>
    <dgm:cxn modelId="{1163FBBA-D979-41DA-9479-40E3E615193E}" type="presParOf" srcId="{CC3C2618-675A-4634-9486-765618511DB6}" destId="{D06BF0D8-9633-423F-8DF4-549030C916B0}" srcOrd="0" destOrd="0" presId="urn:microsoft.com/office/officeart/2005/8/layout/pyramid1"/>
    <dgm:cxn modelId="{A3C89091-1616-4B56-9035-78E1DE978A56}" type="presParOf" srcId="{D06BF0D8-9633-423F-8DF4-549030C916B0}" destId="{9FC0F0CB-CFD5-4586-8896-C1B4A411A509}" srcOrd="0" destOrd="0" presId="urn:microsoft.com/office/officeart/2005/8/layout/pyramid1"/>
    <dgm:cxn modelId="{D544A789-04B3-4BE5-8490-0594D400814D}" type="presParOf" srcId="{D06BF0D8-9633-423F-8DF4-549030C916B0}" destId="{16077FFC-E2AC-4A72-9DC0-79467086615D}" srcOrd="1" destOrd="0" presId="urn:microsoft.com/office/officeart/2005/8/layout/pyramid1"/>
    <dgm:cxn modelId="{930C173A-62F6-4773-9885-6DAC34F66B96}" type="presParOf" srcId="{CC3C2618-675A-4634-9486-765618511DB6}" destId="{4DBD8A05-EBE2-49C5-988B-B10DC44D14DA}" srcOrd="1" destOrd="0" presId="urn:microsoft.com/office/officeart/2005/8/layout/pyramid1"/>
    <dgm:cxn modelId="{11BA5947-776B-4A0C-A1D8-E5CA7C2C25DA}" type="presParOf" srcId="{4DBD8A05-EBE2-49C5-988B-B10DC44D14DA}" destId="{2E0D156E-C962-43CD-B3C6-CC3A5785B7A4}" srcOrd="0" destOrd="0" presId="urn:microsoft.com/office/officeart/2005/8/layout/pyramid1"/>
    <dgm:cxn modelId="{CD42626B-E344-438A-ABAD-614F4F819F2B}" type="presParOf" srcId="{4DBD8A05-EBE2-49C5-988B-B10DC44D14DA}" destId="{A9A95391-6968-4079-86C2-FDD686C7EAD1}" srcOrd="1" destOrd="0" presId="urn:microsoft.com/office/officeart/2005/8/layout/pyramid1"/>
    <dgm:cxn modelId="{E17E360F-FD3C-457B-9742-291353B8F540}" type="presParOf" srcId="{CC3C2618-675A-4634-9486-765618511DB6}" destId="{4BE097FC-2AAB-4737-9BAD-D59B72DEBFB9}" srcOrd="2" destOrd="0" presId="urn:microsoft.com/office/officeart/2005/8/layout/pyramid1"/>
    <dgm:cxn modelId="{F5F9AADB-E44D-4E98-A153-0D2794BC45BA}" type="presParOf" srcId="{4BE097FC-2AAB-4737-9BAD-D59B72DEBFB9}" destId="{12E17FAC-73B1-4E03-98B5-52057FFFE45F}" srcOrd="0" destOrd="0" presId="urn:microsoft.com/office/officeart/2005/8/layout/pyramid1"/>
    <dgm:cxn modelId="{F8080B66-F1EF-4EC4-967B-D853BCDC953D}" type="presParOf" srcId="{4BE097FC-2AAB-4737-9BAD-D59B72DEBFB9}" destId="{F40351EA-0E22-4047-8853-ABF0AD8FD55A}" srcOrd="1" destOrd="0" presId="urn:microsoft.com/office/officeart/2005/8/layout/pyramid1"/>
    <dgm:cxn modelId="{3FFB92B7-FCD0-44A3-8037-FADB7B9D4C33}" type="presParOf" srcId="{CC3C2618-675A-4634-9486-765618511DB6}" destId="{DBD36C68-4591-4B1D-A1A4-D9CFC73995EA}" srcOrd="3" destOrd="0" presId="urn:microsoft.com/office/officeart/2005/8/layout/pyramid1"/>
    <dgm:cxn modelId="{837E4EA3-DF22-48B8-AC8F-2C11AFC12A25}" type="presParOf" srcId="{DBD36C68-4591-4B1D-A1A4-D9CFC73995EA}" destId="{6C05B893-283F-4704-8404-FF563087B9A4}" srcOrd="0" destOrd="0" presId="urn:microsoft.com/office/officeart/2005/8/layout/pyramid1"/>
    <dgm:cxn modelId="{96C33C50-D738-4462-9911-E4549668508F}" type="presParOf" srcId="{DBD36C68-4591-4B1D-A1A4-D9CFC73995EA}" destId="{91836901-4ECD-4F9B-A178-435EB3D08A8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75BB5-4BE3-4E06-B2B3-AAA3D107C1A8}" type="doc">
      <dgm:prSet loTypeId="urn:microsoft.com/office/officeart/2005/8/layout/radial5" loCatId="relationship" qsTypeId="urn:microsoft.com/office/officeart/2005/8/quickstyle/simple4" qsCatId="simple" csTypeId="urn:microsoft.com/office/officeart/2005/8/colors/colorful1" csCatId="colorful" phldr="1"/>
      <dgm:spPr/>
      <dgm:t>
        <a:bodyPr/>
        <a:lstStyle/>
        <a:p>
          <a:endParaRPr lang="zh-TW"/>
        </a:p>
      </dgm:t>
    </dgm:pt>
    <dgm:pt modelId="{D3864EA6-13E7-440F-948B-8118F5878A44}">
      <dgm:prSet phldrT="[Text]" custT="1"/>
      <dgm:spPr/>
      <dgm:t>
        <a:bodyPr/>
        <a:lstStyle/>
        <a:p>
          <a:pPr>
            <a:lnSpc>
              <a:spcPct val="100000"/>
            </a:lnSpc>
            <a:spcBef>
              <a:spcPts val="0"/>
            </a:spcBef>
            <a:spcAft>
              <a:spcPts val="0"/>
            </a:spcAft>
          </a:pPr>
          <a:r>
            <a:rPr lang="zh-TW" altLang="en-US" sz="1600" b="1" smtClean="0">
              <a:latin typeface="微軟正黑體" pitchFamily="34" charset="-120"/>
              <a:ea typeface="微軟正黑體" pitchFamily="34" charset="-120"/>
            </a:rPr>
            <a:t>演練計畫</a:t>
          </a:r>
          <a:endParaRPr lang="en-US" altLang="zh-TW" sz="1600" b="1" smtClean="0">
            <a:latin typeface="微軟正黑體" pitchFamily="34" charset="-120"/>
            <a:ea typeface="微軟正黑體" pitchFamily="34" charset="-120"/>
          </a:endParaRPr>
        </a:p>
        <a:p>
          <a:pPr>
            <a:lnSpc>
              <a:spcPct val="100000"/>
            </a:lnSpc>
            <a:spcBef>
              <a:spcPts val="0"/>
            </a:spcBef>
            <a:spcAft>
              <a:spcPts val="0"/>
            </a:spcAft>
          </a:pPr>
          <a:r>
            <a:rPr lang="zh-TW" altLang="en-US" sz="1600" b="1" smtClean="0">
              <a:latin typeface="微軟正黑體" pitchFamily="34" charset="-120"/>
              <a:ea typeface="微軟正黑體" pitchFamily="34" charset="-120"/>
            </a:rPr>
            <a:t>擬定</a:t>
          </a:r>
          <a:r>
            <a:rPr lang="en-US" altLang="zh-TW" sz="1600" b="1" smtClean="0">
              <a:latin typeface="微軟正黑體" pitchFamily="34" charset="-120"/>
              <a:ea typeface="微軟正黑體" pitchFamily="34" charset="-120"/>
            </a:rPr>
            <a:t/>
          </a:r>
          <a:br>
            <a:rPr lang="en-US" altLang="zh-TW" sz="1600" b="1" smtClean="0">
              <a:latin typeface="微軟正黑體" pitchFamily="34" charset="-120"/>
              <a:ea typeface="微軟正黑體" pitchFamily="34" charset="-120"/>
            </a:rPr>
          </a:br>
          <a:r>
            <a:rPr lang="zh-TW" altLang="en-US" sz="1600" b="1" smtClean="0">
              <a:latin typeface="微軟正黑體" pitchFamily="34" charset="-120"/>
              <a:ea typeface="微軟正黑體" pitchFamily="34" charset="-120"/>
            </a:rPr>
            <a:t>基本觀念</a:t>
          </a:r>
          <a:endParaRPr lang="zh-TW" sz="1600" b="1" dirty="0">
            <a:latin typeface="微軟正黑體" pitchFamily="34" charset="-120"/>
            <a:ea typeface="微軟正黑體" pitchFamily="34" charset="-120"/>
          </a:endParaRPr>
        </a:p>
      </dgm:t>
    </dgm:pt>
    <dgm:pt modelId="{5F920266-1B6A-4D7D-8C8B-D20E2934BF67}" type="parTrans" cxnId="{7834DFDC-DD97-4D0F-B547-27AB53428B4B}">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F4FE127A-F33D-4F59-961D-A505D5A781EE}" type="sibTrans" cxnId="{7834DFDC-DD97-4D0F-B547-27AB53428B4B}">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813DB034-1CFA-4CE1-8536-6BC256192226}">
      <dgm:prSet phldrT="[Text]" custT="1"/>
      <dgm:spPr/>
      <dgm:t>
        <a:bodyPr/>
        <a:lstStyle/>
        <a:p>
          <a:pPr>
            <a:lnSpc>
              <a:spcPct val="100000"/>
            </a:lnSpc>
            <a:spcBef>
              <a:spcPts val="0"/>
            </a:spcBef>
            <a:spcAft>
              <a:spcPts val="0"/>
            </a:spcAft>
          </a:pPr>
          <a:r>
            <a:rPr lang="zh-TW" altLang="en-US" sz="1600" b="1" smtClean="0">
              <a:latin typeface="微軟正黑體" pitchFamily="34" charset="-120"/>
              <a:ea typeface="微軟正黑體" pitchFamily="34" charset="-120"/>
            </a:rPr>
            <a:t>情境假設</a:t>
          </a:r>
          <a:endParaRPr lang="en-US" altLang="zh-TW" sz="1600" b="1" smtClean="0">
            <a:latin typeface="微軟正黑體" pitchFamily="34" charset="-120"/>
            <a:ea typeface="微軟正黑體" pitchFamily="34" charset="-120"/>
          </a:endParaRPr>
        </a:p>
        <a:p>
          <a:pPr>
            <a:lnSpc>
              <a:spcPct val="100000"/>
            </a:lnSpc>
            <a:spcBef>
              <a:spcPts val="0"/>
            </a:spcBef>
            <a:spcAft>
              <a:spcPts val="0"/>
            </a:spcAft>
          </a:pPr>
          <a:r>
            <a:rPr lang="zh-TW" altLang="en-US" sz="1600" b="1" smtClean="0">
              <a:latin typeface="微軟正黑體" pitchFamily="34" charset="-120"/>
              <a:ea typeface="微軟正黑體" pitchFamily="34" charset="-120"/>
            </a:rPr>
            <a:t>以學校所面臨的實際</a:t>
          </a:r>
        </a:p>
        <a:p>
          <a:pPr>
            <a:lnSpc>
              <a:spcPct val="100000"/>
            </a:lnSpc>
            <a:spcBef>
              <a:spcPts val="0"/>
            </a:spcBef>
            <a:spcAft>
              <a:spcPts val="0"/>
            </a:spcAft>
          </a:pPr>
          <a:r>
            <a:rPr lang="zh-TW" altLang="en-US" sz="1600" b="1" smtClean="0">
              <a:latin typeface="微軟正黑體" pitchFamily="34" charset="-120"/>
              <a:ea typeface="微軟正黑體" pitchFamily="34" charset="-120"/>
            </a:rPr>
            <a:t>問題為主</a:t>
          </a:r>
          <a:r>
            <a:rPr lang="zh-TW" sz="1600" b="1" smtClean="0">
              <a:latin typeface="微軟正黑體" pitchFamily="34" charset="-120"/>
              <a:ea typeface="微軟正黑體" pitchFamily="34" charset="-120"/>
            </a:rPr>
            <a:t> </a:t>
          </a:r>
          <a:endParaRPr lang="zh-TW" sz="1600" b="1" dirty="0">
            <a:latin typeface="微軟正黑體" pitchFamily="34" charset="-120"/>
            <a:ea typeface="微軟正黑體" pitchFamily="34" charset="-120"/>
          </a:endParaRPr>
        </a:p>
      </dgm:t>
    </dgm:pt>
    <dgm:pt modelId="{ED3CCD02-8D75-4A08-AD85-C5F828B29313}" type="parTrans" cxnId="{41966F54-3C25-450E-8104-04B2B9165959}">
      <dgm:prSet custT="1"/>
      <dgm:spPr/>
      <dgm:t>
        <a:bodyPr/>
        <a:lstStyle/>
        <a:p>
          <a:pPr>
            <a:lnSpc>
              <a:spcPct val="100000"/>
            </a:lnSpc>
            <a:spcBef>
              <a:spcPts val="0"/>
            </a:spcBef>
            <a:spcAft>
              <a:spcPts val="0"/>
            </a:spcAft>
          </a:pPr>
          <a:endParaRPr lang="zh-TW" altLang="en-US" sz="1600" b="1">
            <a:solidFill>
              <a:schemeClr val="bg1"/>
            </a:solidFill>
            <a:latin typeface="微軟正黑體" pitchFamily="34" charset="-120"/>
            <a:ea typeface="微軟正黑體" pitchFamily="34" charset="-120"/>
          </a:endParaRPr>
        </a:p>
      </dgm:t>
    </dgm:pt>
    <dgm:pt modelId="{F3516F2D-4619-4753-A81E-130803DFBFC7}" type="sibTrans" cxnId="{41966F54-3C25-450E-8104-04B2B9165959}">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6461E40C-FAF1-4C11-9CA4-01B7756558A8}">
      <dgm:prSet phldrT="[Text]" custT="1"/>
      <dgm:spPr/>
      <dgm:t>
        <a:bodyPr lIns="0" tIns="0" rIns="0" bIns="0"/>
        <a:lstStyle/>
        <a:p>
          <a:pPr>
            <a:lnSpc>
              <a:spcPct val="100000"/>
            </a:lnSpc>
            <a:spcBef>
              <a:spcPts val="0"/>
            </a:spcBef>
            <a:spcAft>
              <a:spcPts val="0"/>
            </a:spcAft>
          </a:pPr>
          <a:r>
            <a:rPr lang="zh-TW" altLang="en-US" sz="1600" b="1" smtClean="0">
              <a:latin typeface="微軟正黑體" pitchFamily="34" charset="-120"/>
              <a:ea typeface="微軟正黑體" pitchFamily="34" charset="-120"/>
            </a:rPr>
            <a:t>至少應包含緊急避難、救護、收容、安撫</a:t>
          </a:r>
          <a:endParaRPr lang="en-US" altLang="zh-TW" sz="1600" b="1" smtClean="0">
            <a:latin typeface="微軟正黑體" pitchFamily="34" charset="-120"/>
            <a:ea typeface="微軟正黑體" pitchFamily="34" charset="-120"/>
          </a:endParaRPr>
        </a:p>
        <a:p>
          <a:pPr>
            <a:lnSpc>
              <a:spcPct val="100000"/>
            </a:lnSpc>
            <a:spcBef>
              <a:spcPts val="0"/>
            </a:spcBef>
            <a:spcAft>
              <a:spcPts val="0"/>
            </a:spcAft>
          </a:pPr>
          <a:r>
            <a:rPr lang="zh-TW" altLang="en-US" sz="1600" b="1" smtClean="0">
              <a:latin typeface="微軟正黑體" pitchFamily="34" charset="-120"/>
              <a:ea typeface="微軟正黑體" pitchFamily="34" charset="-120"/>
            </a:rPr>
            <a:t>之細節操作</a:t>
          </a:r>
          <a:r>
            <a:rPr lang="zh-TW" sz="1600" b="1" spc="-10" baseline="0" smtClean="0">
              <a:latin typeface="微軟正黑體" pitchFamily="34" charset="-120"/>
              <a:ea typeface="微軟正黑體" pitchFamily="34" charset="-120"/>
            </a:rPr>
            <a:t> </a:t>
          </a:r>
          <a:endParaRPr lang="zh-TW" sz="1600" b="1" spc="-10" baseline="0" dirty="0">
            <a:latin typeface="微軟正黑體" pitchFamily="34" charset="-120"/>
            <a:ea typeface="微軟正黑體" pitchFamily="34" charset="-120"/>
          </a:endParaRPr>
        </a:p>
      </dgm:t>
    </dgm:pt>
    <dgm:pt modelId="{5418FCE5-0AC2-479F-8F47-D35F7A60BD8D}" type="parTrans" cxnId="{5EBF790F-CC7C-4BBA-98A7-614FB5283795}">
      <dgm:prSet custT="1"/>
      <dgm:spPr/>
      <dgm:t>
        <a:bodyPr/>
        <a:lstStyle/>
        <a:p>
          <a:pPr>
            <a:lnSpc>
              <a:spcPct val="100000"/>
            </a:lnSpc>
            <a:spcBef>
              <a:spcPts val="0"/>
            </a:spcBef>
            <a:spcAft>
              <a:spcPts val="0"/>
            </a:spcAft>
          </a:pPr>
          <a:endParaRPr lang="zh-TW" altLang="en-US" sz="1600" b="1">
            <a:solidFill>
              <a:schemeClr val="bg1"/>
            </a:solidFill>
            <a:latin typeface="微軟正黑體" pitchFamily="34" charset="-120"/>
            <a:ea typeface="微軟正黑體" pitchFamily="34" charset="-120"/>
          </a:endParaRPr>
        </a:p>
      </dgm:t>
    </dgm:pt>
    <dgm:pt modelId="{3D67A8BA-4FB2-401F-A3C1-92132B645061}" type="sibTrans" cxnId="{5EBF790F-CC7C-4BBA-98A7-614FB5283795}">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14E5A95F-9DC9-4E33-B709-14C57323ACAA}">
      <dgm:prSet phldrT="[Text]" custT="1"/>
      <dgm:spPr/>
      <dgm:t>
        <a:bodyPr/>
        <a:lstStyle/>
        <a:p>
          <a:pPr>
            <a:lnSpc>
              <a:spcPct val="100000"/>
            </a:lnSpc>
            <a:spcBef>
              <a:spcPts val="0"/>
            </a:spcBef>
            <a:spcAft>
              <a:spcPts val="0"/>
            </a:spcAft>
          </a:pPr>
          <a:r>
            <a:rPr lang="zh-TW" altLang="en-US" sz="1600" b="1" smtClean="0">
              <a:latin typeface="微軟正黑體" pitchFamily="34" charset="-120"/>
              <a:ea typeface="微軟正黑體" pitchFamily="34" charset="-120"/>
            </a:rPr>
            <a:t>必須明定各執行程序之</a:t>
          </a:r>
          <a:endParaRPr lang="en-US" altLang="zh-TW" sz="1600" b="1" smtClean="0">
            <a:latin typeface="微軟正黑體" pitchFamily="34" charset="-120"/>
            <a:ea typeface="微軟正黑體" pitchFamily="34" charset="-120"/>
          </a:endParaRPr>
        </a:p>
        <a:p>
          <a:pPr>
            <a:lnSpc>
              <a:spcPct val="100000"/>
            </a:lnSpc>
            <a:spcBef>
              <a:spcPts val="0"/>
            </a:spcBef>
            <a:spcAft>
              <a:spcPts val="0"/>
            </a:spcAft>
          </a:pPr>
          <a:r>
            <a:rPr lang="zh-TW" altLang="en-US" sz="1600" b="1" smtClean="0">
              <a:latin typeface="微軟正黑體" pitchFamily="34" charset="-120"/>
              <a:ea typeface="微軟正黑體" pitchFamily="34" charset="-120"/>
            </a:rPr>
            <a:t>權責編組及銜接介面。</a:t>
          </a:r>
          <a:endParaRPr lang="zh-TW" sz="1600" b="1" dirty="0">
            <a:latin typeface="微軟正黑體" pitchFamily="34" charset="-120"/>
            <a:ea typeface="微軟正黑體" pitchFamily="34" charset="-120"/>
          </a:endParaRPr>
        </a:p>
      </dgm:t>
    </dgm:pt>
    <dgm:pt modelId="{CFE62A0D-AFCB-42FF-A2F7-4127DE6E4A06}" type="parTrans" cxnId="{B78770BC-227B-404F-8185-2F70ECA32605}">
      <dgm:prSet custT="1"/>
      <dgm:spPr/>
      <dgm:t>
        <a:bodyPr/>
        <a:lstStyle/>
        <a:p>
          <a:pPr>
            <a:lnSpc>
              <a:spcPct val="100000"/>
            </a:lnSpc>
            <a:spcBef>
              <a:spcPts val="0"/>
            </a:spcBef>
            <a:spcAft>
              <a:spcPts val="0"/>
            </a:spcAft>
          </a:pPr>
          <a:endParaRPr lang="zh-TW" altLang="en-US" sz="1600" b="1">
            <a:solidFill>
              <a:schemeClr val="bg1"/>
            </a:solidFill>
            <a:latin typeface="微軟正黑體" pitchFamily="34" charset="-120"/>
            <a:ea typeface="微軟正黑體" pitchFamily="34" charset="-120"/>
          </a:endParaRPr>
        </a:p>
      </dgm:t>
    </dgm:pt>
    <dgm:pt modelId="{87455A86-154D-4572-BF6D-F5FEBED08194}" type="sibTrans" cxnId="{B78770BC-227B-404F-8185-2F70ECA32605}">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9A038BAD-1DAA-4E08-AF5C-7A535C3A31A3}">
      <dgm:prSet phldrT="[Text]" custT="1"/>
      <dgm:spPr/>
      <dgm:t>
        <a:bodyPr/>
        <a:lstStyle/>
        <a:p>
          <a:pPr>
            <a:lnSpc>
              <a:spcPct val="100000"/>
            </a:lnSpc>
            <a:spcBef>
              <a:spcPts val="0"/>
            </a:spcBef>
            <a:spcAft>
              <a:spcPts val="0"/>
            </a:spcAft>
          </a:pPr>
          <a:r>
            <a:rPr lang="zh-TW" altLang="en-US" sz="1600" b="1" smtClean="0">
              <a:latin typeface="微軟正黑體" pitchFamily="34" charset="-120"/>
              <a:ea typeface="微軟正黑體" pitchFamily="34" charset="-120"/>
            </a:rPr>
            <a:t>在演練的過程中，所有作業均隨著時序有詳細的紀錄，以利事中查證及事後重構與檢討。</a:t>
          </a:r>
          <a:endParaRPr lang="zh-TW" sz="1600" b="1" dirty="0">
            <a:latin typeface="微軟正黑體" pitchFamily="34" charset="-120"/>
            <a:ea typeface="微軟正黑體" pitchFamily="34" charset="-120"/>
          </a:endParaRPr>
        </a:p>
      </dgm:t>
    </dgm:pt>
    <dgm:pt modelId="{E1D6882F-7F41-4B9B-8326-079D0B7775D3}" type="parTrans" cxnId="{F67B8136-3A2B-408C-9570-C50B3786C6D1}">
      <dgm:prSet custT="1"/>
      <dgm:spPr/>
      <dgm:t>
        <a:bodyPr/>
        <a:lstStyle/>
        <a:p>
          <a:pPr>
            <a:lnSpc>
              <a:spcPct val="100000"/>
            </a:lnSpc>
            <a:spcBef>
              <a:spcPts val="0"/>
            </a:spcBef>
            <a:spcAft>
              <a:spcPts val="0"/>
            </a:spcAft>
          </a:pPr>
          <a:endParaRPr lang="zh-TW" altLang="en-US" sz="1600" b="1">
            <a:solidFill>
              <a:schemeClr val="bg1"/>
            </a:solidFill>
            <a:latin typeface="微軟正黑體" pitchFamily="34" charset="-120"/>
            <a:ea typeface="微軟正黑體" pitchFamily="34" charset="-120"/>
          </a:endParaRPr>
        </a:p>
      </dgm:t>
    </dgm:pt>
    <dgm:pt modelId="{BF904E21-59DA-42DB-BE7C-359EAF11BFDB}" type="sibTrans" cxnId="{F67B8136-3A2B-408C-9570-C50B3786C6D1}">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C2B16F5E-4FD9-4E6C-984C-5FB34252F788}">
      <dgm:prSet phldrT="[Text]" custT="1"/>
      <dgm:spPr/>
      <dgm:t>
        <a:bodyPr/>
        <a:lstStyle/>
        <a:p>
          <a:pPr>
            <a:lnSpc>
              <a:spcPct val="100000"/>
            </a:lnSpc>
            <a:spcBef>
              <a:spcPts val="0"/>
            </a:spcBef>
            <a:spcAft>
              <a:spcPts val="0"/>
            </a:spcAft>
          </a:pPr>
          <a:r>
            <a:rPr lang="zh-TW" altLang="en-US" sz="1600" b="1" smtClean="0">
              <a:latin typeface="微軟正黑體" pitchFamily="34" charset="-120"/>
              <a:ea typeface="微軟正黑體" pitchFamily="34" charset="-120"/>
            </a:rPr>
            <a:t>必須確保所需的應變時所需的資源與人力。</a:t>
          </a:r>
          <a:endParaRPr lang="zh-TW" sz="1600" b="1" dirty="0">
            <a:latin typeface="微軟正黑體" pitchFamily="34" charset="-120"/>
            <a:ea typeface="微軟正黑體" pitchFamily="34" charset="-120"/>
          </a:endParaRPr>
        </a:p>
      </dgm:t>
    </dgm:pt>
    <dgm:pt modelId="{8F21B166-5620-46A8-A5DD-72EAE361E61D}" type="parTrans" cxnId="{F20E6E35-2EF6-49E1-BCE2-AF737813AC7F}">
      <dgm:prSet custT="1"/>
      <dgm:spPr/>
      <dgm:t>
        <a:bodyPr/>
        <a:lstStyle/>
        <a:p>
          <a:pPr>
            <a:lnSpc>
              <a:spcPct val="100000"/>
            </a:lnSpc>
            <a:spcBef>
              <a:spcPts val="0"/>
            </a:spcBef>
            <a:spcAft>
              <a:spcPts val="0"/>
            </a:spcAft>
          </a:pPr>
          <a:endParaRPr lang="zh-TW" altLang="en-US" sz="1600" b="1">
            <a:solidFill>
              <a:schemeClr val="bg1"/>
            </a:solidFill>
            <a:latin typeface="微軟正黑體" pitchFamily="34" charset="-120"/>
            <a:ea typeface="微軟正黑體" pitchFamily="34" charset="-120"/>
          </a:endParaRPr>
        </a:p>
      </dgm:t>
    </dgm:pt>
    <dgm:pt modelId="{D972BA52-9B06-4D48-9819-200C1326EA4D}" type="sibTrans" cxnId="{F20E6E35-2EF6-49E1-BCE2-AF737813AC7F}">
      <dgm:prSet/>
      <dgm:spPr/>
      <dgm:t>
        <a:bodyPr/>
        <a:lstStyle/>
        <a:p>
          <a:pPr>
            <a:lnSpc>
              <a:spcPct val="100000"/>
            </a:lnSpc>
            <a:spcBef>
              <a:spcPts val="0"/>
            </a:spcBef>
            <a:spcAft>
              <a:spcPts val="0"/>
            </a:spcAft>
          </a:pPr>
          <a:endParaRPr lang="zh-TW" sz="1600" b="1">
            <a:solidFill>
              <a:schemeClr val="bg1"/>
            </a:solidFill>
            <a:latin typeface="微軟正黑體" pitchFamily="34" charset="-120"/>
            <a:ea typeface="微軟正黑體" pitchFamily="34" charset="-120"/>
          </a:endParaRPr>
        </a:p>
      </dgm:t>
    </dgm:pt>
    <dgm:pt modelId="{EB09D521-9D02-4B4D-80CB-EB847731A63E}" type="pres">
      <dgm:prSet presAssocID="{19675BB5-4BE3-4E06-B2B3-AAA3D107C1A8}" presName="Name0" presStyleCnt="0">
        <dgm:presLayoutVars>
          <dgm:chMax val="1"/>
          <dgm:dir/>
          <dgm:animLvl val="ctr"/>
          <dgm:resizeHandles val="exact"/>
        </dgm:presLayoutVars>
      </dgm:prSet>
      <dgm:spPr/>
      <dgm:t>
        <a:bodyPr/>
        <a:lstStyle/>
        <a:p>
          <a:endParaRPr lang="zh-TW"/>
        </a:p>
      </dgm:t>
    </dgm:pt>
    <dgm:pt modelId="{7ADCFBEC-172E-41BB-B545-FE2085E0B744}" type="pres">
      <dgm:prSet presAssocID="{D3864EA6-13E7-440F-948B-8118F5878A44}" presName="centerShape" presStyleLbl="node0" presStyleIdx="0" presStyleCnt="1" custScaleX="127383" custScaleY="127383"/>
      <dgm:spPr/>
      <dgm:t>
        <a:bodyPr/>
        <a:lstStyle/>
        <a:p>
          <a:endParaRPr lang="zh-TW"/>
        </a:p>
      </dgm:t>
    </dgm:pt>
    <dgm:pt modelId="{E09D1B4B-09AE-4B1F-A409-CE344F8F9185}" type="pres">
      <dgm:prSet presAssocID="{ED3CCD02-8D75-4A08-AD85-C5F828B29313}" presName="parTrans" presStyleLbl="sibTrans2D1" presStyleIdx="0" presStyleCnt="5"/>
      <dgm:spPr/>
      <dgm:t>
        <a:bodyPr/>
        <a:lstStyle/>
        <a:p>
          <a:endParaRPr lang="zh-TW"/>
        </a:p>
      </dgm:t>
    </dgm:pt>
    <dgm:pt modelId="{79A2186A-8429-4E95-A4D2-214813090081}" type="pres">
      <dgm:prSet presAssocID="{ED3CCD02-8D75-4A08-AD85-C5F828B29313}" presName="connectorText" presStyleLbl="sibTrans2D1" presStyleIdx="0" presStyleCnt="5"/>
      <dgm:spPr/>
      <dgm:t>
        <a:bodyPr/>
        <a:lstStyle/>
        <a:p>
          <a:endParaRPr lang="zh-TW"/>
        </a:p>
      </dgm:t>
    </dgm:pt>
    <dgm:pt modelId="{60779230-642B-46DB-B5CA-FC2220C38859}" type="pres">
      <dgm:prSet presAssocID="{813DB034-1CFA-4CE1-8536-6BC256192226}" presName="node" presStyleLbl="node1" presStyleIdx="0" presStyleCnt="5" custScaleX="284157" custScaleY="74514">
        <dgm:presLayoutVars>
          <dgm:bulletEnabled val="1"/>
        </dgm:presLayoutVars>
      </dgm:prSet>
      <dgm:spPr/>
      <dgm:t>
        <a:bodyPr/>
        <a:lstStyle/>
        <a:p>
          <a:endParaRPr lang="zh-TW"/>
        </a:p>
      </dgm:t>
    </dgm:pt>
    <dgm:pt modelId="{4873F644-A37B-4263-BDD3-7D4AECF93436}" type="pres">
      <dgm:prSet presAssocID="{5418FCE5-0AC2-479F-8F47-D35F7A60BD8D}" presName="parTrans" presStyleLbl="sibTrans2D1" presStyleIdx="1" presStyleCnt="5"/>
      <dgm:spPr/>
      <dgm:t>
        <a:bodyPr/>
        <a:lstStyle/>
        <a:p>
          <a:endParaRPr lang="zh-TW"/>
        </a:p>
      </dgm:t>
    </dgm:pt>
    <dgm:pt modelId="{AF2E0478-D773-4966-9A95-8E70AD7139B7}" type="pres">
      <dgm:prSet presAssocID="{5418FCE5-0AC2-479F-8F47-D35F7A60BD8D}" presName="connectorText" presStyleLbl="sibTrans2D1" presStyleIdx="1" presStyleCnt="5"/>
      <dgm:spPr/>
      <dgm:t>
        <a:bodyPr/>
        <a:lstStyle/>
        <a:p>
          <a:endParaRPr lang="zh-TW"/>
        </a:p>
      </dgm:t>
    </dgm:pt>
    <dgm:pt modelId="{8FE55D76-69B8-469D-BE4A-A0F9F69D5110}" type="pres">
      <dgm:prSet presAssocID="{6461E40C-FAF1-4C11-9CA4-01B7756558A8}" presName="node" presStyleLbl="node1" presStyleIdx="1" presStyleCnt="5" custScaleX="230758" custScaleY="117603" custRadScaleRad="144061" custRadScaleInc="6937">
        <dgm:presLayoutVars>
          <dgm:bulletEnabled val="1"/>
        </dgm:presLayoutVars>
      </dgm:prSet>
      <dgm:spPr/>
      <dgm:t>
        <a:bodyPr/>
        <a:lstStyle/>
        <a:p>
          <a:endParaRPr lang="zh-TW"/>
        </a:p>
      </dgm:t>
    </dgm:pt>
    <dgm:pt modelId="{8999D690-D432-4F1A-B2AE-D98A61E6F24A}" type="pres">
      <dgm:prSet presAssocID="{CFE62A0D-AFCB-42FF-A2F7-4127DE6E4A06}" presName="parTrans" presStyleLbl="sibTrans2D1" presStyleIdx="2" presStyleCnt="5"/>
      <dgm:spPr/>
      <dgm:t>
        <a:bodyPr/>
        <a:lstStyle/>
        <a:p>
          <a:endParaRPr lang="zh-TW"/>
        </a:p>
      </dgm:t>
    </dgm:pt>
    <dgm:pt modelId="{5E3992B2-2FF9-4710-BC5D-D3CABAC0944B}" type="pres">
      <dgm:prSet presAssocID="{CFE62A0D-AFCB-42FF-A2F7-4127DE6E4A06}" presName="connectorText" presStyleLbl="sibTrans2D1" presStyleIdx="2" presStyleCnt="5"/>
      <dgm:spPr/>
      <dgm:t>
        <a:bodyPr/>
        <a:lstStyle/>
        <a:p>
          <a:endParaRPr lang="zh-TW"/>
        </a:p>
      </dgm:t>
    </dgm:pt>
    <dgm:pt modelId="{0B5562C5-56E9-4F94-AD9A-09B6AA6E206F}" type="pres">
      <dgm:prSet presAssocID="{14E5A95F-9DC9-4E33-B709-14C57323ACAA}" presName="node" presStyleLbl="node1" presStyleIdx="2" presStyleCnt="5" custScaleX="246351" custScaleY="117603" custRadScaleRad="181480" custRadScaleInc="-76462">
        <dgm:presLayoutVars>
          <dgm:bulletEnabled val="1"/>
        </dgm:presLayoutVars>
      </dgm:prSet>
      <dgm:spPr/>
      <dgm:t>
        <a:bodyPr/>
        <a:lstStyle/>
        <a:p>
          <a:endParaRPr lang="zh-TW"/>
        </a:p>
      </dgm:t>
    </dgm:pt>
    <dgm:pt modelId="{FB0FDE60-5A66-47CD-855C-10B0ABFAFF6D}" type="pres">
      <dgm:prSet presAssocID="{E1D6882F-7F41-4B9B-8326-079D0B7775D3}" presName="parTrans" presStyleLbl="sibTrans2D1" presStyleIdx="3" presStyleCnt="5"/>
      <dgm:spPr/>
      <dgm:t>
        <a:bodyPr/>
        <a:lstStyle/>
        <a:p>
          <a:endParaRPr lang="zh-TW"/>
        </a:p>
      </dgm:t>
    </dgm:pt>
    <dgm:pt modelId="{D9C29361-9907-4AA5-9D4C-465D8E4516DA}" type="pres">
      <dgm:prSet presAssocID="{E1D6882F-7F41-4B9B-8326-079D0B7775D3}" presName="connectorText" presStyleLbl="sibTrans2D1" presStyleIdx="3" presStyleCnt="5"/>
      <dgm:spPr/>
      <dgm:t>
        <a:bodyPr/>
        <a:lstStyle/>
        <a:p>
          <a:endParaRPr lang="zh-TW"/>
        </a:p>
      </dgm:t>
    </dgm:pt>
    <dgm:pt modelId="{492A8904-4F29-41B2-8DF6-9E5DB43B598E}" type="pres">
      <dgm:prSet presAssocID="{9A038BAD-1DAA-4E08-AF5C-7A535C3A31A3}" presName="node" presStyleLbl="node1" presStyleIdx="3" presStyleCnt="5" custScaleX="306827" custScaleY="97165" custRadScaleRad="124272" custRadScaleInc="37174">
        <dgm:presLayoutVars>
          <dgm:bulletEnabled val="1"/>
        </dgm:presLayoutVars>
      </dgm:prSet>
      <dgm:spPr/>
      <dgm:t>
        <a:bodyPr/>
        <a:lstStyle/>
        <a:p>
          <a:endParaRPr lang="zh-TW"/>
        </a:p>
      </dgm:t>
    </dgm:pt>
    <dgm:pt modelId="{470BEB95-5498-4076-A7AD-52EA2D6058A0}" type="pres">
      <dgm:prSet presAssocID="{8F21B166-5620-46A8-A5DD-72EAE361E61D}" presName="parTrans" presStyleLbl="sibTrans2D1" presStyleIdx="4" presStyleCnt="5"/>
      <dgm:spPr/>
      <dgm:t>
        <a:bodyPr/>
        <a:lstStyle/>
        <a:p>
          <a:endParaRPr lang="zh-TW"/>
        </a:p>
      </dgm:t>
    </dgm:pt>
    <dgm:pt modelId="{8C992717-B056-4E89-850B-547F00D86B47}" type="pres">
      <dgm:prSet presAssocID="{8F21B166-5620-46A8-A5DD-72EAE361E61D}" presName="connectorText" presStyleLbl="sibTrans2D1" presStyleIdx="4" presStyleCnt="5"/>
      <dgm:spPr/>
      <dgm:t>
        <a:bodyPr/>
        <a:lstStyle/>
        <a:p>
          <a:endParaRPr lang="zh-TW"/>
        </a:p>
      </dgm:t>
    </dgm:pt>
    <dgm:pt modelId="{A0AE6ABD-EFF8-41C2-907C-790C07DF522C}" type="pres">
      <dgm:prSet presAssocID="{C2B16F5E-4FD9-4E6C-984C-5FB34252F788}" presName="node" presStyleLbl="node1" presStyleIdx="4" presStyleCnt="5" custScaleX="214946" custScaleY="117603" custRadScaleRad="149881" custRadScaleInc="-16949">
        <dgm:presLayoutVars>
          <dgm:bulletEnabled val="1"/>
        </dgm:presLayoutVars>
      </dgm:prSet>
      <dgm:spPr/>
      <dgm:t>
        <a:bodyPr/>
        <a:lstStyle/>
        <a:p>
          <a:endParaRPr lang="zh-TW"/>
        </a:p>
      </dgm:t>
    </dgm:pt>
  </dgm:ptLst>
  <dgm:cxnLst>
    <dgm:cxn modelId="{DF3A730B-98C4-409A-8DC2-2E47348A6A77}" type="presOf" srcId="{813DB034-1CFA-4CE1-8536-6BC256192226}" destId="{60779230-642B-46DB-B5CA-FC2220C38859}" srcOrd="0" destOrd="0" presId="urn:microsoft.com/office/officeart/2005/8/layout/radial5"/>
    <dgm:cxn modelId="{F20E6E35-2EF6-49E1-BCE2-AF737813AC7F}" srcId="{D3864EA6-13E7-440F-948B-8118F5878A44}" destId="{C2B16F5E-4FD9-4E6C-984C-5FB34252F788}" srcOrd="4" destOrd="0" parTransId="{8F21B166-5620-46A8-A5DD-72EAE361E61D}" sibTransId="{D972BA52-9B06-4D48-9819-200C1326EA4D}"/>
    <dgm:cxn modelId="{8991F553-FD00-4E32-9157-450A6E6E2731}" type="presOf" srcId="{CFE62A0D-AFCB-42FF-A2F7-4127DE6E4A06}" destId="{5E3992B2-2FF9-4710-BC5D-D3CABAC0944B}" srcOrd="1" destOrd="0" presId="urn:microsoft.com/office/officeart/2005/8/layout/radial5"/>
    <dgm:cxn modelId="{7834DFDC-DD97-4D0F-B547-27AB53428B4B}" srcId="{19675BB5-4BE3-4E06-B2B3-AAA3D107C1A8}" destId="{D3864EA6-13E7-440F-948B-8118F5878A44}" srcOrd="0" destOrd="0" parTransId="{5F920266-1B6A-4D7D-8C8B-D20E2934BF67}" sibTransId="{F4FE127A-F33D-4F59-961D-A505D5A781EE}"/>
    <dgm:cxn modelId="{E1C670B5-01AD-4CB5-A7B1-5484D0200D35}" type="presOf" srcId="{ED3CCD02-8D75-4A08-AD85-C5F828B29313}" destId="{E09D1B4B-09AE-4B1F-A409-CE344F8F9185}" srcOrd="0" destOrd="0" presId="urn:microsoft.com/office/officeart/2005/8/layout/radial5"/>
    <dgm:cxn modelId="{D7D01E26-B979-4719-8A38-4D0B219A3A40}" type="presOf" srcId="{E1D6882F-7F41-4B9B-8326-079D0B7775D3}" destId="{FB0FDE60-5A66-47CD-855C-10B0ABFAFF6D}" srcOrd="0" destOrd="0" presId="urn:microsoft.com/office/officeart/2005/8/layout/radial5"/>
    <dgm:cxn modelId="{101DC65B-0C69-4453-8F47-ABD7E22CA220}" type="presOf" srcId="{19675BB5-4BE3-4E06-B2B3-AAA3D107C1A8}" destId="{EB09D521-9D02-4B4D-80CB-EB847731A63E}" srcOrd="0" destOrd="0" presId="urn:microsoft.com/office/officeart/2005/8/layout/radial5"/>
    <dgm:cxn modelId="{68EC52A7-27A6-4EA2-A952-112B1E097ED9}" type="presOf" srcId="{5418FCE5-0AC2-479F-8F47-D35F7A60BD8D}" destId="{4873F644-A37B-4263-BDD3-7D4AECF93436}" srcOrd="0" destOrd="0" presId="urn:microsoft.com/office/officeart/2005/8/layout/radial5"/>
    <dgm:cxn modelId="{F67B8136-3A2B-408C-9570-C50B3786C6D1}" srcId="{D3864EA6-13E7-440F-948B-8118F5878A44}" destId="{9A038BAD-1DAA-4E08-AF5C-7A535C3A31A3}" srcOrd="3" destOrd="0" parTransId="{E1D6882F-7F41-4B9B-8326-079D0B7775D3}" sibTransId="{BF904E21-59DA-42DB-BE7C-359EAF11BFDB}"/>
    <dgm:cxn modelId="{4F890BF5-083C-4958-8733-1FC627FF1F07}" type="presOf" srcId="{8F21B166-5620-46A8-A5DD-72EAE361E61D}" destId="{8C992717-B056-4E89-850B-547F00D86B47}" srcOrd="1" destOrd="0" presId="urn:microsoft.com/office/officeart/2005/8/layout/radial5"/>
    <dgm:cxn modelId="{60526EE5-9A2F-47BE-8CB6-A41CBDDA8F41}" type="presOf" srcId="{CFE62A0D-AFCB-42FF-A2F7-4127DE6E4A06}" destId="{8999D690-D432-4F1A-B2AE-D98A61E6F24A}" srcOrd="0" destOrd="0" presId="urn:microsoft.com/office/officeart/2005/8/layout/radial5"/>
    <dgm:cxn modelId="{FCFA29F3-36EF-4E65-ABC8-F68BBB093DF5}" type="presOf" srcId="{ED3CCD02-8D75-4A08-AD85-C5F828B29313}" destId="{79A2186A-8429-4E95-A4D2-214813090081}" srcOrd="1" destOrd="0" presId="urn:microsoft.com/office/officeart/2005/8/layout/radial5"/>
    <dgm:cxn modelId="{54E8DAB9-95F7-4C03-B5A3-EA7FF9745751}" type="presOf" srcId="{5418FCE5-0AC2-479F-8F47-D35F7A60BD8D}" destId="{AF2E0478-D773-4966-9A95-8E70AD7139B7}" srcOrd="1" destOrd="0" presId="urn:microsoft.com/office/officeart/2005/8/layout/radial5"/>
    <dgm:cxn modelId="{9837152F-AD6C-4284-89C9-AD5AE0FF235D}" type="presOf" srcId="{E1D6882F-7F41-4B9B-8326-079D0B7775D3}" destId="{D9C29361-9907-4AA5-9D4C-465D8E4516DA}" srcOrd="1" destOrd="0" presId="urn:microsoft.com/office/officeart/2005/8/layout/radial5"/>
    <dgm:cxn modelId="{5EBF790F-CC7C-4BBA-98A7-614FB5283795}" srcId="{D3864EA6-13E7-440F-948B-8118F5878A44}" destId="{6461E40C-FAF1-4C11-9CA4-01B7756558A8}" srcOrd="1" destOrd="0" parTransId="{5418FCE5-0AC2-479F-8F47-D35F7A60BD8D}" sibTransId="{3D67A8BA-4FB2-401F-A3C1-92132B645061}"/>
    <dgm:cxn modelId="{AE7779FA-3658-4AF8-95F2-303E19D80B66}" type="presOf" srcId="{D3864EA6-13E7-440F-948B-8118F5878A44}" destId="{7ADCFBEC-172E-41BB-B545-FE2085E0B744}" srcOrd="0" destOrd="0" presId="urn:microsoft.com/office/officeart/2005/8/layout/radial5"/>
    <dgm:cxn modelId="{41C18F70-EB00-42EB-AC57-8A960EABE35C}" type="presOf" srcId="{8F21B166-5620-46A8-A5DD-72EAE361E61D}" destId="{470BEB95-5498-4076-A7AD-52EA2D6058A0}" srcOrd="0" destOrd="0" presId="urn:microsoft.com/office/officeart/2005/8/layout/radial5"/>
    <dgm:cxn modelId="{B78770BC-227B-404F-8185-2F70ECA32605}" srcId="{D3864EA6-13E7-440F-948B-8118F5878A44}" destId="{14E5A95F-9DC9-4E33-B709-14C57323ACAA}" srcOrd="2" destOrd="0" parTransId="{CFE62A0D-AFCB-42FF-A2F7-4127DE6E4A06}" sibTransId="{87455A86-154D-4572-BF6D-F5FEBED08194}"/>
    <dgm:cxn modelId="{628D9629-1B2D-4C6C-BB44-0641525FD89E}" type="presOf" srcId="{14E5A95F-9DC9-4E33-B709-14C57323ACAA}" destId="{0B5562C5-56E9-4F94-AD9A-09B6AA6E206F}" srcOrd="0" destOrd="0" presId="urn:microsoft.com/office/officeart/2005/8/layout/radial5"/>
    <dgm:cxn modelId="{E899781A-7407-4B12-AC23-09FDE6D4531B}" type="presOf" srcId="{C2B16F5E-4FD9-4E6C-984C-5FB34252F788}" destId="{A0AE6ABD-EFF8-41C2-907C-790C07DF522C}" srcOrd="0" destOrd="0" presId="urn:microsoft.com/office/officeart/2005/8/layout/radial5"/>
    <dgm:cxn modelId="{41966F54-3C25-450E-8104-04B2B9165959}" srcId="{D3864EA6-13E7-440F-948B-8118F5878A44}" destId="{813DB034-1CFA-4CE1-8536-6BC256192226}" srcOrd="0" destOrd="0" parTransId="{ED3CCD02-8D75-4A08-AD85-C5F828B29313}" sibTransId="{F3516F2D-4619-4753-A81E-130803DFBFC7}"/>
    <dgm:cxn modelId="{F40891B9-D67C-403B-80F6-CFC64F7BB442}" type="presOf" srcId="{9A038BAD-1DAA-4E08-AF5C-7A535C3A31A3}" destId="{492A8904-4F29-41B2-8DF6-9E5DB43B598E}" srcOrd="0" destOrd="0" presId="urn:microsoft.com/office/officeart/2005/8/layout/radial5"/>
    <dgm:cxn modelId="{B103B737-FE55-419E-96A9-736F0B772582}" type="presOf" srcId="{6461E40C-FAF1-4C11-9CA4-01B7756558A8}" destId="{8FE55D76-69B8-469D-BE4A-A0F9F69D5110}" srcOrd="0" destOrd="0" presId="urn:microsoft.com/office/officeart/2005/8/layout/radial5"/>
    <dgm:cxn modelId="{11F2E41E-ED11-4EC2-B3F5-45490F926E07}" type="presParOf" srcId="{EB09D521-9D02-4B4D-80CB-EB847731A63E}" destId="{7ADCFBEC-172E-41BB-B545-FE2085E0B744}" srcOrd="0" destOrd="0" presId="urn:microsoft.com/office/officeart/2005/8/layout/radial5"/>
    <dgm:cxn modelId="{BE078CA8-83A9-4C41-A051-994DA269148C}" type="presParOf" srcId="{EB09D521-9D02-4B4D-80CB-EB847731A63E}" destId="{E09D1B4B-09AE-4B1F-A409-CE344F8F9185}" srcOrd="1" destOrd="0" presId="urn:microsoft.com/office/officeart/2005/8/layout/radial5"/>
    <dgm:cxn modelId="{25861619-8AB5-46E4-8CCD-1911E1FE3E64}" type="presParOf" srcId="{E09D1B4B-09AE-4B1F-A409-CE344F8F9185}" destId="{79A2186A-8429-4E95-A4D2-214813090081}" srcOrd="0" destOrd="0" presId="urn:microsoft.com/office/officeart/2005/8/layout/radial5"/>
    <dgm:cxn modelId="{8A50B214-AB59-481A-B98C-9FFA74EA6684}" type="presParOf" srcId="{EB09D521-9D02-4B4D-80CB-EB847731A63E}" destId="{60779230-642B-46DB-B5CA-FC2220C38859}" srcOrd="2" destOrd="0" presId="urn:microsoft.com/office/officeart/2005/8/layout/radial5"/>
    <dgm:cxn modelId="{B17B1432-1CAE-451B-A0A2-A8430D4076C8}" type="presParOf" srcId="{EB09D521-9D02-4B4D-80CB-EB847731A63E}" destId="{4873F644-A37B-4263-BDD3-7D4AECF93436}" srcOrd="3" destOrd="0" presId="urn:microsoft.com/office/officeart/2005/8/layout/radial5"/>
    <dgm:cxn modelId="{52A79F9C-901A-4AFF-A66C-348D16BD8208}" type="presParOf" srcId="{4873F644-A37B-4263-BDD3-7D4AECF93436}" destId="{AF2E0478-D773-4966-9A95-8E70AD7139B7}" srcOrd="0" destOrd="0" presId="urn:microsoft.com/office/officeart/2005/8/layout/radial5"/>
    <dgm:cxn modelId="{6A24C981-41DF-4792-ABAF-FE60D2F515E3}" type="presParOf" srcId="{EB09D521-9D02-4B4D-80CB-EB847731A63E}" destId="{8FE55D76-69B8-469D-BE4A-A0F9F69D5110}" srcOrd="4" destOrd="0" presId="urn:microsoft.com/office/officeart/2005/8/layout/radial5"/>
    <dgm:cxn modelId="{65B91969-FEA9-4C63-89A4-D80A56F3E9BC}" type="presParOf" srcId="{EB09D521-9D02-4B4D-80CB-EB847731A63E}" destId="{8999D690-D432-4F1A-B2AE-D98A61E6F24A}" srcOrd="5" destOrd="0" presId="urn:microsoft.com/office/officeart/2005/8/layout/radial5"/>
    <dgm:cxn modelId="{40DF4A68-6986-4898-8A47-127BEACBEDC0}" type="presParOf" srcId="{8999D690-D432-4F1A-B2AE-D98A61E6F24A}" destId="{5E3992B2-2FF9-4710-BC5D-D3CABAC0944B}" srcOrd="0" destOrd="0" presId="urn:microsoft.com/office/officeart/2005/8/layout/radial5"/>
    <dgm:cxn modelId="{17F51C97-0E27-401F-B901-E5837890F23B}" type="presParOf" srcId="{EB09D521-9D02-4B4D-80CB-EB847731A63E}" destId="{0B5562C5-56E9-4F94-AD9A-09B6AA6E206F}" srcOrd="6" destOrd="0" presId="urn:microsoft.com/office/officeart/2005/8/layout/radial5"/>
    <dgm:cxn modelId="{89117828-F683-4DF0-9CB7-09ED0D1F38CD}" type="presParOf" srcId="{EB09D521-9D02-4B4D-80CB-EB847731A63E}" destId="{FB0FDE60-5A66-47CD-855C-10B0ABFAFF6D}" srcOrd="7" destOrd="0" presId="urn:microsoft.com/office/officeart/2005/8/layout/radial5"/>
    <dgm:cxn modelId="{4E3B870A-364A-4E61-AFAE-CE7BD92FD5E8}" type="presParOf" srcId="{FB0FDE60-5A66-47CD-855C-10B0ABFAFF6D}" destId="{D9C29361-9907-4AA5-9D4C-465D8E4516DA}" srcOrd="0" destOrd="0" presId="urn:microsoft.com/office/officeart/2005/8/layout/radial5"/>
    <dgm:cxn modelId="{B19E30A2-F491-4678-B418-74AECF103A6C}" type="presParOf" srcId="{EB09D521-9D02-4B4D-80CB-EB847731A63E}" destId="{492A8904-4F29-41B2-8DF6-9E5DB43B598E}" srcOrd="8" destOrd="0" presId="urn:microsoft.com/office/officeart/2005/8/layout/radial5"/>
    <dgm:cxn modelId="{9776F91A-0BC0-49E2-9501-44BA2543D172}" type="presParOf" srcId="{EB09D521-9D02-4B4D-80CB-EB847731A63E}" destId="{470BEB95-5498-4076-A7AD-52EA2D6058A0}" srcOrd="9" destOrd="0" presId="urn:microsoft.com/office/officeart/2005/8/layout/radial5"/>
    <dgm:cxn modelId="{AB234729-F672-4FE0-B82C-842ADADB41D9}" type="presParOf" srcId="{470BEB95-5498-4076-A7AD-52EA2D6058A0}" destId="{8C992717-B056-4E89-850B-547F00D86B47}" srcOrd="0" destOrd="0" presId="urn:microsoft.com/office/officeart/2005/8/layout/radial5"/>
    <dgm:cxn modelId="{48EC3284-42EE-46EE-85A7-ECA8CAAB18BE}" type="presParOf" srcId="{EB09D521-9D02-4B4D-80CB-EB847731A63E}" destId="{A0AE6ABD-EFF8-41C2-907C-790C07DF522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B6BA1-4D2E-4E29-BEFC-11205E7D8201}">
      <dsp:nvSpPr>
        <dsp:cNvPr id="0" name=""/>
        <dsp:cNvSpPr/>
      </dsp:nvSpPr>
      <dsp:spPr>
        <a:xfrm>
          <a:off x="1158465" y="-114210"/>
          <a:ext cx="5051549" cy="5051549"/>
        </a:xfrm>
        <a:prstGeom prst="circularArrow">
          <a:avLst>
            <a:gd name="adj1" fmla="val 4668"/>
            <a:gd name="adj2" fmla="val 272909"/>
            <a:gd name="adj3" fmla="val 12923438"/>
            <a:gd name="adj4" fmla="val 17968381"/>
            <a:gd name="adj5" fmla="val 4847"/>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EF3B18D-68B8-4A53-8B19-5B5E450CBDFB}">
      <dsp:nvSpPr>
        <dsp:cNvPr id="0" name=""/>
        <dsp:cNvSpPr/>
      </dsp:nvSpPr>
      <dsp:spPr>
        <a:xfrm>
          <a:off x="2041802" y="1119"/>
          <a:ext cx="3284874" cy="1642437"/>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2000"/>
            </a:lnSpc>
            <a:spcBef>
              <a:spcPct val="0"/>
            </a:spcBef>
            <a:spcAft>
              <a:spcPts val="0"/>
            </a:spcAft>
          </a:pPr>
          <a:r>
            <a:rPr lang="zh-TW" altLang="en-US" sz="1800" kern="1200" dirty="0" smtClean="0">
              <a:latin typeface="微軟正黑體" panose="020B0604030504040204" pitchFamily="34" charset="-120"/>
              <a:ea typeface="微軟正黑體" panose="020B0604030504040204" pitchFamily="34" charset="-120"/>
            </a:rPr>
            <a:t>減災</a:t>
          </a:r>
          <a:endParaRPr lang="zh-TW" altLang="en-US" sz="18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災害潛勢調查與資料公開</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政策規劃、土地利用管制、防災社區</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基礎建設與關鍵設施強化</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防洪排水、攔砂壩等抗災工程</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全民與防救災人員防災教育訓練</a:t>
          </a:r>
          <a:endParaRPr lang="zh-TW" altLang="en-US" sz="1400" kern="1200" dirty="0">
            <a:latin typeface="微軟正黑體" panose="020B0604030504040204" pitchFamily="34" charset="-120"/>
            <a:ea typeface="微軟正黑體" panose="020B0604030504040204" pitchFamily="34" charset="-120"/>
          </a:endParaRPr>
        </a:p>
      </dsp:txBody>
      <dsp:txXfrm>
        <a:off x="2121979" y="81296"/>
        <a:ext cx="3124520" cy="1482083"/>
      </dsp:txXfrm>
    </dsp:sp>
    <dsp:sp modelId="{CBF83C05-B546-4F05-9117-430FD3799782}">
      <dsp:nvSpPr>
        <dsp:cNvPr id="0" name=""/>
        <dsp:cNvSpPr/>
      </dsp:nvSpPr>
      <dsp:spPr>
        <a:xfrm>
          <a:off x="3855644" y="1814961"/>
          <a:ext cx="3284874" cy="1642437"/>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2000"/>
            </a:lnSpc>
            <a:spcBef>
              <a:spcPct val="0"/>
            </a:spcBef>
            <a:spcAft>
              <a:spcPts val="0"/>
            </a:spcAft>
          </a:pPr>
          <a:r>
            <a:rPr lang="zh-TW" altLang="en-US" sz="1800" kern="1200" dirty="0" smtClean="0">
              <a:latin typeface="微軟正黑體" panose="020B0604030504040204" pitchFamily="34" charset="-120"/>
              <a:ea typeface="微軟正黑體" panose="020B0604030504040204" pitchFamily="34" charset="-120"/>
            </a:rPr>
            <a:t>整備</a:t>
          </a:r>
          <a:endParaRPr lang="zh-TW" altLang="en-US" sz="18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防救災圖資建置與分發</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防救災通訊與資訊系統建置</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避難收容場所設置管理、物資儲備</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應變中心建置與防救災演練</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志工與民間資源整備、弱勢族群整備</a:t>
          </a:r>
          <a:endParaRPr lang="zh-TW" altLang="en-US" sz="1400" kern="1200" dirty="0">
            <a:latin typeface="微軟正黑體" panose="020B0604030504040204" pitchFamily="34" charset="-120"/>
            <a:ea typeface="微軟正黑體" panose="020B0604030504040204" pitchFamily="34" charset="-120"/>
          </a:endParaRPr>
        </a:p>
      </dsp:txBody>
      <dsp:txXfrm>
        <a:off x="3935821" y="1895138"/>
        <a:ext cx="3124520" cy="1482083"/>
      </dsp:txXfrm>
    </dsp:sp>
    <dsp:sp modelId="{4539AAC2-CC96-4C26-83B2-07DBE856F9FD}">
      <dsp:nvSpPr>
        <dsp:cNvPr id="0" name=""/>
        <dsp:cNvSpPr/>
      </dsp:nvSpPr>
      <dsp:spPr>
        <a:xfrm>
          <a:off x="2041802" y="3628803"/>
          <a:ext cx="3284874" cy="1642437"/>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2000"/>
            </a:lnSpc>
            <a:spcBef>
              <a:spcPct val="0"/>
            </a:spcBef>
            <a:spcAft>
              <a:spcPts val="0"/>
            </a:spcAft>
          </a:pPr>
          <a:r>
            <a:rPr lang="zh-TW" altLang="en-US" sz="1800" kern="1200" dirty="0" smtClean="0">
              <a:latin typeface="微軟正黑體" panose="020B0604030504040204" pitchFamily="34" charset="-120"/>
              <a:ea typeface="微軟正黑體" panose="020B0604030504040204" pitchFamily="34" charset="-120"/>
            </a:rPr>
            <a:t>應變</a:t>
          </a:r>
          <a:endParaRPr lang="zh-TW" altLang="en-US" sz="18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災情查通報與災情查證</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應變資源調度、物資與志工管理</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災情控制：搜救、滅火、緊急醫療</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災民收容安置</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罹難者處理</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endParaRPr lang="zh-TW" altLang="en-US" sz="1400" kern="1200" dirty="0">
            <a:latin typeface="微軟正黑體" panose="020B0604030504040204" pitchFamily="34" charset="-120"/>
            <a:ea typeface="微軟正黑體" panose="020B0604030504040204" pitchFamily="34" charset="-120"/>
          </a:endParaRPr>
        </a:p>
      </dsp:txBody>
      <dsp:txXfrm>
        <a:off x="2121979" y="3708980"/>
        <a:ext cx="3124520" cy="1482083"/>
      </dsp:txXfrm>
    </dsp:sp>
    <dsp:sp modelId="{2639DA5D-2300-444E-B609-F5FE78CD36C7}">
      <dsp:nvSpPr>
        <dsp:cNvPr id="0" name=""/>
        <dsp:cNvSpPr/>
      </dsp:nvSpPr>
      <dsp:spPr>
        <a:xfrm>
          <a:off x="216031" y="1800208"/>
          <a:ext cx="3284874" cy="1642437"/>
        </a:xfrm>
        <a:prstGeom prst="roundRect">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ts val="2000"/>
            </a:lnSpc>
            <a:spcBef>
              <a:spcPct val="0"/>
            </a:spcBef>
            <a:spcAft>
              <a:spcPts val="0"/>
            </a:spcAft>
          </a:pPr>
          <a:r>
            <a:rPr lang="zh-TW" altLang="en-US" sz="1800" kern="1200" dirty="0" smtClean="0">
              <a:latin typeface="微軟正黑體" panose="020B0604030504040204" pitchFamily="34" charset="-120"/>
              <a:ea typeface="微軟正黑體" panose="020B0604030504040204" pitchFamily="34" charset="-120"/>
            </a:rPr>
            <a:t>復原</a:t>
          </a:r>
          <a:endParaRPr lang="zh-TW" altLang="en-US" sz="18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受損建物復原或重建</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災區經濟與社會秩序恢復</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救助與補償金發放、各項救濟措施</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心理復健、社會療癒</a:t>
          </a:r>
          <a:endParaRPr lang="zh-TW" altLang="en-US" sz="1400" kern="1200" dirty="0">
            <a:latin typeface="微軟正黑體" panose="020B0604030504040204" pitchFamily="34" charset="-120"/>
            <a:ea typeface="微軟正黑體" panose="020B0604030504040204" pitchFamily="34" charset="-120"/>
          </a:endParaRPr>
        </a:p>
        <a:p>
          <a:pPr marL="114300" lvl="1" indent="-114300" algn="l" defTabSz="622300">
            <a:lnSpc>
              <a:spcPts val="2000"/>
            </a:lnSpc>
            <a:spcBef>
              <a:spcPct val="0"/>
            </a:spcBef>
            <a:spcAft>
              <a:spcPts val="0"/>
            </a:spcAft>
            <a:buChar char="••"/>
          </a:pPr>
          <a:r>
            <a:rPr lang="zh-TW" altLang="en-US" sz="1400" kern="1200" dirty="0" smtClean="0">
              <a:latin typeface="微軟正黑體" panose="020B0604030504040204" pitchFamily="34" charset="-120"/>
              <a:ea typeface="微軟正黑體" panose="020B0604030504040204" pitchFamily="34" charset="-120"/>
            </a:rPr>
            <a:t>救災檢討、土地利用等制度措施檢討</a:t>
          </a:r>
          <a:endParaRPr lang="zh-TW" altLang="en-US" sz="1400" kern="1200" dirty="0">
            <a:latin typeface="微軟正黑體" panose="020B0604030504040204" pitchFamily="34" charset="-120"/>
            <a:ea typeface="微軟正黑體" panose="020B0604030504040204" pitchFamily="34" charset="-120"/>
          </a:endParaRPr>
        </a:p>
      </dsp:txBody>
      <dsp:txXfrm>
        <a:off x="296208" y="1880385"/>
        <a:ext cx="3124520" cy="1482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0F0CB-CFD5-4586-8896-C1B4A411A509}">
      <dsp:nvSpPr>
        <dsp:cNvPr id="0" name=""/>
        <dsp:cNvSpPr/>
      </dsp:nvSpPr>
      <dsp:spPr>
        <a:xfrm>
          <a:off x="1256122" y="0"/>
          <a:ext cx="837414" cy="861766"/>
        </a:xfrm>
        <a:prstGeom prst="trapezoid">
          <a:avLst>
            <a:gd name="adj"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b" anchorCtr="0">
          <a:noAutofit/>
        </a:bodyPr>
        <a:lstStyle/>
        <a:p>
          <a:pPr lvl="0" algn="ctr" defTabSz="711200">
            <a:lnSpc>
              <a:spcPct val="100000"/>
            </a:lnSpc>
            <a:spcBef>
              <a:spcPct val="0"/>
            </a:spcBef>
            <a:spcAft>
              <a:spcPts val="0"/>
            </a:spcAft>
          </a:pPr>
          <a:r>
            <a:rPr lang="zh-TW" altLang="en-US" sz="1600" kern="1200" dirty="0" smtClean="0">
              <a:latin typeface="微軟正黑體" pitchFamily="34" charset="-120"/>
              <a:ea typeface="微軟正黑體" pitchFamily="34" charset="-120"/>
            </a:rPr>
            <a:t>中央</a:t>
          </a:r>
          <a:endParaRPr lang="en-US" altLang="zh-TW" sz="1600" kern="1200" dirty="0" smtClean="0">
            <a:latin typeface="微軟正黑體" pitchFamily="34" charset="-120"/>
            <a:ea typeface="微軟正黑體" pitchFamily="34" charset="-120"/>
          </a:endParaRPr>
        </a:p>
        <a:p>
          <a:pPr lvl="0" algn="ctr" defTabSz="711200">
            <a:lnSpc>
              <a:spcPct val="100000"/>
            </a:lnSpc>
            <a:spcBef>
              <a:spcPct val="0"/>
            </a:spcBef>
            <a:spcAft>
              <a:spcPts val="0"/>
            </a:spcAft>
          </a:pPr>
          <a:r>
            <a:rPr lang="zh-TW" altLang="en-US" sz="1600" kern="1200" dirty="0" smtClean="0">
              <a:latin typeface="微軟正黑體" pitchFamily="34" charset="-120"/>
              <a:ea typeface="微軟正黑體" pitchFamily="34" charset="-120"/>
            </a:rPr>
            <a:t>政府</a:t>
          </a:r>
          <a:endParaRPr lang="zh-TW" altLang="en-US" sz="1600" kern="1200" dirty="0">
            <a:latin typeface="微軟正黑體" pitchFamily="34" charset="-120"/>
            <a:ea typeface="微軟正黑體" pitchFamily="34" charset="-120"/>
          </a:endParaRPr>
        </a:p>
      </dsp:txBody>
      <dsp:txXfrm>
        <a:off x="1256122" y="0"/>
        <a:ext cx="837414" cy="861766"/>
      </dsp:txXfrm>
    </dsp:sp>
    <dsp:sp modelId="{2E0D156E-C962-43CD-B3C6-CC3A5785B7A4}">
      <dsp:nvSpPr>
        <dsp:cNvPr id="0" name=""/>
        <dsp:cNvSpPr/>
      </dsp:nvSpPr>
      <dsp:spPr>
        <a:xfrm>
          <a:off x="837414" y="861766"/>
          <a:ext cx="1674829" cy="861766"/>
        </a:xfrm>
        <a:prstGeom prst="trapezoid">
          <a:avLst>
            <a:gd name="adj" fmla="val 48587"/>
          </a:avLst>
        </a:prstGeom>
        <a:gradFill rotWithShape="0">
          <a:gsLst>
            <a:gs pos="0">
              <a:schemeClr val="accent2">
                <a:hueOff val="-6721063"/>
                <a:satOff val="2923"/>
                <a:lumOff val="850"/>
                <a:alphaOff val="0"/>
                <a:shade val="70000"/>
                <a:satMod val="150000"/>
              </a:schemeClr>
            </a:gs>
            <a:gs pos="34000">
              <a:schemeClr val="accent2">
                <a:hueOff val="-6721063"/>
                <a:satOff val="2923"/>
                <a:lumOff val="850"/>
                <a:alphaOff val="0"/>
                <a:shade val="70000"/>
                <a:satMod val="140000"/>
              </a:schemeClr>
            </a:gs>
            <a:gs pos="70000">
              <a:schemeClr val="accent2">
                <a:hueOff val="-6721063"/>
                <a:satOff val="2923"/>
                <a:lumOff val="850"/>
                <a:alphaOff val="0"/>
                <a:tint val="100000"/>
                <a:shade val="90000"/>
                <a:satMod val="140000"/>
              </a:schemeClr>
            </a:gs>
            <a:gs pos="100000">
              <a:schemeClr val="accent2">
                <a:hueOff val="-6721063"/>
                <a:satOff val="2923"/>
                <a:lumOff val="85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mtClean="0">
              <a:latin typeface="微軟正黑體" pitchFamily="34" charset="-120"/>
              <a:ea typeface="微軟正黑體" pitchFamily="34" charset="-120"/>
            </a:rPr>
            <a:t>縣</a:t>
          </a:r>
          <a:r>
            <a:rPr lang="en-US" altLang="zh-TW" sz="1600" kern="1200" smtClean="0">
              <a:latin typeface="微軟正黑體" pitchFamily="34" charset="-120"/>
              <a:ea typeface="微軟正黑體" pitchFamily="34" charset="-120"/>
            </a:rPr>
            <a:t>(</a:t>
          </a:r>
          <a:r>
            <a:rPr lang="zh-TW" altLang="en-US" sz="1600" kern="1200" smtClean="0">
              <a:latin typeface="微軟正黑體" pitchFamily="34" charset="-120"/>
              <a:ea typeface="微軟正黑體" pitchFamily="34" charset="-120"/>
            </a:rPr>
            <a:t>市</a:t>
          </a:r>
          <a:r>
            <a:rPr lang="en-US" altLang="zh-TW" sz="1600" kern="1200" smtClean="0">
              <a:latin typeface="微軟正黑體" pitchFamily="34" charset="-120"/>
              <a:ea typeface="微軟正黑體" pitchFamily="34" charset="-120"/>
            </a:rPr>
            <a:t>)</a:t>
          </a:r>
          <a:r>
            <a:rPr lang="zh-TW" altLang="en-US" sz="1600" kern="1200" smtClean="0">
              <a:latin typeface="微軟正黑體" pitchFamily="34" charset="-120"/>
              <a:ea typeface="微軟正黑體" pitchFamily="34" charset="-120"/>
            </a:rPr>
            <a:t>政府</a:t>
          </a:r>
          <a:endParaRPr lang="zh-TW" altLang="en-US" sz="1600" kern="1200" dirty="0">
            <a:latin typeface="微軟正黑體" pitchFamily="34" charset="-120"/>
            <a:ea typeface="微軟正黑體" pitchFamily="34" charset="-120"/>
          </a:endParaRPr>
        </a:p>
      </dsp:txBody>
      <dsp:txXfrm>
        <a:off x="1130509" y="861766"/>
        <a:ext cx="1088639" cy="861766"/>
      </dsp:txXfrm>
    </dsp:sp>
    <dsp:sp modelId="{12E17FAC-73B1-4E03-98B5-52057FFFE45F}">
      <dsp:nvSpPr>
        <dsp:cNvPr id="0" name=""/>
        <dsp:cNvSpPr/>
      </dsp:nvSpPr>
      <dsp:spPr>
        <a:xfrm>
          <a:off x="418707" y="1723532"/>
          <a:ext cx="2512244" cy="861766"/>
        </a:xfrm>
        <a:prstGeom prst="trapezoid">
          <a:avLst>
            <a:gd name="adj" fmla="val 48587"/>
          </a:avLst>
        </a:prstGeom>
        <a:gradFill rotWithShape="0">
          <a:gsLst>
            <a:gs pos="0">
              <a:schemeClr val="accent2">
                <a:hueOff val="-13442126"/>
                <a:satOff val="5846"/>
                <a:lumOff val="1700"/>
                <a:alphaOff val="0"/>
                <a:shade val="70000"/>
                <a:satMod val="150000"/>
              </a:schemeClr>
            </a:gs>
            <a:gs pos="34000">
              <a:schemeClr val="accent2">
                <a:hueOff val="-13442126"/>
                <a:satOff val="5846"/>
                <a:lumOff val="1700"/>
                <a:alphaOff val="0"/>
                <a:shade val="70000"/>
                <a:satMod val="140000"/>
              </a:schemeClr>
            </a:gs>
            <a:gs pos="70000">
              <a:schemeClr val="accent2">
                <a:hueOff val="-13442126"/>
                <a:satOff val="5846"/>
                <a:lumOff val="1700"/>
                <a:alphaOff val="0"/>
                <a:tint val="100000"/>
                <a:shade val="90000"/>
                <a:satMod val="140000"/>
              </a:schemeClr>
            </a:gs>
            <a:gs pos="100000">
              <a:schemeClr val="accent2">
                <a:hueOff val="-13442126"/>
                <a:satOff val="5846"/>
                <a:lumOff val="170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mtClean="0">
              <a:latin typeface="微軟正黑體" pitchFamily="34" charset="-120"/>
              <a:ea typeface="微軟正黑體" pitchFamily="34" charset="-120"/>
            </a:rPr>
            <a:t>鄉</a:t>
          </a:r>
          <a:r>
            <a:rPr lang="en-US" altLang="zh-TW" sz="1600" kern="1200" smtClean="0">
              <a:latin typeface="微軟正黑體" pitchFamily="34" charset="-120"/>
              <a:ea typeface="微軟正黑體" pitchFamily="34" charset="-120"/>
            </a:rPr>
            <a:t>(</a:t>
          </a:r>
          <a:r>
            <a:rPr lang="zh-TW" altLang="en-US" sz="1600" kern="1200" smtClean="0">
              <a:latin typeface="微軟正黑體" pitchFamily="34" charset="-120"/>
              <a:ea typeface="微軟正黑體" pitchFamily="34" charset="-120"/>
            </a:rPr>
            <a:t>鎮、市</a:t>
          </a:r>
          <a:r>
            <a:rPr lang="en-US" altLang="zh-TW" sz="1600" kern="1200" smtClean="0">
              <a:latin typeface="微軟正黑體" pitchFamily="34" charset="-120"/>
              <a:ea typeface="微軟正黑體" pitchFamily="34" charset="-120"/>
            </a:rPr>
            <a:t>)</a:t>
          </a:r>
          <a:r>
            <a:rPr lang="zh-TW" altLang="en-US" sz="1600" kern="1200" smtClean="0">
              <a:latin typeface="微軟正黑體" pitchFamily="34" charset="-120"/>
              <a:ea typeface="微軟正黑體" pitchFamily="34" charset="-120"/>
            </a:rPr>
            <a:t>公所</a:t>
          </a:r>
          <a:endParaRPr lang="zh-TW" altLang="en-US" sz="1600" kern="1200" dirty="0">
            <a:latin typeface="微軟正黑體" pitchFamily="34" charset="-120"/>
            <a:ea typeface="微軟正黑體" pitchFamily="34" charset="-120"/>
          </a:endParaRPr>
        </a:p>
      </dsp:txBody>
      <dsp:txXfrm>
        <a:off x="858350" y="1723532"/>
        <a:ext cx="1632958" cy="861766"/>
      </dsp:txXfrm>
    </dsp:sp>
    <dsp:sp modelId="{6C05B893-283F-4704-8404-FF563087B9A4}">
      <dsp:nvSpPr>
        <dsp:cNvPr id="0" name=""/>
        <dsp:cNvSpPr/>
      </dsp:nvSpPr>
      <dsp:spPr>
        <a:xfrm>
          <a:off x="0" y="2585299"/>
          <a:ext cx="3349659" cy="861766"/>
        </a:xfrm>
        <a:prstGeom prst="trapezoid">
          <a:avLst>
            <a:gd name="adj" fmla="val 48587"/>
          </a:avLst>
        </a:prstGeom>
        <a:gradFill rotWithShape="0">
          <a:gsLst>
            <a:gs pos="0">
              <a:schemeClr val="accent2">
                <a:hueOff val="-20163188"/>
                <a:satOff val="8769"/>
                <a:lumOff val="2550"/>
                <a:alphaOff val="0"/>
                <a:shade val="70000"/>
                <a:satMod val="150000"/>
              </a:schemeClr>
            </a:gs>
            <a:gs pos="34000">
              <a:schemeClr val="accent2">
                <a:hueOff val="-20163188"/>
                <a:satOff val="8769"/>
                <a:lumOff val="2550"/>
                <a:alphaOff val="0"/>
                <a:shade val="70000"/>
                <a:satMod val="140000"/>
              </a:schemeClr>
            </a:gs>
            <a:gs pos="70000">
              <a:schemeClr val="accent2">
                <a:hueOff val="-20163188"/>
                <a:satOff val="8769"/>
                <a:lumOff val="2550"/>
                <a:alphaOff val="0"/>
                <a:tint val="100000"/>
                <a:shade val="90000"/>
                <a:satMod val="140000"/>
              </a:schemeClr>
            </a:gs>
            <a:gs pos="100000">
              <a:schemeClr val="accent2">
                <a:hueOff val="-20163188"/>
                <a:satOff val="8769"/>
                <a:lumOff val="255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kern="1200" smtClean="0">
              <a:latin typeface="微軟正黑體" pitchFamily="34" charset="-120"/>
              <a:ea typeface="微軟正黑體" pitchFamily="34" charset="-120"/>
            </a:rPr>
            <a:t>社區民眾</a:t>
          </a:r>
          <a:endParaRPr lang="zh-TW" altLang="en-US" sz="1600" kern="1200" dirty="0">
            <a:latin typeface="微軟正黑體" pitchFamily="34" charset="-120"/>
            <a:ea typeface="微軟正黑體" pitchFamily="34" charset="-120"/>
          </a:endParaRPr>
        </a:p>
      </dsp:txBody>
      <dsp:txXfrm>
        <a:off x="586190" y="2585299"/>
        <a:ext cx="2177278" cy="861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FBEC-172E-41BB-B545-FE2085E0B744}">
      <dsp:nvSpPr>
        <dsp:cNvPr id="0" name=""/>
        <dsp:cNvSpPr/>
      </dsp:nvSpPr>
      <dsp:spPr>
        <a:xfrm>
          <a:off x="3265241" y="1551155"/>
          <a:ext cx="1707444" cy="1707444"/>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演練計畫</a:t>
          </a:r>
          <a:endParaRPr lang="en-US" altLang="zh-TW" sz="1600" b="1" kern="1200" smtClean="0">
            <a:latin typeface="微軟正黑體" pitchFamily="34" charset="-120"/>
            <a:ea typeface="微軟正黑體" pitchFamily="34" charset="-120"/>
          </a:endParaRPr>
        </a:p>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擬定</a:t>
          </a:r>
          <a:r>
            <a:rPr lang="en-US" altLang="zh-TW" sz="1600" b="1" kern="1200" smtClean="0">
              <a:latin typeface="微軟正黑體" pitchFamily="34" charset="-120"/>
              <a:ea typeface="微軟正黑體" pitchFamily="34" charset="-120"/>
            </a:rPr>
            <a:t/>
          </a:r>
          <a:br>
            <a:rPr lang="en-US" altLang="zh-TW" sz="1600" b="1" kern="1200" smtClean="0">
              <a:latin typeface="微軟正黑體" pitchFamily="34" charset="-120"/>
              <a:ea typeface="微軟正黑體" pitchFamily="34" charset="-120"/>
            </a:rPr>
          </a:br>
          <a:r>
            <a:rPr lang="zh-TW" altLang="en-US" sz="1600" b="1" kern="1200" smtClean="0">
              <a:latin typeface="微軟正黑體" pitchFamily="34" charset="-120"/>
              <a:ea typeface="微軟正黑體" pitchFamily="34" charset="-120"/>
            </a:rPr>
            <a:t>基本觀念</a:t>
          </a:r>
          <a:endParaRPr lang="zh-TW" sz="1600" b="1" kern="1200" dirty="0">
            <a:latin typeface="微軟正黑體" pitchFamily="34" charset="-120"/>
            <a:ea typeface="微軟正黑體" pitchFamily="34" charset="-120"/>
          </a:endParaRPr>
        </a:p>
      </dsp:txBody>
      <dsp:txXfrm>
        <a:off x="3515290" y="1801204"/>
        <a:ext cx="1207346" cy="1207346"/>
      </dsp:txXfrm>
    </dsp:sp>
    <dsp:sp modelId="{E09D1B4B-09AE-4B1F-A409-CE344F8F9185}">
      <dsp:nvSpPr>
        <dsp:cNvPr id="0" name=""/>
        <dsp:cNvSpPr/>
      </dsp:nvSpPr>
      <dsp:spPr>
        <a:xfrm rot="16200000">
          <a:off x="3980428" y="1069741"/>
          <a:ext cx="277070" cy="455736"/>
        </a:xfrm>
        <a:prstGeom prst="righ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endParaRPr lang="zh-TW" altLang="en-US" sz="1600" b="1" kern="1200">
            <a:solidFill>
              <a:schemeClr val="bg1"/>
            </a:solidFill>
            <a:latin typeface="微軟正黑體" pitchFamily="34" charset="-120"/>
            <a:ea typeface="微軟正黑體" pitchFamily="34" charset="-120"/>
          </a:endParaRPr>
        </a:p>
      </dsp:txBody>
      <dsp:txXfrm>
        <a:off x="4021989" y="1202449"/>
        <a:ext cx="193949" cy="273442"/>
      </dsp:txXfrm>
    </dsp:sp>
    <dsp:sp modelId="{60779230-642B-46DB-B5CA-FC2220C38859}">
      <dsp:nvSpPr>
        <dsp:cNvPr id="0" name=""/>
        <dsp:cNvSpPr/>
      </dsp:nvSpPr>
      <dsp:spPr>
        <a:xfrm>
          <a:off x="2214540" y="29593"/>
          <a:ext cx="3808845" cy="998787"/>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情境假設</a:t>
          </a:r>
          <a:endParaRPr lang="en-US" altLang="zh-TW" sz="1600" b="1" kern="1200" smtClean="0">
            <a:latin typeface="微軟正黑體" pitchFamily="34" charset="-120"/>
            <a:ea typeface="微軟正黑體" pitchFamily="34" charset="-120"/>
          </a:endParaRPr>
        </a:p>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以學校所面臨的實際</a:t>
          </a:r>
        </a:p>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問題為主</a:t>
          </a:r>
          <a:r>
            <a:rPr lang="zh-TW" sz="1600" b="1" kern="1200" smtClean="0">
              <a:latin typeface="微軟正黑體" pitchFamily="34" charset="-120"/>
              <a:ea typeface="微軟正黑體" pitchFamily="34" charset="-120"/>
            </a:rPr>
            <a:t> </a:t>
          </a:r>
          <a:endParaRPr lang="zh-TW" sz="1600" b="1" kern="1200" dirty="0">
            <a:latin typeface="微軟正黑體" pitchFamily="34" charset="-120"/>
            <a:ea typeface="微軟正黑體" pitchFamily="34" charset="-120"/>
          </a:endParaRPr>
        </a:p>
      </dsp:txBody>
      <dsp:txXfrm>
        <a:off x="2772332" y="175862"/>
        <a:ext cx="2693261" cy="706249"/>
      </dsp:txXfrm>
    </dsp:sp>
    <dsp:sp modelId="{4873F644-A37B-4263-BDD3-7D4AECF93436}">
      <dsp:nvSpPr>
        <dsp:cNvPr id="0" name=""/>
        <dsp:cNvSpPr/>
      </dsp:nvSpPr>
      <dsp:spPr>
        <a:xfrm rot="20669839">
          <a:off x="5030466" y="1891910"/>
          <a:ext cx="232687" cy="455736"/>
        </a:xfrm>
        <a:prstGeom prst="righ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endParaRPr lang="zh-TW" altLang="en-US" sz="1600" b="1" kern="1200">
            <a:solidFill>
              <a:schemeClr val="bg1"/>
            </a:solidFill>
            <a:latin typeface="微軟正黑體" pitchFamily="34" charset="-120"/>
            <a:ea typeface="微軟正黑體" pitchFamily="34" charset="-120"/>
          </a:endParaRPr>
        </a:p>
      </dsp:txBody>
      <dsp:txXfrm>
        <a:off x="5031736" y="1992386"/>
        <a:ext cx="162881" cy="273442"/>
      </dsp:txXfrm>
    </dsp:sp>
    <dsp:sp modelId="{8FE55D76-69B8-469D-BE4A-A0F9F69D5110}">
      <dsp:nvSpPr>
        <dsp:cNvPr id="0" name=""/>
        <dsp:cNvSpPr/>
      </dsp:nvSpPr>
      <dsp:spPr>
        <a:xfrm>
          <a:off x="5176528" y="894387"/>
          <a:ext cx="3093084" cy="1576352"/>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至少應包含緊急避難、救護、收容、安撫</a:t>
          </a:r>
          <a:endParaRPr lang="en-US" altLang="zh-TW" sz="1600" b="1" kern="1200" smtClean="0">
            <a:latin typeface="微軟正黑體" pitchFamily="34" charset="-120"/>
            <a:ea typeface="微軟正黑體" pitchFamily="34" charset="-120"/>
          </a:endParaRPr>
        </a:p>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之細節操作</a:t>
          </a:r>
          <a:r>
            <a:rPr lang="zh-TW" sz="1600" b="1" kern="1200" spc="-10" baseline="0" smtClean="0">
              <a:latin typeface="微軟正黑體" pitchFamily="34" charset="-120"/>
              <a:ea typeface="微軟正黑體" pitchFamily="34" charset="-120"/>
            </a:rPr>
            <a:t> </a:t>
          </a:r>
          <a:endParaRPr lang="zh-TW" sz="1600" b="1" kern="1200" spc="-10" baseline="0" dirty="0">
            <a:latin typeface="微軟正黑體" pitchFamily="34" charset="-120"/>
            <a:ea typeface="微軟正黑體" pitchFamily="34" charset="-120"/>
          </a:endParaRPr>
        </a:p>
      </dsp:txBody>
      <dsp:txXfrm>
        <a:off x="5629500" y="1125238"/>
        <a:ext cx="2187140" cy="1114650"/>
      </dsp:txXfrm>
    </dsp:sp>
    <dsp:sp modelId="{8999D690-D432-4F1A-B2AE-D98A61E6F24A}">
      <dsp:nvSpPr>
        <dsp:cNvPr id="0" name=""/>
        <dsp:cNvSpPr/>
      </dsp:nvSpPr>
      <dsp:spPr>
        <a:xfrm rot="1831472">
          <a:off x="4996184" y="2839268"/>
          <a:ext cx="491944" cy="455736"/>
        </a:xfrm>
        <a:prstGeom prst="righ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endParaRPr lang="zh-TW" altLang="en-US" sz="1600" b="1" kern="1200">
            <a:solidFill>
              <a:schemeClr val="bg1"/>
            </a:solidFill>
            <a:latin typeface="微軟正黑體" pitchFamily="34" charset="-120"/>
            <a:ea typeface="微軟正黑體" pitchFamily="34" charset="-120"/>
          </a:endParaRPr>
        </a:p>
      </dsp:txBody>
      <dsp:txXfrm>
        <a:off x="5005658" y="2895694"/>
        <a:ext cx="355223" cy="273442"/>
      </dsp:txXfrm>
    </dsp:sp>
    <dsp:sp modelId="{0B5562C5-56E9-4F94-AD9A-09B6AA6E206F}">
      <dsp:nvSpPr>
        <dsp:cNvPr id="0" name=""/>
        <dsp:cNvSpPr/>
      </dsp:nvSpPr>
      <dsp:spPr>
        <a:xfrm>
          <a:off x="5041806" y="3134322"/>
          <a:ext cx="3302093" cy="1576352"/>
        </a:xfrm>
        <a:prstGeom prst="ellips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必須明定各執行程序之</a:t>
          </a:r>
          <a:endParaRPr lang="en-US" altLang="zh-TW" sz="1600" b="1" kern="1200" smtClean="0">
            <a:latin typeface="微軟正黑體" pitchFamily="34" charset="-120"/>
            <a:ea typeface="微軟正黑體" pitchFamily="34" charset="-120"/>
          </a:endParaRPr>
        </a:p>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權責編組及銜接介面。</a:t>
          </a:r>
          <a:endParaRPr lang="zh-TW" sz="1600" b="1" kern="1200" dirty="0">
            <a:latin typeface="微軟正黑體" pitchFamily="34" charset="-120"/>
            <a:ea typeface="微軟正黑體" pitchFamily="34" charset="-120"/>
          </a:endParaRPr>
        </a:p>
      </dsp:txBody>
      <dsp:txXfrm>
        <a:off x="5525386" y="3365173"/>
        <a:ext cx="2334933" cy="1114650"/>
      </dsp:txXfrm>
    </dsp:sp>
    <dsp:sp modelId="{FB0FDE60-5A66-47CD-855C-10B0ABFAFF6D}">
      <dsp:nvSpPr>
        <dsp:cNvPr id="0" name=""/>
        <dsp:cNvSpPr/>
      </dsp:nvSpPr>
      <dsp:spPr>
        <a:xfrm rot="8362958">
          <a:off x="3129587" y="2903003"/>
          <a:ext cx="285728" cy="455736"/>
        </a:xfrm>
        <a:prstGeom prst="righ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endParaRPr lang="zh-TW" altLang="en-US" sz="1600" b="1" kern="1200">
            <a:solidFill>
              <a:schemeClr val="bg1"/>
            </a:solidFill>
            <a:latin typeface="微軟正黑體" pitchFamily="34" charset="-120"/>
            <a:ea typeface="微軟正黑體" pitchFamily="34" charset="-120"/>
          </a:endParaRPr>
        </a:p>
      </dsp:txBody>
      <dsp:txXfrm rot="10800000">
        <a:off x="3204979" y="2966249"/>
        <a:ext cx="200010" cy="273442"/>
      </dsp:txXfrm>
    </dsp:sp>
    <dsp:sp modelId="{492A8904-4F29-41B2-8DF6-9E5DB43B598E}">
      <dsp:nvSpPr>
        <dsp:cNvPr id="0" name=""/>
        <dsp:cNvSpPr/>
      </dsp:nvSpPr>
      <dsp:spPr>
        <a:xfrm>
          <a:off x="293047" y="3271302"/>
          <a:ext cx="4112714" cy="1302401"/>
        </a:xfrm>
        <a:prstGeom prst="ellips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在演練的過程中，所有作業均隨著時序有詳細的紀錄，以利事中查證及事後重構與檢討。</a:t>
          </a:r>
          <a:endParaRPr lang="zh-TW" sz="1600" b="1" kern="1200" dirty="0">
            <a:latin typeface="微軟正黑體" pitchFamily="34" charset="-120"/>
            <a:ea typeface="微軟正黑體" pitchFamily="34" charset="-120"/>
          </a:endParaRPr>
        </a:p>
      </dsp:txBody>
      <dsp:txXfrm>
        <a:off x="895340" y="3462034"/>
        <a:ext cx="2908128" cy="920937"/>
      </dsp:txXfrm>
    </dsp:sp>
    <dsp:sp modelId="{470BEB95-5498-4076-A7AD-52EA2D6058A0}">
      <dsp:nvSpPr>
        <dsp:cNvPr id="0" name=""/>
        <dsp:cNvSpPr/>
      </dsp:nvSpPr>
      <dsp:spPr>
        <a:xfrm rot="11532731">
          <a:off x="2903150" y="1943470"/>
          <a:ext cx="273532" cy="455736"/>
        </a:xfrm>
        <a:prstGeom prst="righ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100000"/>
            </a:lnSpc>
            <a:spcBef>
              <a:spcPct val="0"/>
            </a:spcBef>
            <a:spcAft>
              <a:spcPts val="0"/>
            </a:spcAft>
          </a:pPr>
          <a:endParaRPr lang="zh-TW" altLang="en-US" sz="1600" b="1" kern="1200">
            <a:solidFill>
              <a:schemeClr val="bg1"/>
            </a:solidFill>
            <a:latin typeface="微軟正黑體" pitchFamily="34" charset="-120"/>
            <a:ea typeface="微軟正黑體" pitchFamily="34" charset="-120"/>
          </a:endParaRPr>
        </a:p>
      </dsp:txBody>
      <dsp:txXfrm rot="10800000">
        <a:off x="2984282" y="2043296"/>
        <a:ext cx="191472" cy="273442"/>
      </dsp:txXfrm>
    </dsp:sp>
    <dsp:sp modelId="{A0AE6ABD-EFF8-41C2-907C-790C07DF522C}">
      <dsp:nvSpPr>
        <dsp:cNvPr id="0" name=""/>
        <dsp:cNvSpPr/>
      </dsp:nvSpPr>
      <dsp:spPr>
        <a:xfrm>
          <a:off x="0" y="1037015"/>
          <a:ext cx="2881140" cy="1576352"/>
        </a:xfrm>
        <a:prstGeom prst="ellips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ts val="0"/>
            </a:spcAft>
          </a:pPr>
          <a:r>
            <a:rPr lang="zh-TW" altLang="en-US" sz="1600" b="1" kern="1200" smtClean="0">
              <a:latin typeface="微軟正黑體" pitchFamily="34" charset="-120"/>
              <a:ea typeface="微軟正黑體" pitchFamily="34" charset="-120"/>
            </a:rPr>
            <a:t>必須確保所需的應變時所需的資源與人力。</a:t>
          </a:r>
          <a:endParaRPr lang="zh-TW" sz="1600" b="1" kern="1200" dirty="0">
            <a:latin typeface="微軟正黑體" pitchFamily="34" charset="-120"/>
            <a:ea typeface="微軟正黑體" pitchFamily="34" charset="-120"/>
          </a:endParaRPr>
        </a:p>
      </dsp:txBody>
      <dsp:txXfrm>
        <a:off x="421933" y="1267866"/>
        <a:ext cx="2037274" cy="111465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3076363" cy="511731"/>
          </a:xfrm>
          <a:prstGeom prst="rect">
            <a:avLst/>
          </a:prstGeom>
        </p:spPr>
        <p:txBody>
          <a:bodyPr vert="horz" lIns="95747" tIns="47873" rIns="95747" bIns="47873" rtlCol="0"/>
          <a:lstStyle>
            <a:lvl1pPr algn="l">
              <a:defRPr sz="1300"/>
            </a:lvl1pPr>
          </a:lstStyle>
          <a:p>
            <a:endParaRPr lang="zh-TW" altLang="en-US"/>
          </a:p>
        </p:txBody>
      </p:sp>
      <p:sp>
        <p:nvSpPr>
          <p:cNvPr id="3" name="日期版面配置區 2"/>
          <p:cNvSpPr>
            <a:spLocks noGrp="1"/>
          </p:cNvSpPr>
          <p:nvPr>
            <p:ph type="dt" sz="quarter" idx="1"/>
          </p:nvPr>
        </p:nvSpPr>
        <p:spPr>
          <a:xfrm>
            <a:off x="4021295" y="1"/>
            <a:ext cx="3076363" cy="511731"/>
          </a:xfrm>
          <a:prstGeom prst="rect">
            <a:avLst/>
          </a:prstGeom>
        </p:spPr>
        <p:txBody>
          <a:bodyPr vert="horz" lIns="95747" tIns="47873" rIns="95747" bIns="47873" rtlCol="0"/>
          <a:lstStyle>
            <a:lvl1pPr algn="r">
              <a:defRPr sz="1300"/>
            </a:lvl1pPr>
          </a:lstStyle>
          <a:p>
            <a:endParaRPr lang="zh-TW" altLang="en-US"/>
          </a:p>
        </p:txBody>
      </p:sp>
      <p:sp>
        <p:nvSpPr>
          <p:cNvPr id="4" name="頁尾版面配置區 3"/>
          <p:cNvSpPr>
            <a:spLocks noGrp="1"/>
          </p:cNvSpPr>
          <p:nvPr>
            <p:ph type="ftr" sz="quarter" idx="2"/>
          </p:nvPr>
        </p:nvSpPr>
        <p:spPr>
          <a:xfrm>
            <a:off x="1" y="9721108"/>
            <a:ext cx="3076363" cy="511731"/>
          </a:xfrm>
          <a:prstGeom prst="rect">
            <a:avLst/>
          </a:prstGeom>
        </p:spPr>
        <p:txBody>
          <a:bodyPr vert="horz" lIns="95747" tIns="47873" rIns="95747" bIns="47873"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4021295" y="9721108"/>
            <a:ext cx="3076363" cy="511731"/>
          </a:xfrm>
          <a:prstGeom prst="rect">
            <a:avLst/>
          </a:prstGeom>
        </p:spPr>
        <p:txBody>
          <a:bodyPr vert="horz" lIns="95747" tIns="47873" rIns="95747" bIns="47873" rtlCol="0" anchor="b"/>
          <a:lstStyle>
            <a:lvl1pPr algn="r">
              <a:defRPr sz="1300"/>
            </a:lvl1pPr>
          </a:lstStyle>
          <a:p>
            <a:fld id="{17CDCBD7-9E40-4B21-88E4-590B81C7DC36}" type="slidenum">
              <a:rPr lang="zh-TW" altLang="en-US" smtClean="0"/>
              <a:pPr/>
              <a:t>‹#›</a:t>
            </a:fld>
            <a:endParaRPr lang="zh-TW" altLang="en-US"/>
          </a:p>
        </p:txBody>
      </p:sp>
    </p:spTree>
    <p:extLst>
      <p:ext uri="{BB962C8B-B14F-4D97-AF65-F5344CB8AC3E}">
        <p14:creationId xmlns:p14="http://schemas.microsoft.com/office/powerpoint/2010/main" val="72199422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3076363" cy="511731"/>
          </a:xfrm>
          <a:prstGeom prst="rect">
            <a:avLst/>
          </a:prstGeom>
        </p:spPr>
        <p:txBody>
          <a:bodyPr vert="horz" lIns="95747" tIns="47873" rIns="95747" bIns="47873" rtlCol="0"/>
          <a:lstStyle>
            <a:lvl1pPr algn="l">
              <a:defRPr sz="1300"/>
            </a:lvl1pPr>
          </a:lstStyle>
          <a:p>
            <a:endParaRPr lang="zh-TW" altLang="en-US"/>
          </a:p>
        </p:txBody>
      </p:sp>
      <p:sp>
        <p:nvSpPr>
          <p:cNvPr id="3" name="日期版面配置區 2"/>
          <p:cNvSpPr>
            <a:spLocks noGrp="1"/>
          </p:cNvSpPr>
          <p:nvPr>
            <p:ph type="dt" idx="1"/>
          </p:nvPr>
        </p:nvSpPr>
        <p:spPr>
          <a:xfrm>
            <a:off x="4021295" y="1"/>
            <a:ext cx="3076363" cy="511731"/>
          </a:xfrm>
          <a:prstGeom prst="rect">
            <a:avLst/>
          </a:prstGeom>
        </p:spPr>
        <p:txBody>
          <a:bodyPr vert="horz" lIns="95747" tIns="47873" rIns="95747" bIns="47873" rtlCol="0"/>
          <a:lstStyle>
            <a:lvl1pPr algn="r">
              <a:defRPr sz="1300"/>
            </a:lvl1pPr>
          </a:lstStyle>
          <a:p>
            <a:endParaRPr lang="zh-TW" altLang="en-US"/>
          </a:p>
        </p:txBody>
      </p:sp>
      <p:sp>
        <p:nvSpPr>
          <p:cNvPr id="4" name="投影片圖像版面配置區 3"/>
          <p:cNvSpPr>
            <a:spLocks noGrp="1" noRot="1" noChangeAspect="1"/>
          </p:cNvSpPr>
          <p:nvPr>
            <p:ph type="sldImg" idx="2"/>
          </p:nvPr>
        </p:nvSpPr>
        <p:spPr>
          <a:xfrm>
            <a:off x="992188" y="766763"/>
            <a:ext cx="5116512" cy="3838575"/>
          </a:xfrm>
          <a:prstGeom prst="rect">
            <a:avLst/>
          </a:prstGeom>
          <a:noFill/>
          <a:ln w="12700">
            <a:solidFill>
              <a:prstClr val="black"/>
            </a:solidFill>
          </a:ln>
        </p:spPr>
        <p:txBody>
          <a:bodyPr vert="horz" lIns="95747" tIns="47873" rIns="95747" bIns="47873" rtlCol="0" anchor="ctr"/>
          <a:lstStyle/>
          <a:p>
            <a:endParaRPr lang="zh-TW" altLang="en-US"/>
          </a:p>
        </p:txBody>
      </p:sp>
      <p:sp>
        <p:nvSpPr>
          <p:cNvPr id="5" name="備忘稿版面配置區 4"/>
          <p:cNvSpPr>
            <a:spLocks noGrp="1"/>
          </p:cNvSpPr>
          <p:nvPr>
            <p:ph type="body" sz="quarter" idx="3"/>
          </p:nvPr>
        </p:nvSpPr>
        <p:spPr>
          <a:xfrm>
            <a:off x="709932" y="4861443"/>
            <a:ext cx="5679439" cy="4605576"/>
          </a:xfrm>
          <a:prstGeom prst="rect">
            <a:avLst/>
          </a:prstGeom>
        </p:spPr>
        <p:txBody>
          <a:bodyPr vert="horz" lIns="95747" tIns="47873" rIns="95747" bIns="47873"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721108"/>
            <a:ext cx="3076363" cy="511731"/>
          </a:xfrm>
          <a:prstGeom prst="rect">
            <a:avLst/>
          </a:prstGeom>
        </p:spPr>
        <p:txBody>
          <a:bodyPr vert="horz" lIns="95747" tIns="47873" rIns="95747" bIns="47873"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295" y="9721108"/>
            <a:ext cx="3076363" cy="511731"/>
          </a:xfrm>
          <a:prstGeom prst="rect">
            <a:avLst/>
          </a:prstGeom>
        </p:spPr>
        <p:txBody>
          <a:bodyPr vert="horz" lIns="95747" tIns="47873" rIns="95747" bIns="47873" rtlCol="0" anchor="b"/>
          <a:lstStyle>
            <a:lvl1pPr algn="r">
              <a:defRPr sz="1300"/>
            </a:lvl1pPr>
          </a:lstStyle>
          <a:p>
            <a:fld id="{FE904A27-33F6-4F34-9B67-0D6E8C349406}" type="slidenum">
              <a:rPr lang="zh-TW" altLang="en-US" smtClean="0"/>
              <a:pPr/>
              <a:t>‹#›</a:t>
            </a:fld>
            <a:endParaRPr lang="zh-TW" altLang="en-US"/>
          </a:p>
        </p:txBody>
      </p:sp>
    </p:spTree>
    <p:extLst>
      <p:ext uri="{BB962C8B-B14F-4D97-AF65-F5344CB8AC3E}">
        <p14:creationId xmlns:p14="http://schemas.microsoft.com/office/powerpoint/2010/main" val="34883568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FE904A27-33F6-4F34-9B67-0D6E8C349406}" type="slidenum">
              <a:rPr lang="zh-TW" altLang="en-US" smtClean="0"/>
              <a:pPr/>
              <a:t>1</a:t>
            </a:fld>
            <a:endParaRPr lang="zh-TW" altLang="en-US"/>
          </a:p>
        </p:txBody>
      </p:sp>
      <p:sp>
        <p:nvSpPr>
          <p:cNvPr id="5" name="日期版面配置區 4"/>
          <p:cNvSpPr>
            <a:spLocks noGrp="1"/>
          </p:cNvSpPr>
          <p:nvPr>
            <p:ph type="dt" idx="11"/>
          </p:nvPr>
        </p:nvSpPr>
        <p:spPr/>
        <p:txBody>
          <a:bodyPr/>
          <a:lstStyle/>
          <a:p>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投影片圖像版面配置區 1"/>
          <p:cNvSpPr>
            <a:spLocks noGrp="1" noRot="1" noChangeAspect="1"/>
          </p:cNvSpPr>
          <p:nvPr>
            <p:ph type="sldImg"/>
          </p:nvPr>
        </p:nvSpPr>
        <p:spPr bwMode="auto">
          <a:noFill/>
          <a:ln>
            <a:solidFill>
              <a:srgbClr val="000000"/>
            </a:solidFill>
            <a:miter lim="800000"/>
            <a:headEnd/>
            <a:tailEnd/>
          </a:ln>
        </p:spPr>
      </p:sp>
      <p:sp>
        <p:nvSpPr>
          <p:cNvPr id="7270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7270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FC0E5F-09BB-44E6-A48B-3F7C636BA0F9}" type="slidenum">
              <a:rPr lang="zh-TW" altLang="en-US"/>
              <a:pPr fontAlgn="base">
                <a:spcBef>
                  <a:spcPct val="0"/>
                </a:spcBef>
                <a:spcAft>
                  <a:spcPct val="0"/>
                </a:spcAft>
              </a:pPr>
              <a:t>24</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b="1">
                <a:solidFill>
                  <a:schemeClr val="accent1"/>
                </a:solidFill>
                <a:latin typeface="Lucida Sans Unicode" pitchFamily="34" charset="0"/>
                <a:ea typeface="굴림" pitchFamily="34" charset="-127"/>
              </a:defRPr>
            </a:lvl1pPr>
            <a:lvl2pPr marL="804763" indent="-309524" eaLnBrk="0" hangingPunct="0">
              <a:defRPr sz="2200" b="1">
                <a:solidFill>
                  <a:schemeClr val="accent1"/>
                </a:solidFill>
                <a:latin typeface="Lucida Sans Unicode" pitchFamily="34" charset="0"/>
                <a:ea typeface="굴림" pitchFamily="34" charset="-127"/>
              </a:defRPr>
            </a:lvl2pPr>
            <a:lvl3pPr marL="1238098" indent="-247620" eaLnBrk="0" hangingPunct="0">
              <a:defRPr sz="2200" b="1">
                <a:solidFill>
                  <a:schemeClr val="accent1"/>
                </a:solidFill>
                <a:latin typeface="Lucida Sans Unicode" pitchFamily="34" charset="0"/>
                <a:ea typeface="굴림" pitchFamily="34" charset="-127"/>
              </a:defRPr>
            </a:lvl3pPr>
            <a:lvl4pPr marL="1733337" indent="-247620" eaLnBrk="0" hangingPunct="0">
              <a:defRPr sz="2200" b="1">
                <a:solidFill>
                  <a:schemeClr val="accent1"/>
                </a:solidFill>
                <a:latin typeface="Lucida Sans Unicode" pitchFamily="34" charset="0"/>
                <a:ea typeface="굴림" pitchFamily="34" charset="-127"/>
              </a:defRPr>
            </a:lvl4pPr>
            <a:lvl5pPr marL="2228576" indent="-247620" eaLnBrk="0" hangingPunct="0">
              <a:defRPr sz="2200" b="1">
                <a:solidFill>
                  <a:schemeClr val="accent1"/>
                </a:solidFill>
                <a:latin typeface="Lucida Sans Unicode" pitchFamily="34" charset="0"/>
                <a:ea typeface="굴림" pitchFamily="34" charset="-127"/>
              </a:defRPr>
            </a:lvl5pPr>
            <a:lvl6pPr marL="2723815"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6pPr>
            <a:lvl7pPr marL="3219054"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7pPr>
            <a:lvl8pPr marL="3714293"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8pPr>
            <a:lvl9pPr marL="4209532"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9pPr>
          </a:lstStyle>
          <a:p>
            <a:pPr eaLnBrk="1" hangingPunct="1"/>
            <a:fld id="{59F6FF63-68A6-44E5-A0F6-FF177C5027CB}" type="slidenum">
              <a:rPr lang="zh-TW" altLang="en-US" sz="1300"/>
              <a:pPr eaLnBrk="1" hangingPunct="1"/>
              <a:t>26</a:t>
            </a:fld>
            <a:endParaRPr lang="zh-TW" altLang="en-US" sz="13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投影片圖像版面配置區 1"/>
          <p:cNvSpPr>
            <a:spLocks noGrp="1" noRot="1" noChangeAspect="1"/>
          </p:cNvSpPr>
          <p:nvPr>
            <p:ph type="sldImg"/>
          </p:nvPr>
        </p:nvSpPr>
        <p:spPr bwMode="auto">
          <a:noFill/>
          <a:ln>
            <a:solidFill>
              <a:srgbClr val="000000"/>
            </a:solidFill>
            <a:miter lim="800000"/>
            <a:headEnd/>
            <a:tailEnd/>
          </a:ln>
        </p:spPr>
      </p:sp>
      <p:sp>
        <p:nvSpPr>
          <p:cNvPr id="7885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7885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307216-1370-4763-9176-1233B00050A6}" type="slidenum">
              <a:rPr lang="zh-TW" altLang="en-US"/>
              <a:pPr fontAlgn="base">
                <a:spcBef>
                  <a:spcPct val="0"/>
                </a:spcBef>
                <a:spcAft>
                  <a:spcPct val="0"/>
                </a:spcAft>
              </a:pPr>
              <a:t>27</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685929D7-1037-4B05-A871-5CCE1A914AFF}" type="slidenum">
              <a:rPr lang="zh-TW" altLang="en-US" smtClean="0"/>
              <a:pPr/>
              <a:t>28</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86" eaLnBrk="0" hangingPunct="0">
              <a:defRPr kumimoji="1" sz="2600" b="1">
                <a:solidFill>
                  <a:schemeClr val="tx1"/>
                </a:solidFill>
                <a:latin typeface="Times New Roman" pitchFamily="18" charset="0"/>
                <a:ea typeface="ＭＳ Ｐゴシック" pitchFamily="50" charset="-128"/>
              </a:defRPr>
            </a:lvl1pPr>
            <a:lvl2pPr marL="804763" indent="-309524" defTabSz="956086" eaLnBrk="0" hangingPunct="0">
              <a:defRPr kumimoji="1" sz="2600" b="1">
                <a:solidFill>
                  <a:schemeClr val="tx1"/>
                </a:solidFill>
                <a:latin typeface="Times New Roman" pitchFamily="18" charset="0"/>
                <a:ea typeface="ＭＳ Ｐゴシック" pitchFamily="50" charset="-128"/>
              </a:defRPr>
            </a:lvl2pPr>
            <a:lvl3pPr marL="1238098" indent="-247620" defTabSz="956086" eaLnBrk="0" hangingPunct="0">
              <a:defRPr kumimoji="1" sz="2600" b="1">
                <a:solidFill>
                  <a:schemeClr val="tx1"/>
                </a:solidFill>
                <a:latin typeface="Times New Roman" pitchFamily="18" charset="0"/>
                <a:ea typeface="ＭＳ Ｐゴシック" pitchFamily="50" charset="-128"/>
              </a:defRPr>
            </a:lvl3pPr>
            <a:lvl4pPr marL="1733337" indent="-247620" defTabSz="956086" eaLnBrk="0" hangingPunct="0">
              <a:defRPr kumimoji="1" sz="2600" b="1">
                <a:solidFill>
                  <a:schemeClr val="tx1"/>
                </a:solidFill>
                <a:latin typeface="Times New Roman" pitchFamily="18" charset="0"/>
                <a:ea typeface="ＭＳ Ｐゴシック" pitchFamily="50" charset="-128"/>
              </a:defRPr>
            </a:lvl4pPr>
            <a:lvl5pPr marL="2228576" indent="-247620" defTabSz="956086" eaLnBrk="0" hangingPunct="0">
              <a:defRPr kumimoji="1" sz="2600" b="1">
                <a:solidFill>
                  <a:schemeClr val="tx1"/>
                </a:solidFill>
                <a:latin typeface="Times New Roman" pitchFamily="18" charset="0"/>
                <a:ea typeface="ＭＳ Ｐゴシック" pitchFamily="50" charset="-128"/>
              </a:defRPr>
            </a:lvl5pPr>
            <a:lvl6pPr marL="2723815" indent="-247620" defTabSz="956086" eaLnBrk="0" fontAlgn="base" hangingPunct="0">
              <a:spcBef>
                <a:spcPct val="20000"/>
              </a:spcBef>
              <a:spcAft>
                <a:spcPct val="0"/>
              </a:spcAft>
              <a:defRPr kumimoji="1" sz="2600" b="1">
                <a:solidFill>
                  <a:schemeClr val="tx1"/>
                </a:solidFill>
                <a:latin typeface="Times New Roman" pitchFamily="18" charset="0"/>
                <a:ea typeface="ＭＳ Ｐゴシック" pitchFamily="50" charset="-128"/>
              </a:defRPr>
            </a:lvl6pPr>
            <a:lvl7pPr marL="3219054" indent="-247620" defTabSz="956086" eaLnBrk="0" fontAlgn="base" hangingPunct="0">
              <a:spcBef>
                <a:spcPct val="20000"/>
              </a:spcBef>
              <a:spcAft>
                <a:spcPct val="0"/>
              </a:spcAft>
              <a:defRPr kumimoji="1" sz="2600" b="1">
                <a:solidFill>
                  <a:schemeClr val="tx1"/>
                </a:solidFill>
                <a:latin typeface="Times New Roman" pitchFamily="18" charset="0"/>
                <a:ea typeface="ＭＳ Ｐゴシック" pitchFamily="50" charset="-128"/>
              </a:defRPr>
            </a:lvl7pPr>
            <a:lvl8pPr marL="3714293" indent="-247620" defTabSz="956086" eaLnBrk="0" fontAlgn="base" hangingPunct="0">
              <a:spcBef>
                <a:spcPct val="20000"/>
              </a:spcBef>
              <a:spcAft>
                <a:spcPct val="0"/>
              </a:spcAft>
              <a:defRPr kumimoji="1" sz="2600" b="1">
                <a:solidFill>
                  <a:schemeClr val="tx1"/>
                </a:solidFill>
                <a:latin typeface="Times New Roman" pitchFamily="18" charset="0"/>
                <a:ea typeface="ＭＳ Ｐゴシック" pitchFamily="50" charset="-128"/>
              </a:defRPr>
            </a:lvl8pPr>
            <a:lvl9pPr marL="4209532" indent="-247620" defTabSz="956086" eaLnBrk="0" fontAlgn="base" hangingPunct="0">
              <a:spcBef>
                <a:spcPct val="20000"/>
              </a:spcBef>
              <a:spcAft>
                <a:spcPct val="0"/>
              </a:spcAft>
              <a:defRPr kumimoji="1" sz="2600" b="1">
                <a:solidFill>
                  <a:schemeClr val="tx1"/>
                </a:solidFill>
                <a:latin typeface="Times New Roman" pitchFamily="18" charset="0"/>
                <a:ea typeface="ＭＳ Ｐゴシック" pitchFamily="50" charset="-128"/>
              </a:defRPr>
            </a:lvl9pPr>
          </a:lstStyle>
          <a:p>
            <a:pPr eaLnBrk="1" hangingPunct="1"/>
            <a:fld id="{9C9458ED-9F9F-4FC0-BB90-CA7D26C99052}" type="slidenum">
              <a:rPr lang="en-US" altLang="ja-JP" sz="1300"/>
              <a:pPr eaLnBrk="1" hangingPunct="1"/>
              <a:t>45</a:t>
            </a:fld>
            <a:endParaRPr lang="en-US" altLang="ja-JP" sz="1300"/>
          </a:p>
        </p:txBody>
      </p:sp>
      <p:sp>
        <p:nvSpPr>
          <p:cNvPr id="12291" name="Rectangle 1026"/>
          <p:cNvSpPr>
            <a:spLocks noGrp="1" noRot="1" noChangeAspect="1" noChangeArrowheads="1" noTextEdit="1"/>
          </p:cNvSpPr>
          <p:nvPr>
            <p:ph type="sldImg"/>
          </p:nvPr>
        </p:nvSpPr>
        <p:spPr>
          <a:xfrm>
            <a:off x="989013" y="765175"/>
            <a:ext cx="5119687" cy="3840163"/>
          </a:xfrm>
          <a:solidFill>
            <a:srgbClr val="FFFFFF"/>
          </a:solidFill>
          <a:ln/>
        </p:spPr>
      </p:sp>
      <p:sp>
        <p:nvSpPr>
          <p:cNvPr id="12292" name="Rectangle 1027"/>
          <p:cNvSpPr>
            <a:spLocks noGrp="1" noChangeArrowheads="1"/>
          </p:cNvSpPr>
          <p:nvPr>
            <p:ph type="body" idx="1"/>
          </p:nvPr>
        </p:nvSpPr>
        <p:spPr>
          <a:xfrm>
            <a:off x="709599" y="4861155"/>
            <a:ext cx="5680104" cy="4607458"/>
          </a:xfrm>
          <a:solidFill>
            <a:srgbClr val="FFFFFF"/>
          </a:solidFill>
          <a:ln>
            <a:solidFill>
              <a:srgbClr val="000000"/>
            </a:solidFill>
          </a:ln>
        </p:spPr>
        <p:txBody>
          <a:bodyPr lIns="99755" tIns="49877" rIns="99755" bIns="49877"/>
          <a:lstStyle/>
          <a:p>
            <a:pPr eaLnBrk="1" hangingPunct="1"/>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685929D7-1037-4B05-A871-5CCE1A914AFF}" type="slidenum">
              <a:rPr lang="zh-TW" altLang="en-US" smtClean="0"/>
              <a:pPr/>
              <a:t>90</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結合外部資源</a:t>
            </a:r>
            <a:endParaRPr lang="zh-TW" altLang="en-US" dirty="0"/>
          </a:p>
        </p:txBody>
      </p:sp>
      <p:sp>
        <p:nvSpPr>
          <p:cNvPr id="4" name="投影片編號版面配置區 3"/>
          <p:cNvSpPr>
            <a:spLocks noGrp="1"/>
          </p:cNvSpPr>
          <p:nvPr>
            <p:ph type="sldNum" sz="quarter" idx="10"/>
          </p:nvPr>
        </p:nvSpPr>
        <p:spPr/>
        <p:txBody>
          <a:bodyPr/>
          <a:lstStyle/>
          <a:p>
            <a:pPr>
              <a:defRPr/>
            </a:pPr>
            <a:fld id="{3D784F00-CDF6-41B9-B14B-C89B4277B7A9}" type="slidenum">
              <a:rPr lang="zh-TW" altLang="en-US" smtClean="0"/>
              <a:pPr>
                <a:defRPr/>
              </a:pPr>
              <a:t>113</a:t>
            </a:fld>
            <a:endParaRPr lang="zh-TW" altLang="en-US"/>
          </a:p>
        </p:txBody>
      </p:sp>
    </p:spTree>
    <p:extLst>
      <p:ext uri="{BB962C8B-B14F-4D97-AF65-F5344CB8AC3E}">
        <p14:creationId xmlns:p14="http://schemas.microsoft.com/office/powerpoint/2010/main" val="250737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b="1">
                <a:solidFill>
                  <a:schemeClr val="accent1"/>
                </a:solidFill>
                <a:latin typeface="Lucida Sans Unicode" pitchFamily="34" charset="0"/>
                <a:ea typeface="굴림" pitchFamily="34" charset="-127"/>
              </a:defRPr>
            </a:lvl1pPr>
            <a:lvl2pPr marL="804763" indent="-309524" eaLnBrk="0" hangingPunct="0">
              <a:defRPr sz="2200" b="1">
                <a:solidFill>
                  <a:schemeClr val="accent1"/>
                </a:solidFill>
                <a:latin typeface="Lucida Sans Unicode" pitchFamily="34" charset="0"/>
                <a:ea typeface="굴림" pitchFamily="34" charset="-127"/>
              </a:defRPr>
            </a:lvl2pPr>
            <a:lvl3pPr marL="1238098" indent="-247620" eaLnBrk="0" hangingPunct="0">
              <a:defRPr sz="2200" b="1">
                <a:solidFill>
                  <a:schemeClr val="accent1"/>
                </a:solidFill>
                <a:latin typeface="Lucida Sans Unicode" pitchFamily="34" charset="0"/>
                <a:ea typeface="굴림" pitchFamily="34" charset="-127"/>
              </a:defRPr>
            </a:lvl3pPr>
            <a:lvl4pPr marL="1733337" indent="-247620" eaLnBrk="0" hangingPunct="0">
              <a:defRPr sz="2200" b="1">
                <a:solidFill>
                  <a:schemeClr val="accent1"/>
                </a:solidFill>
                <a:latin typeface="Lucida Sans Unicode" pitchFamily="34" charset="0"/>
                <a:ea typeface="굴림" pitchFamily="34" charset="-127"/>
              </a:defRPr>
            </a:lvl4pPr>
            <a:lvl5pPr marL="2228576" indent="-247620" eaLnBrk="0" hangingPunct="0">
              <a:defRPr sz="2200" b="1">
                <a:solidFill>
                  <a:schemeClr val="accent1"/>
                </a:solidFill>
                <a:latin typeface="Lucida Sans Unicode" pitchFamily="34" charset="0"/>
                <a:ea typeface="굴림" pitchFamily="34" charset="-127"/>
              </a:defRPr>
            </a:lvl5pPr>
            <a:lvl6pPr marL="2723815"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6pPr>
            <a:lvl7pPr marL="3219054"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7pPr>
            <a:lvl8pPr marL="3714293"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8pPr>
            <a:lvl9pPr marL="4209532"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9pPr>
          </a:lstStyle>
          <a:p>
            <a:pPr eaLnBrk="1" hangingPunct="1"/>
            <a:fld id="{FC8969D1-25B3-4207-8549-E1FD02784C39}" type="slidenum">
              <a:rPr lang="zh-TW" altLang="en-US" sz="1300"/>
              <a:pPr eaLnBrk="1" hangingPunct="1"/>
              <a:t>7</a:t>
            </a:fld>
            <a:endParaRPr lang="zh-TW" altLang="en-US" sz="13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投影片圖像版面配置區 1"/>
          <p:cNvSpPr>
            <a:spLocks noGrp="1" noRot="1" noChangeAspect="1"/>
          </p:cNvSpPr>
          <p:nvPr>
            <p:ph type="sldImg"/>
          </p:nvPr>
        </p:nvSpPr>
        <p:spPr bwMode="auto">
          <a:noFill/>
          <a:ln>
            <a:solidFill>
              <a:srgbClr val="000000"/>
            </a:solidFill>
            <a:miter lim="800000"/>
            <a:headEnd/>
            <a:tailEnd/>
          </a:ln>
        </p:spPr>
      </p:sp>
      <p:sp>
        <p:nvSpPr>
          <p:cNvPr id="5427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5427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3D3FE6-08D6-431F-AA51-415CFA028F8D}" type="slidenum">
              <a:rPr lang="zh-TW" altLang="en-US"/>
              <a:pPr fontAlgn="base">
                <a:spcBef>
                  <a:spcPct val="0"/>
                </a:spcBef>
                <a:spcAft>
                  <a:spcPct val="0"/>
                </a:spcAft>
              </a:pPr>
              <a:t>10</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b="1">
                <a:solidFill>
                  <a:schemeClr val="accent1"/>
                </a:solidFill>
                <a:latin typeface="Lucida Sans Unicode" pitchFamily="34" charset="0"/>
                <a:ea typeface="굴림" pitchFamily="34" charset="-127"/>
              </a:defRPr>
            </a:lvl1pPr>
            <a:lvl2pPr marL="804763" indent="-309524" eaLnBrk="0" hangingPunct="0">
              <a:defRPr sz="2200" b="1">
                <a:solidFill>
                  <a:schemeClr val="accent1"/>
                </a:solidFill>
                <a:latin typeface="Lucida Sans Unicode" pitchFamily="34" charset="0"/>
                <a:ea typeface="굴림" pitchFamily="34" charset="-127"/>
              </a:defRPr>
            </a:lvl2pPr>
            <a:lvl3pPr marL="1238098" indent="-247620" eaLnBrk="0" hangingPunct="0">
              <a:defRPr sz="2200" b="1">
                <a:solidFill>
                  <a:schemeClr val="accent1"/>
                </a:solidFill>
                <a:latin typeface="Lucida Sans Unicode" pitchFamily="34" charset="0"/>
                <a:ea typeface="굴림" pitchFamily="34" charset="-127"/>
              </a:defRPr>
            </a:lvl3pPr>
            <a:lvl4pPr marL="1733337" indent="-247620" eaLnBrk="0" hangingPunct="0">
              <a:defRPr sz="2200" b="1">
                <a:solidFill>
                  <a:schemeClr val="accent1"/>
                </a:solidFill>
                <a:latin typeface="Lucida Sans Unicode" pitchFamily="34" charset="0"/>
                <a:ea typeface="굴림" pitchFamily="34" charset="-127"/>
              </a:defRPr>
            </a:lvl4pPr>
            <a:lvl5pPr marL="2228576" indent="-247620" eaLnBrk="0" hangingPunct="0">
              <a:defRPr sz="2200" b="1">
                <a:solidFill>
                  <a:schemeClr val="accent1"/>
                </a:solidFill>
                <a:latin typeface="Lucida Sans Unicode" pitchFamily="34" charset="0"/>
                <a:ea typeface="굴림" pitchFamily="34" charset="-127"/>
              </a:defRPr>
            </a:lvl5pPr>
            <a:lvl6pPr marL="2723815"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6pPr>
            <a:lvl7pPr marL="3219054"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7pPr>
            <a:lvl8pPr marL="3714293"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8pPr>
            <a:lvl9pPr marL="4209532"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9pPr>
          </a:lstStyle>
          <a:p>
            <a:pPr eaLnBrk="1" hangingPunct="1"/>
            <a:fld id="{C0B60CA1-812F-4280-8CDB-9490FA9E0E87}" type="slidenum">
              <a:rPr lang="zh-TW" altLang="en-US" sz="1300"/>
              <a:pPr eaLnBrk="1" hangingPunct="1"/>
              <a:t>11</a:t>
            </a:fld>
            <a:endParaRPr lang="zh-TW" altLang="en-US" sz="13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8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200" b="1">
                <a:solidFill>
                  <a:schemeClr val="accent1"/>
                </a:solidFill>
                <a:latin typeface="Lucida Sans Unicode" pitchFamily="34" charset="0"/>
                <a:ea typeface="굴림" pitchFamily="34" charset="-127"/>
              </a:defRPr>
            </a:lvl1pPr>
            <a:lvl2pPr marL="804763" indent="-309524" eaLnBrk="0" hangingPunct="0">
              <a:defRPr sz="2200" b="1">
                <a:solidFill>
                  <a:schemeClr val="accent1"/>
                </a:solidFill>
                <a:latin typeface="Lucida Sans Unicode" pitchFamily="34" charset="0"/>
                <a:ea typeface="굴림" pitchFamily="34" charset="-127"/>
              </a:defRPr>
            </a:lvl2pPr>
            <a:lvl3pPr marL="1238098" indent="-247620" eaLnBrk="0" hangingPunct="0">
              <a:defRPr sz="2200" b="1">
                <a:solidFill>
                  <a:schemeClr val="accent1"/>
                </a:solidFill>
                <a:latin typeface="Lucida Sans Unicode" pitchFamily="34" charset="0"/>
                <a:ea typeface="굴림" pitchFamily="34" charset="-127"/>
              </a:defRPr>
            </a:lvl3pPr>
            <a:lvl4pPr marL="1733337" indent="-247620" eaLnBrk="0" hangingPunct="0">
              <a:defRPr sz="2200" b="1">
                <a:solidFill>
                  <a:schemeClr val="accent1"/>
                </a:solidFill>
                <a:latin typeface="Lucida Sans Unicode" pitchFamily="34" charset="0"/>
                <a:ea typeface="굴림" pitchFamily="34" charset="-127"/>
              </a:defRPr>
            </a:lvl4pPr>
            <a:lvl5pPr marL="2228576" indent="-247620" eaLnBrk="0" hangingPunct="0">
              <a:defRPr sz="2200" b="1">
                <a:solidFill>
                  <a:schemeClr val="accent1"/>
                </a:solidFill>
                <a:latin typeface="Lucida Sans Unicode" pitchFamily="34" charset="0"/>
                <a:ea typeface="굴림" pitchFamily="34" charset="-127"/>
              </a:defRPr>
            </a:lvl5pPr>
            <a:lvl6pPr marL="2723815"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6pPr>
            <a:lvl7pPr marL="3219054"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7pPr>
            <a:lvl8pPr marL="3714293"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8pPr>
            <a:lvl9pPr marL="4209532" indent="-247620" eaLnBrk="0" fontAlgn="base" hangingPunct="0">
              <a:spcBef>
                <a:spcPct val="0"/>
              </a:spcBef>
              <a:spcAft>
                <a:spcPct val="0"/>
              </a:spcAft>
              <a:defRPr sz="2200" b="1">
                <a:solidFill>
                  <a:schemeClr val="accent1"/>
                </a:solidFill>
                <a:latin typeface="Lucida Sans Unicode" pitchFamily="34" charset="0"/>
                <a:ea typeface="굴림" pitchFamily="34" charset="-127"/>
              </a:defRPr>
            </a:lvl9pPr>
          </a:lstStyle>
          <a:p>
            <a:pPr eaLnBrk="1" hangingPunct="1"/>
            <a:fld id="{B4D2B9BB-19F1-4E1A-9F2E-F57A0C72FCED}" type="slidenum">
              <a:rPr lang="en-US" altLang="zh-TW" sz="1300"/>
              <a:pPr eaLnBrk="1" hangingPunct="1"/>
              <a:t>12</a:t>
            </a:fld>
            <a:endParaRPr lang="en-US" altLang="zh-TW" sz="13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投影片圖像版面配置區 1"/>
          <p:cNvSpPr>
            <a:spLocks noGrp="1" noRot="1" noChangeAspect="1"/>
          </p:cNvSpPr>
          <p:nvPr>
            <p:ph type="sldImg"/>
          </p:nvPr>
        </p:nvSpPr>
        <p:spPr bwMode="auto">
          <a:noFill/>
          <a:ln>
            <a:solidFill>
              <a:srgbClr val="000000"/>
            </a:solidFill>
            <a:miter lim="800000"/>
            <a:headEnd/>
            <a:tailEnd/>
          </a:ln>
        </p:spPr>
      </p:sp>
      <p:sp>
        <p:nvSpPr>
          <p:cNvPr id="5837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58371"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78546F-B9CC-460D-A71E-41794E482750}" type="slidenum">
              <a:rPr lang="zh-TW" altLang="en-US"/>
              <a:pPr fontAlgn="base">
                <a:spcBef>
                  <a:spcPct val="0"/>
                </a:spcBef>
                <a:spcAft>
                  <a:spcPct val="0"/>
                </a:spcAft>
              </a:pPr>
              <a:t>15</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投影片圖像版面配置區 1"/>
          <p:cNvSpPr>
            <a:spLocks noGrp="1" noRot="1" noChangeAspect="1"/>
          </p:cNvSpPr>
          <p:nvPr>
            <p:ph type="sldImg"/>
          </p:nvPr>
        </p:nvSpPr>
        <p:spPr bwMode="auto">
          <a:noFill/>
          <a:ln>
            <a:solidFill>
              <a:srgbClr val="000000"/>
            </a:solidFill>
            <a:miter lim="800000"/>
            <a:headEnd/>
            <a:tailEnd/>
          </a:ln>
        </p:spPr>
      </p:sp>
      <p:sp>
        <p:nvSpPr>
          <p:cNvPr id="6041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60419"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7DCDC8-0486-4743-95D5-AC142AFF813A}" type="slidenum">
              <a:rPr lang="zh-TW" altLang="en-US"/>
              <a:pPr fontAlgn="base">
                <a:spcBef>
                  <a:spcPct val="0"/>
                </a:spcBef>
                <a:spcAft>
                  <a:spcPct val="0"/>
                </a:spcAft>
              </a:pPr>
              <a:t>17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投影片圖像版面配置區 1"/>
          <p:cNvSpPr>
            <a:spLocks noGrp="1" noRot="1" noChangeAspect="1"/>
          </p:cNvSpPr>
          <p:nvPr>
            <p:ph type="sldImg"/>
          </p:nvPr>
        </p:nvSpPr>
        <p:spPr bwMode="auto">
          <a:noFill/>
          <a:ln>
            <a:solidFill>
              <a:srgbClr val="000000"/>
            </a:solidFill>
            <a:miter lim="800000"/>
            <a:headEnd/>
            <a:tailEnd/>
          </a:ln>
        </p:spPr>
      </p:sp>
      <p:sp>
        <p:nvSpPr>
          <p:cNvPr id="6246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62467"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5A0FBA-05B9-4EA5-BE42-012F27DCEF49}" type="slidenum">
              <a:rPr lang="zh-TW" altLang="en-US"/>
              <a:pPr fontAlgn="base">
                <a:spcBef>
                  <a:spcPct val="0"/>
                </a:spcBef>
                <a:spcAft>
                  <a:spcPct val="0"/>
                </a:spcAft>
              </a:pPr>
              <a:t>18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6451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10A0F8-424D-4FC5-9302-B20A99C0C113}" type="slidenum">
              <a:rPr lang="zh-TW" altLang="en-US"/>
              <a:pPr fontAlgn="base">
                <a:spcBef>
                  <a:spcPct val="0"/>
                </a:spcBef>
                <a:spcAft>
                  <a:spcPct val="0"/>
                </a:spcAft>
              </a:pPr>
              <a:t>19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DABEB4B-7729-463A-BD59-3BC325BAF640}" type="datetime1">
              <a:rPr lang="zh-TW" altLang="en-US" smtClean="0"/>
              <a:pPr/>
              <a:t>2014/6/26</a:t>
            </a:fld>
            <a:endParaRPr lang="zh-TW" altLang="en-US"/>
          </a:p>
        </p:txBody>
      </p:sp>
      <p:sp>
        <p:nvSpPr>
          <p:cNvPr id="5" name="Footer Placeholder 4"/>
          <p:cNvSpPr>
            <a:spLocks noGrp="1"/>
          </p:cNvSpPr>
          <p:nvPr>
            <p:ph type="ftr" sz="quarter" idx="11"/>
          </p:nvPr>
        </p:nvSpPr>
        <p:spPr/>
        <p:txBody>
          <a:bodyPr/>
          <a:lstStyle/>
          <a:p>
            <a:endParaRPr lang="zh-TW" altLang="en-US" dirty="0"/>
          </a:p>
        </p:txBody>
      </p:sp>
      <p:sp>
        <p:nvSpPr>
          <p:cNvPr id="6" name="Slide Number Placeholder 5"/>
          <p:cNvSpPr>
            <a:spLocks noGrp="1"/>
          </p:cNvSpPr>
          <p:nvPr>
            <p:ph type="sldNum" sz="quarter" idx="12"/>
          </p:nvPr>
        </p:nvSpPr>
        <p:spPr/>
        <p:txBody>
          <a:bodyPr/>
          <a:lstStyle/>
          <a:p>
            <a:pPr>
              <a:defRPr/>
            </a:pPr>
            <a:fld id="{1C5AF43C-3E76-4262-AAEA-8D0D5A1D4AE3}" type="slidenum">
              <a:rPr lang="zh-TW" altLang="en-US" smtClean="0"/>
              <a:pPr>
                <a:defRPr/>
              </a:pPr>
              <a:t>‹#›</a:t>
            </a:fld>
            <a:endParaRPr lang="en-US" altLang="zh-TW"/>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8251BBFA-9CF7-40AA-8E77-16E3AB617591}" type="datetime1">
              <a:rPr lang="zh-TW" altLang="en-US" smtClean="0"/>
              <a:pPr/>
              <a:t>2014/6/26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a:defRPr/>
            </a:pPr>
            <a:fld id="{7D31F053-94CA-41DA-936B-3CA08DB0DFCD}"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3130F57-C84B-4E77-A870-358EF4B62C7D}" type="datetime1">
              <a:rPr lang="zh-TW" altLang="en-US" smtClean="0"/>
              <a:pPr/>
              <a:t>2014/6/26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a:defRPr/>
            </a:pPr>
            <a:fld id="{F2195D1B-8987-4F43-86D7-D002CBB75FFF}"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區段">
    <p:spTree>
      <p:nvGrpSpPr>
        <p:cNvPr id="1" name=""/>
        <p:cNvGrpSpPr/>
        <p:nvPr/>
      </p:nvGrpSpPr>
      <p:grpSpPr>
        <a:xfrm>
          <a:off x="0" y="0"/>
          <a:ext cx="0" cy="0"/>
          <a:chOff x="0" y="0"/>
          <a:chExt cx="0" cy="0"/>
        </a:xfrm>
      </p:grpSpPr>
      <p:sp>
        <p:nvSpPr>
          <p:cNvPr id="2" name="標題 1"/>
          <p:cNvSpPr>
            <a:spLocks noGrp="1"/>
          </p:cNvSpPr>
          <p:nvPr>
            <p:ph type="title"/>
          </p:nvPr>
        </p:nvSpPr>
        <p:spPr>
          <a:xfrm>
            <a:off x="1691679" y="3088838"/>
            <a:ext cx="7220679" cy="1450099"/>
          </a:xfrm>
        </p:spPr>
        <p:txBody>
          <a:bodyPr anchor="ctr">
            <a:normAutofit/>
          </a:bodyPr>
          <a:lstStyle>
            <a:lvl1pPr algn="ctr">
              <a:defRPr sz="4000" b="1" cap="all">
                <a:solidFill>
                  <a:schemeClr val="tx1">
                    <a:lumMod val="85000"/>
                    <a:lumOff val="15000"/>
                  </a:schemeClr>
                </a:solidFill>
                <a:effectLst>
                  <a:outerShdw blurRad="38100" dist="38100" dir="2700000" algn="tl">
                    <a:srgbClr val="000000">
                      <a:alpha val="43137"/>
                    </a:srgbClr>
                  </a:outerShdw>
                </a:effectLst>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10" name="投影片編號版面配置區 5"/>
          <p:cNvSpPr txBox="1">
            <a:spLocks/>
          </p:cNvSpPr>
          <p:nvPr userDrawn="1"/>
        </p:nvSpPr>
        <p:spPr>
          <a:xfrm>
            <a:off x="72000" y="5157192"/>
            <a:ext cx="866824" cy="313437"/>
          </a:xfrm>
          <a:prstGeom prst="rect">
            <a:avLst/>
          </a:prstGeom>
        </p:spPr>
        <p:txBody>
          <a:bodyPr vert="horz" lIns="91440" tIns="45720" rIns="91440" bIns="45720" rtlCol="0" anchor="ctr"/>
          <a:lstStyle>
            <a:defPPr>
              <a:defRPr lang="zh-TW"/>
            </a:defPPr>
            <a:lvl1pPr marL="0" algn="l" defTabSz="914400" rtl="0" eaLnBrk="1" latinLnBrk="0" hangingPunct="1">
              <a:defRPr sz="1400" b="1" kern="120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000" dirty="0" smtClean="0"/>
              <a:t>〔</a:t>
            </a:r>
            <a:fld id="{73DA0BB7-265A-403C-9275-D587AB510EDC}" type="slidenum">
              <a:rPr lang="zh-TW" altLang="en-US" smtClean="0"/>
              <a:pPr/>
              <a:t>‹#›</a:t>
            </a:fld>
            <a:r>
              <a:rPr lang="en-US" altLang="zh-TW" sz="1000" dirty="0" smtClean="0"/>
              <a:t>〕</a:t>
            </a:r>
            <a:endParaRPr lang="zh-TW" altLang="en-US" sz="1000" dirty="0"/>
          </a:p>
        </p:txBody>
      </p:sp>
      <p:sp>
        <p:nvSpPr>
          <p:cNvPr id="6" name="矩形 5"/>
          <p:cNvSpPr/>
          <p:nvPr userDrawn="1"/>
        </p:nvSpPr>
        <p:spPr>
          <a:xfrm>
            <a:off x="8922297" y="1430922"/>
            <a:ext cx="72000" cy="40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4858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1D5F340-12DC-46E7-9548-69B6B001339D}" type="datetime1">
              <a:rPr lang="zh-TW" altLang="en-US" smtClean="0"/>
              <a:pPr/>
              <a:t>2014/6/26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pPr>
              <a:defRPr/>
            </a:pPr>
            <a:fld id="{56F30E9F-370F-4624-803C-3C69813D928A}" type="slidenum">
              <a:rPr lang="zh-TW" altLang="en-US" smtClean="0"/>
              <a:pPr>
                <a:defRPr/>
              </a:pPr>
              <a:t>‹#›</a:t>
            </a:fld>
            <a:endParaRPr lang="en-US" altLang="zh-TW"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pPr>
              <a:defRPr/>
            </a:pPr>
            <a:fld id="{B020AF87-A7F6-48A2-9564-D0EC8E31180C}" type="datetime1">
              <a:rPr lang="zh-TW" altLang="en-US" smtClean="0"/>
              <a:pPr>
                <a:defRPr/>
              </a:pPr>
              <a:t>2014/6/26</a:t>
            </a:fld>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F2D98D56-0BE6-4967-8613-D8DDAB25E529}" type="slidenum">
              <a:rPr lang="zh-TW" altLang="en-US" smtClean="0"/>
              <a:pPr>
                <a:defRPr/>
              </a:pPr>
              <a:t>‹#›</a:t>
            </a:fld>
            <a:endParaRPr lang="en-US" altLang="zh-TW"/>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CF6B7909-7864-4DB0-8092-A786980D78F8}" type="datetime1">
              <a:rPr lang="zh-TW" altLang="en-US" smtClean="0"/>
              <a:pPr/>
              <a:t>2014/6/26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a:defRPr/>
            </a:pPr>
            <a:fld id="{6B054B5E-FA8F-4645-A04E-98278BE50159}"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0E6687E6-3666-4A6D-AD6F-25037A136B38}" type="datetime1">
              <a:rPr lang="zh-TW" altLang="en-US" smtClean="0"/>
              <a:pPr/>
              <a:t>2014/6/26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pPr>
              <a:defRPr/>
            </a:pPr>
            <a:fld id="{CD1BFD22-355D-4D2B-99FA-FA2BC835AB11}" type="slidenum">
              <a:rPr lang="zh-TW" altLang="en-US" smtClean="0"/>
              <a:pPr>
                <a:defRPr/>
              </a:pPr>
              <a:t>‹#›</a:t>
            </a:fld>
            <a:endParaRPr lang="en-US" altLang="zh-TW"/>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939ADCD4-FAFB-4A0A-B3F1-57BA5C7FD426}" type="datetime1">
              <a:rPr lang="zh-TW" altLang="en-US" smtClean="0"/>
              <a:pPr/>
              <a:t>2014/6/26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pPr>
              <a:defRPr/>
            </a:pPr>
            <a:fld id="{A4C4728E-F014-408F-ADFF-203C8502EF66}"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082B6-289F-44FF-BFDE-2371D9A34950}" type="datetime1">
              <a:rPr lang="zh-TW" altLang="en-US" smtClean="0"/>
              <a:pPr/>
              <a:t>2014/6/26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pPr>
              <a:defRPr/>
            </a:pPr>
            <a:fld id="{A26BDB3D-7FFB-4994-ABE6-91D8465D010E}"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C5CAB55-9B3C-4AF9-9977-9A7ADC32480F}" type="datetime1">
              <a:rPr lang="zh-TW" altLang="en-US" smtClean="0"/>
              <a:pPr/>
              <a:t>2014/6/26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a:defRPr/>
            </a:pPr>
            <a:fld id="{871066F7-4AAB-4460-B5BA-C3349C6BC2DD}" type="slidenum">
              <a:rPr lang="zh-TW" altLang="en-US" smtClean="0"/>
              <a:pPr>
                <a:defRPr/>
              </a:pPr>
              <a:t>‹#›</a:t>
            </a:fld>
            <a:endParaRPr lang="en-US" altLang="zh-TW"/>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75F2E32E-51C3-4764-8585-05CF77DACA2A}" type="datetime1">
              <a:rPr lang="zh-TW" altLang="en-US" smtClean="0"/>
              <a:pPr/>
              <a:t>2014/6/26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pPr>
              <a:defRPr/>
            </a:pPr>
            <a:fld id="{6B0F8332-9F1A-48EB-BCF1-116ADD88BD2F}" type="slidenum">
              <a:rPr lang="zh-TW" altLang="en-US" smtClean="0"/>
              <a:pPr>
                <a:defRPr/>
              </a:pPr>
              <a:t>‹#›</a:t>
            </a:fld>
            <a:endParaRPr lang="en-US" altLang="zh-TW"/>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fld id="{B020AF87-A7F6-48A2-9564-D0EC8E31180C}" type="datetime1">
              <a:rPr lang="zh-TW" altLang="en-US" smtClean="0"/>
              <a:pPr>
                <a:defRPr/>
              </a:pPr>
              <a:t>2014/6/26</a:t>
            </a:fld>
            <a:endParaRPr lang="en-US" altLang="zh-TW"/>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TW"/>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F2D98D56-0BE6-4967-8613-D8DDAB25E529}" type="slidenum">
              <a:rPr lang="zh-TW" altLang="en-US" smtClean="0"/>
              <a:pPr>
                <a:defRPr/>
              </a:pPr>
              <a:t>‹#›</a:t>
            </a:fld>
            <a:endParaRPr lang="en-US" altLang="zh-TW"/>
          </a:p>
        </p:txBody>
      </p:sp>
      <p:sp>
        <p:nvSpPr>
          <p:cNvPr id="9" name="投影片編號版面配置區 3"/>
          <p:cNvSpPr txBox="1">
            <a:spLocks/>
          </p:cNvSpPr>
          <p:nvPr userDrawn="1"/>
        </p:nvSpPr>
        <p:spPr>
          <a:xfrm>
            <a:off x="-9331" y="6501597"/>
            <a:ext cx="69289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smtClean="0">
                <a:ln>
                  <a:noFill/>
                </a:ln>
                <a:solidFill>
                  <a:schemeClr val="bg1">
                    <a:lumMod val="95000"/>
                  </a:schemeClr>
                </a:solidFill>
                <a:effectLst/>
                <a:uLnTx/>
                <a:uFillTx/>
                <a:latin typeface="華康圓體 Std W5" pitchFamily="50" charset="-120"/>
                <a:ea typeface="華康圓體 Std W5" pitchFamily="50" charset="-120"/>
                <a:cs typeface="+mn-cs"/>
              </a:rPr>
              <a:t>〔</a:t>
            </a:r>
            <a:fld id="{54CB4B93-3728-4E8E-ABC9-FEB16A0FF426}" type="slidenum">
              <a:rPr kumimoji="0" lang="zh-TW" altLang="en-US" sz="1400" b="0" i="0" u="none" strike="noStrike" kern="1200" cap="none" spc="0" normalizeH="0" baseline="0" noProof="0" smtClean="0">
                <a:ln>
                  <a:noFill/>
                </a:ln>
                <a:solidFill>
                  <a:schemeClr val="bg1">
                    <a:lumMod val="95000"/>
                  </a:schemeClr>
                </a:solidFill>
                <a:effectLst/>
                <a:uLnTx/>
                <a:uFillTx/>
                <a:latin typeface="華康圓體 Std W5" pitchFamily="50" charset="-120"/>
                <a:ea typeface="華康圓體 Std W5" pitchFamily="50"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altLang="zh-TW" sz="1000" b="0" i="0" u="none" strike="noStrike" kern="1200" cap="none" spc="0" normalizeH="0" baseline="0" noProof="0" dirty="0" smtClean="0">
                <a:ln>
                  <a:noFill/>
                </a:ln>
                <a:solidFill>
                  <a:schemeClr val="bg1">
                    <a:lumMod val="95000"/>
                  </a:schemeClr>
                </a:solidFill>
                <a:effectLst/>
                <a:uLnTx/>
                <a:uFillTx/>
                <a:latin typeface="華康圓體 Std W5" pitchFamily="50" charset="-120"/>
                <a:ea typeface="華康圓體 Std W5" pitchFamily="50" charset="-120"/>
                <a:cs typeface="+mn-cs"/>
              </a:rPr>
              <a:t>〕</a:t>
            </a:r>
            <a:endParaRPr kumimoji="0" lang="zh-TW" altLang="en-US" sz="1000" b="0" i="0" u="none" strike="noStrike" kern="1200" cap="none" spc="0" normalizeH="0" baseline="0" noProof="0" dirty="0">
              <a:ln>
                <a:noFill/>
              </a:ln>
              <a:solidFill>
                <a:schemeClr val="bg1">
                  <a:lumMod val="95000"/>
                </a:schemeClr>
              </a:solidFill>
              <a:effectLst/>
              <a:uLnTx/>
              <a:uFillTx/>
              <a:latin typeface="華康圓體 Std W5" pitchFamily="50" charset="-120"/>
              <a:ea typeface="華康圓體 Std W5" pitchFamily="50" charset="-120"/>
              <a:cs typeface="+mn-cs"/>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673" r:id="rId12"/>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15.xml.rels><?xml version="1.0" encoding="UTF-8" standalone="yes"?>
<Relationships xmlns="http://schemas.openxmlformats.org/package/2006/relationships"><Relationship Id="rId8" Type="http://schemas.openxmlformats.org/officeDocument/2006/relationships/hyperlink" Target="http://www.cwb.gov.tw/V4/index.htm" TargetMode="External"/><Relationship Id="rId13" Type="http://schemas.openxmlformats.org/officeDocument/2006/relationships/hyperlink" Target="http://www.dprc.ncku.edu.tw/" TargetMode="External"/><Relationship Id="rId3" Type="http://schemas.openxmlformats.org/officeDocument/2006/relationships/hyperlink" Target="http://www.nfa.gov.tw/main/Unit.aspx?ID=&amp;MenuID=644&amp;ListID=3217" TargetMode="External"/><Relationship Id="rId7" Type="http://schemas.openxmlformats.org/officeDocument/2006/relationships/hyperlink" Target="http://www.ncdr.nat.gov.tw/" TargetMode="External"/><Relationship Id="rId12" Type="http://schemas.openxmlformats.org/officeDocument/2006/relationships/hyperlink" Target="http://www.coa.gov.tw/show_index.php" TargetMode="External"/><Relationship Id="rId2" Type="http://schemas.openxmlformats.org/officeDocument/2006/relationships/hyperlink" Target="http://www.nfa.gov.tw/" TargetMode="External"/><Relationship Id="rId16" Type="http://schemas.openxmlformats.org/officeDocument/2006/relationships/hyperlink" Target="http://www.chianan.gov.tw/chiapage/ch001.htm" TargetMode="External"/><Relationship Id="rId1" Type="http://schemas.openxmlformats.org/officeDocument/2006/relationships/slideLayout" Target="../slideLayouts/slideLayout2.xml"/><Relationship Id="rId6" Type="http://schemas.openxmlformats.org/officeDocument/2006/relationships/hyperlink" Target="http://www.moeacgs.gov.tw/about/about_event.jsp" TargetMode="External"/><Relationship Id="rId11" Type="http://schemas.openxmlformats.org/officeDocument/2006/relationships/hyperlink" Target="http://www.pcc.gov.tw/" TargetMode="External"/><Relationship Id="rId5" Type="http://schemas.openxmlformats.org/officeDocument/2006/relationships/hyperlink" Target="http://fhy2.wra.gov.tw/Pub_Web_2011/" TargetMode="External"/><Relationship Id="rId15" Type="http://schemas.openxmlformats.org/officeDocument/2006/relationships/hyperlink" Target="http://debris.swcb.gov.tw/history/home.htm" TargetMode="External"/><Relationship Id="rId10" Type="http://schemas.openxmlformats.org/officeDocument/2006/relationships/hyperlink" Target="http://geo.erl.itri.org.tw/" TargetMode="External"/><Relationship Id="rId4" Type="http://schemas.openxmlformats.org/officeDocument/2006/relationships/hyperlink" Target="http://246.swcb.gov.tw/" TargetMode="External"/><Relationship Id="rId9" Type="http://schemas.openxmlformats.org/officeDocument/2006/relationships/hyperlink" Target="http://disaster.edu.tw/" TargetMode="External"/><Relationship Id="rId14" Type="http://schemas.openxmlformats.org/officeDocument/2006/relationships/hyperlink" Target="http://gisapsrv01.cpami.gov.tw/cpis/cprpts" TargetMode="External"/></Relationships>
</file>

<file path=ppt/slides/_rels/slide11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Microsoft_Word_97_-_2003_Document1.doc"/></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google.com.tw/url?sa=i&amp;rct=j&amp;q=%E7%A4%BE%E5%8D%80%E6%B4%BB%E5%8B%95+%E5%AD%B8%E6%A0%A1&amp;source=images&amp;cd=&amp;cad=rja&amp;docid=1nf8LdAgf5-E5M&amp;tbnid=wHy_BuXJthctpM:&amp;ved=0CAUQjRw&amp;url=http://www.fges.tyc.edu.tw/special/course6.html&amp;ei=bqg2UZLrBsvIkQXR5IHoBg&amp;psig=AFQjCNF8_WM9XuRYESJvlhnpy4LjZA6b9w&amp;ust=1362622950376004"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http://www.appledaily.com.tw/050920/twapple/640pix/20040826/LN02/LN02_007.jpg" TargetMode="External"/><Relationship Id="rId3" Type="http://schemas.openxmlformats.org/officeDocument/2006/relationships/image" Target="http://www.appledaily.com.tw/050920/twapple/640pix/20040825/LN04/LN04_005.jpg" TargetMode="External"/><Relationship Id="rId7"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http://www.appledaily.com.tw/050920/twapple/640pix/20050615/LN02/LN02_007.jpg" TargetMode="External"/><Relationship Id="rId4" Type="http://schemas.openxmlformats.org/officeDocument/2006/relationships/image" Target="../media/image73.jpeg"/><Relationship Id="rId9" Type="http://schemas.openxmlformats.org/officeDocument/2006/relationships/image" Target="../media/image7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www.reconstruction.go.jp/topics/main-cat2/sub-cat2-1/20140523_hinansha.pdf"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tw/url?sa=i&amp;rct=j&amp;q=school-base+disaster+preparedness&amp;source=images&amp;cd=&amp;cad=rja&amp;docid=vqJ8CdbkkzaGeM&amp;tbnid=tzZOBxl3xU4kCM:&amp;ved=0CAUQjRw&amp;url=http://www.nasbhc.org/federalgrants&amp;ei=KWU1Ua-jN4bYkgW7t4GIBA&amp;psig=AFQjCNGAfIGBj_8JKdNjL1bX0VIU-vMLAw&amp;ust=1362540153148959"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ctrTitle"/>
          </p:nvPr>
        </p:nvSpPr>
        <p:spPr>
          <a:xfrm>
            <a:off x="250825" y="1989138"/>
            <a:ext cx="8569325" cy="1470025"/>
          </a:xfrm>
        </p:spPr>
        <p:txBody>
          <a:bodyPr>
            <a:noAutofit/>
          </a:bodyPr>
          <a:lstStyle/>
          <a:p>
            <a:r>
              <a:rPr lang="zh-TW" altLang="zh-TW" sz="4800" b="1" dirty="0">
                <a:effectLst>
                  <a:outerShdw blurRad="38100" dist="38100" dir="2700000" algn="tl">
                    <a:srgbClr val="000000">
                      <a:alpha val="43137"/>
                    </a:srgbClr>
                  </a:outerShdw>
                </a:effectLst>
                <a:latin typeface="+mn-ea"/>
                <a:ea typeface="+mn-ea"/>
                <a:cs typeface="華康中黑體"/>
              </a:rPr>
              <a:t>防災資源整合與</a:t>
            </a:r>
            <a:r>
              <a:rPr lang="zh-TW" altLang="zh-TW" sz="4800" b="1" dirty="0" smtClean="0">
                <a:effectLst>
                  <a:outerShdw blurRad="38100" dist="38100" dir="2700000" algn="tl">
                    <a:srgbClr val="000000">
                      <a:alpha val="43137"/>
                    </a:srgbClr>
                  </a:outerShdw>
                </a:effectLst>
                <a:latin typeface="+mn-ea"/>
                <a:ea typeface="+mn-ea"/>
                <a:cs typeface="華康中黑體"/>
              </a:rPr>
              <a:t>應用</a:t>
            </a:r>
            <a:r>
              <a:rPr lang="en-US" altLang="zh-TW" sz="4800" b="1" dirty="0" smtClean="0">
                <a:effectLst>
                  <a:outerShdw blurRad="38100" dist="38100" dir="2700000" algn="tl">
                    <a:srgbClr val="000000">
                      <a:alpha val="43137"/>
                    </a:srgbClr>
                  </a:outerShdw>
                </a:effectLst>
                <a:latin typeface="+mn-ea"/>
                <a:ea typeface="+mn-ea"/>
                <a:cs typeface="華康中黑體"/>
              </a:rPr>
              <a:t>-</a:t>
            </a:r>
            <a:br>
              <a:rPr lang="en-US" altLang="zh-TW" sz="4800" b="1" dirty="0" smtClean="0">
                <a:effectLst>
                  <a:outerShdw blurRad="38100" dist="38100" dir="2700000" algn="tl">
                    <a:srgbClr val="000000">
                      <a:alpha val="43137"/>
                    </a:srgbClr>
                  </a:outerShdw>
                </a:effectLst>
                <a:latin typeface="+mn-ea"/>
                <a:ea typeface="+mn-ea"/>
                <a:cs typeface="華康中黑體"/>
              </a:rPr>
            </a:br>
            <a:r>
              <a:rPr lang="zh-TW" altLang="en-US" sz="4800" b="1" dirty="0" smtClean="0">
                <a:effectLst>
                  <a:outerShdw blurRad="38100" dist="38100" dir="2700000" algn="tl">
                    <a:srgbClr val="000000">
                      <a:alpha val="43137"/>
                    </a:srgbClr>
                  </a:outerShdw>
                </a:effectLst>
                <a:latin typeface="+mn-ea"/>
                <a:ea typeface="+mn-ea"/>
                <a:cs typeface="華康中黑體"/>
              </a:rPr>
              <a:t>校園與社區合作</a:t>
            </a:r>
          </a:p>
        </p:txBody>
      </p:sp>
      <p:sp>
        <p:nvSpPr>
          <p:cNvPr id="18" name="Rectangle 3"/>
          <p:cNvSpPr>
            <a:spLocks noGrp="1" noChangeArrowheads="1"/>
          </p:cNvSpPr>
          <p:nvPr>
            <p:ph type="subTitle" idx="1"/>
          </p:nvPr>
        </p:nvSpPr>
        <p:spPr>
          <a:xfrm>
            <a:off x="2627784" y="4941168"/>
            <a:ext cx="6193954" cy="1152128"/>
          </a:xfrm>
        </p:spPr>
        <p:txBody>
          <a:bodyPr>
            <a:normAutofit/>
          </a:bodyPr>
          <a:lstStyle/>
          <a:p>
            <a:r>
              <a:rPr lang="zh-TW" altLang="en-US" b="1" dirty="0" smtClean="0">
                <a:solidFill>
                  <a:schemeClr val="accent1">
                    <a:lumMod val="50000"/>
                  </a:schemeClr>
                </a:solidFill>
                <a:effectLst>
                  <a:outerShdw blurRad="38100" dist="38100" dir="2700000" algn="tl">
                    <a:srgbClr val="000000">
                      <a:alpha val="43137"/>
                    </a:srgbClr>
                  </a:outerShdw>
                </a:effectLst>
                <a:latin typeface="+mn-ea"/>
                <a:cs typeface="華康中黑體"/>
              </a:rPr>
              <a:t>交通</a:t>
            </a:r>
            <a:r>
              <a:rPr lang="zh-TW" altLang="en-US" b="1" dirty="0">
                <a:solidFill>
                  <a:schemeClr val="accent1">
                    <a:lumMod val="50000"/>
                  </a:schemeClr>
                </a:solidFill>
                <a:effectLst>
                  <a:outerShdw blurRad="38100" dist="38100" dir="2700000" algn="tl">
                    <a:srgbClr val="000000">
                      <a:alpha val="43137"/>
                    </a:srgbClr>
                  </a:outerShdw>
                </a:effectLst>
                <a:latin typeface="+mn-ea"/>
                <a:cs typeface="華康中黑體"/>
              </a:rPr>
              <a:t>大學土木工程系 單信</a:t>
            </a:r>
            <a:r>
              <a:rPr lang="zh-TW" altLang="en-US" b="1" dirty="0" smtClean="0">
                <a:solidFill>
                  <a:schemeClr val="accent1">
                    <a:lumMod val="50000"/>
                  </a:schemeClr>
                </a:solidFill>
                <a:effectLst>
                  <a:outerShdw blurRad="38100" dist="38100" dir="2700000" algn="tl">
                    <a:srgbClr val="000000">
                      <a:alpha val="43137"/>
                    </a:srgbClr>
                  </a:outerShdw>
                </a:effectLst>
                <a:latin typeface="+mn-ea"/>
                <a:cs typeface="華康中黑體"/>
              </a:rPr>
              <a:t>瑜</a:t>
            </a:r>
            <a:endParaRPr lang="en-US" altLang="zh-TW" b="1" dirty="0">
              <a:solidFill>
                <a:schemeClr val="accent1">
                  <a:lumMod val="50000"/>
                </a:schemeClr>
              </a:solidFill>
              <a:effectLst>
                <a:outerShdw blurRad="38100" dist="38100" dir="2700000" algn="tl">
                  <a:srgbClr val="000000">
                    <a:alpha val="43137"/>
                  </a:srgbClr>
                </a:outerShdw>
              </a:effectLst>
              <a:latin typeface="+mn-ea"/>
              <a:cs typeface="華康中黑體"/>
            </a:endParaRPr>
          </a:p>
          <a:p>
            <a:r>
              <a:rPr lang="en-US" altLang="zh-TW" b="1" dirty="0" smtClean="0">
                <a:solidFill>
                  <a:schemeClr val="accent1">
                    <a:lumMod val="50000"/>
                  </a:schemeClr>
                </a:solidFill>
                <a:effectLst>
                  <a:outerShdw blurRad="38100" dist="38100" dir="2700000" algn="tl">
                    <a:srgbClr val="000000">
                      <a:alpha val="43137"/>
                    </a:srgbClr>
                  </a:outerShdw>
                </a:effectLst>
                <a:latin typeface="+mn-ea"/>
                <a:cs typeface="華康中黑體"/>
              </a:rPr>
              <a:t>2014.07.02 </a:t>
            </a:r>
            <a:r>
              <a:rPr lang="zh-TW" altLang="en-US" b="1" dirty="0">
                <a:solidFill>
                  <a:schemeClr val="accent1">
                    <a:lumMod val="50000"/>
                  </a:schemeClr>
                </a:solidFill>
                <a:effectLst>
                  <a:outerShdw blurRad="38100" dist="38100" dir="2700000" algn="tl">
                    <a:srgbClr val="000000">
                      <a:alpha val="43137"/>
                    </a:srgbClr>
                  </a:outerShdw>
                </a:effectLst>
                <a:latin typeface="+mn-ea"/>
                <a:cs typeface="華康中黑體"/>
              </a:rPr>
              <a:t>嘉義</a:t>
            </a:r>
            <a:r>
              <a:rPr lang="zh-TW" altLang="en-US" b="1" dirty="0" smtClean="0">
                <a:solidFill>
                  <a:schemeClr val="accent1">
                    <a:lumMod val="50000"/>
                  </a:schemeClr>
                </a:solidFill>
                <a:effectLst>
                  <a:outerShdw blurRad="38100" dist="38100" dir="2700000" algn="tl">
                    <a:srgbClr val="000000">
                      <a:alpha val="43137"/>
                    </a:srgbClr>
                  </a:outerShdw>
                </a:effectLst>
                <a:latin typeface="+mn-ea"/>
                <a:cs typeface="華康中黑體"/>
              </a:rPr>
              <a:t>市</a:t>
            </a:r>
            <a:endParaRPr lang="en-US" altLang="zh-TW" b="1" dirty="0" smtClean="0">
              <a:solidFill>
                <a:schemeClr val="accent1">
                  <a:lumMod val="50000"/>
                </a:schemeClr>
              </a:solidFill>
              <a:effectLst>
                <a:outerShdw blurRad="38100" dist="38100" dir="2700000" algn="tl">
                  <a:srgbClr val="000000">
                    <a:alpha val="43137"/>
                  </a:srgbClr>
                </a:outerShdw>
              </a:effectLst>
              <a:latin typeface="+mn-ea"/>
              <a:cs typeface="華康中黑體"/>
            </a:endParaRPr>
          </a:p>
        </p:txBody>
      </p:sp>
    </p:spTree>
    <p:extLst>
      <p:ext uri="{BB962C8B-B14F-4D97-AF65-F5344CB8AC3E}">
        <p14:creationId xmlns:p14="http://schemas.microsoft.com/office/powerpoint/2010/main" val="20153535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610072" y="3496072"/>
            <a:ext cx="6900455" cy="3135191"/>
            <a:chOff x="323" y="2138"/>
            <a:chExt cx="4400" cy="2011"/>
          </a:xfrm>
        </p:grpSpPr>
        <p:sp>
          <p:nvSpPr>
            <p:cNvPr id="53270" name="Freeform 5"/>
            <p:cNvSpPr>
              <a:spLocks/>
            </p:cNvSpPr>
            <p:nvPr/>
          </p:nvSpPr>
          <p:spPr bwMode="auto">
            <a:xfrm>
              <a:off x="323" y="3326"/>
              <a:ext cx="1678" cy="557"/>
            </a:xfrm>
            <a:custGeom>
              <a:avLst/>
              <a:gdLst>
                <a:gd name="T0" fmla="*/ 0 w 1678"/>
                <a:gd name="T1" fmla="*/ 226 h 557"/>
                <a:gd name="T2" fmla="*/ 840 w 1678"/>
                <a:gd name="T3" fmla="*/ 557 h 557"/>
                <a:gd name="T4" fmla="*/ 1678 w 1678"/>
                <a:gd name="T5" fmla="*/ 272 h 557"/>
                <a:gd name="T6" fmla="*/ 998 w 1678"/>
                <a:gd name="T7" fmla="*/ 0 h 557"/>
                <a:gd name="T8" fmla="*/ 0 w 1678"/>
                <a:gd name="T9" fmla="*/ 226 h 557"/>
                <a:gd name="T10" fmla="*/ 0 60000 65536"/>
                <a:gd name="T11" fmla="*/ 0 60000 65536"/>
                <a:gd name="T12" fmla="*/ 0 60000 65536"/>
                <a:gd name="T13" fmla="*/ 0 60000 65536"/>
                <a:gd name="T14" fmla="*/ 0 60000 65536"/>
                <a:gd name="T15" fmla="*/ 0 w 1678"/>
                <a:gd name="T16" fmla="*/ 0 h 557"/>
                <a:gd name="T17" fmla="*/ 1678 w 1678"/>
                <a:gd name="T18" fmla="*/ 557 h 557"/>
              </a:gdLst>
              <a:ahLst/>
              <a:cxnLst>
                <a:cxn ang="T10">
                  <a:pos x="T0" y="T1"/>
                </a:cxn>
                <a:cxn ang="T11">
                  <a:pos x="T2" y="T3"/>
                </a:cxn>
                <a:cxn ang="T12">
                  <a:pos x="T4" y="T5"/>
                </a:cxn>
                <a:cxn ang="T13">
                  <a:pos x="T6" y="T7"/>
                </a:cxn>
                <a:cxn ang="T14">
                  <a:pos x="T8" y="T9"/>
                </a:cxn>
              </a:cxnLst>
              <a:rect l="T15" t="T16" r="T17" b="T18"/>
              <a:pathLst>
                <a:path w="1678" h="557">
                  <a:moveTo>
                    <a:pt x="0" y="226"/>
                  </a:moveTo>
                  <a:lnTo>
                    <a:pt x="840" y="557"/>
                  </a:lnTo>
                  <a:lnTo>
                    <a:pt x="1678" y="272"/>
                  </a:lnTo>
                  <a:lnTo>
                    <a:pt x="998" y="0"/>
                  </a:lnTo>
                  <a:lnTo>
                    <a:pt x="0" y="226"/>
                  </a:lnTo>
                  <a:close/>
                </a:path>
              </a:pathLst>
            </a:custGeom>
            <a:solidFill>
              <a:srgbClr val="EAEAEA">
                <a:alpha val="10196"/>
              </a:srgbClr>
            </a:solidFill>
            <a:ln w="9525">
              <a:noFill/>
              <a:round/>
              <a:headEnd/>
              <a:tailEnd/>
            </a:ln>
          </p:spPr>
          <p:txBody>
            <a:bodyPr/>
            <a:lstStyle/>
            <a:p>
              <a:endParaRPr lang="zh-TW" altLang="en-US">
                <a:latin typeface="+mn-ea"/>
              </a:endParaRPr>
            </a:p>
          </p:txBody>
        </p:sp>
        <p:sp>
          <p:nvSpPr>
            <p:cNvPr id="53271" name="Freeform 6"/>
            <p:cNvSpPr>
              <a:spLocks/>
            </p:cNvSpPr>
            <p:nvPr/>
          </p:nvSpPr>
          <p:spPr bwMode="auto">
            <a:xfrm>
              <a:off x="340" y="2708"/>
              <a:ext cx="1705" cy="1028"/>
            </a:xfrm>
            <a:custGeom>
              <a:avLst/>
              <a:gdLst>
                <a:gd name="T0" fmla="*/ 0 w 1705"/>
                <a:gd name="T1" fmla="*/ 620 h 1028"/>
                <a:gd name="T2" fmla="*/ 725 w 1705"/>
                <a:gd name="T3" fmla="*/ 1028 h 1028"/>
                <a:gd name="T4" fmla="*/ 1705 w 1705"/>
                <a:gd name="T5" fmla="*/ 321 h 1028"/>
                <a:gd name="T6" fmla="*/ 852 w 1705"/>
                <a:gd name="T7" fmla="*/ 0 h 1028"/>
                <a:gd name="T8" fmla="*/ 0 w 1705"/>
                <a:gd name="T9" fmla="*/ 620 h 1028"/>
                <a:gd name="T10" fmla="*/ 0 60000 65536"/>
                <a:gd name="T11" fmla="*/ 0 60000 65536"/>
                <a:gd name="T12" fmla="*/ 0 60000 65536"/>
                <a:gd name="T13" fmla="*/ 0 60000 65536"/>
                <a:gd name="T14" fmla="*/ 0 60000 65536"/>
                <a:gd name="T15" fmla="*/ 0 w 1705"/>
                <a:gd name="T16" fmla="*/ 0 h 1028"/>
                <a:gd name="T17" fmla="*/ 1705 w 1705"/>
                <a:gd name="T18" fmla="*/ 1028 h 1028"/>
              </a:gdLst>
              <a:ahLst/>
              <a:cxnLst>
                <a:cxn ang="T10">
                  <a:pos x="T0" y="T1"/>
                </a:cxn>
                <a:cxn ang="T11">
                  <a:pos x="T2" y="T3"/>
                </a:cxn>
                <a:cxn ang="T12">
                  <a:pos x="T4" y="T5"/>
                </a:cxn>
                <a:cxn ang="T13">
                  <a:pos x="T6" y="T7"/>
                </a:cxn>
                <a:cxn ang="T14">
                  <a:pos x="T8" y="T9"/>
                </a:cxn>
              </a:cxnLst>
              <a:rect l="T15" t="T16" r="T17" b="T18"/>
              <a:pathLst>
                <a:path w="1705" h="1028">
                  <a:moveTo>
                    <a:pt x="0" y="620"/>
                  </a:moveTo>
                  <a:lnTo>
                    <a:pt x="725" y="1028"/>
                  </a:lnTo>
                  <a:lnTo>
                    <a:pt x="1705" y="321"/>
                  </a:lnTo>
                  <a:lnTo>
                    <a:pt x="852" y="0"/>
                  </a:lnTo>
                  <a:lnTo>
                    <a:pt x="0" y="620"/>
                  </a:lnTo>
                  <a:close/>
                </a:path>
              </a:pathLst>
            </a:custGeom>
            <a:solidFill>
              <a:srgbClr val="EAEAEA">
                <a:alpha val="10196"/>
              </a:srgbClr>
            </a:solidFill>
            <a:ln w="9525">
              <a:noFill/>
              <a:round/>
              <a:headEnd/>
              <a:tailEnd/>
            </a:ln>
          </p:spPr>
          <p:txBody>
            <a:bodyPr/>
            <a:lstStyle/>
            <a:p>
              <a:endParaRPr lang="zh-TW" altLang="en-US">
                <a:latin typeface="+mn-ea"/>
              </a:endParaRPr>
            </a:p>
          </p:txBody>
        </p:sp>
        <p:sp>
          <p:nvSpPr>
            <p:cNvPr id="53272" name="Freeform 7"/>
            <p:cNvSpPr>
              <a:spLocks/>
            </p:cNvSpPr>
            <p:nvPr/>
          </p:nvSpPr>
          <p:spPr bwMode="auto">
            <a:xfrm rot="221402">
              <a:off x="2838" y="2686"/>
              <a:ext cx="1389" cy="884"/>
            </a:xfrm>
            <a:custGeom>
              <a:avLst/>
              <a:gdLst>
                <a:gd name="T0" fmla="*/ 0 w 1230"/>
                <a:gd name="T1" fmla="*/ 714 h 775"/>
                <a:gd name="T2" fmla="*/ 811 w 1230"/>
                <a:gd name="T3" fmla="*/ 1008 h 775"/>
                <a:gd name="T4" fmla="*/ 1324 w 1230"/>
                <a:gd name="T5" fmla="*/ 422 h 775"/>
                <a:gd name="T6" fmla="*/ 1569 w 1230"/>
                <a:gd name="T7" fmla="*/ 469 h 775"/>
                <a:gd name="T8" fmla="*/ 1370 w 1230"/>
                <a:gd name="T9" fmla="*/ 0 h 775"/>
                <a:gd name="T10" fmla="*/ 589 w 1230"/>
                <a:gd name="T11" fmla="*/ 203 h 775"/>
                <a:gd name="T12" fmla="*/ 788 w 1230"/>
                <a:gd name="T13" fmla="*/ 281 h 775"/>
                <a:gd name="T14" fmla="*/ 0 w 1230"/>
                <a:gd name="T15" fmla="*/ 714 h 775"/>
                <a:gd name="T16" fmla="*/ 0 60000 65536"/>
                <a:gd name="T17" fmla="*/ 0 60000 65536"/>
                <a:gd name="T18" fmla="*/ 0 60000 65536"/>
                <a:gd name="T19" fmla="*/ 0 60000 65536"/>
                <a:gd name="T20" fmla="*/ 0 60000 65536"/>
                <a:gd name="T21" fmla="*/ 0 60000 65536"/>
                <a:gd name="T22" fmla="*/ 0 60000 65536"/>
                <a:gd name="T23" fmla="*/ 0 60000 65536"/>
                <a:gd name="T24" fmla="*/ 0 w 1230"/>
                <a:gd name="T25" fmla="*/ 0 h 775"/>
                <a:gd name="T26" fmla="*/ 1230 w 1230"/>
                <a:gd name="T27" fmla="*/ 775 h 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0" h="775">
                  <a:moveTo>
                    <a:pt x="0" y="549"/>
                  </a:moveTo>
                  <a:lnTo>
                    <a:pt x="636" y="775"/>
                  </a:lnTo>
                  <a:lnTo>
                    <a:pt x="1038" y="324"/>
                  </a:lnTo>
                  <a:lnTo>
                    <a:pt x="1230" y="360"/>
                  </a:lnTo>
                  <a:lnTo>
                    <a:pt x="1074" y="0"/>
                  </a:lnTo>
                  <a:lnTo>
                    <a:pt x="462" y="156"/>
                  </a:lnTo>
                  <a:lnTo>
                    <a:pt x="618" y="216"/>
                  </a:lnTo>
                  <a:lnTo>
                    <a:pt x="0" y="549"/>
                  </a:lnTo>
                  <a:close/>
                </a:path>
              </a:pathLst>
            </a:custGeom>
            <a:solidFill>
              <a:srgbClr val="EAEAEA">
                <a:alpha val="10196"/>
              </a:srgbClr>
            </a:solidFill>
            <a:ln w="9525">
              <a:noFill/>
              <a:round/>
              <a:headEnd/>
              <a:tailEnd/>
            </a:ln>
          </p:spPr>
          <p:txBody>
            <a:bodyPr/>
            <a:lstStyle/>
            <a:p>
              <a:endParaRPr lang="zh-TW" altLang="en-US">
                <a:latin typeface="+mn-ea"/>
              </a:endParaRPr>
            </a:p>
          </p:txBody>
        </p:sp>
        <p:sp>
          <p:nvSpPr>
            <p:cNvPr id="53273" name="Freeform 8"/>
            <p:cNvSpPr>
              <a:spLocks/>
            </p:cNvSpPr>
            <p:nvPr/>
          </p:nvSpPr>
          <p:spPr bwMode="auto">
            <a:xfrm rot="221402">
              <a:off x="1895" y="3261"/>
              <a:ext cx="1639" cy="361"/>
            </a:xfrm>
            <a:custGeom>
              <a:avLst/>
              <a:gdLst>
                <a:gd name="T0" fmla="*/ 0 w 1452"/>
                <a:gd name="T1" fmla="*/ 116 h 317"/>
                <a:gd name="T2" fmla="*/ 809 w 1452"/>
                <a:gd name="T3" fmla="*/ 411 h 317"/>
                <a:gd name="T4" fmla="*/ 1850 w 1452"/>
                <a:gd name="T5" fmla="*/ 293 h 317"/>
                <a:gd name="T6" fmla="*/ 1040 w 1452"/>
                <a:gd name="T7" fmla="*/ 0 h 317"/>
                <a:gd name="T8" fmla="*/ 0 w 1452"/>
                <a:gd name="T9" fmla="*/ 116 h 317"/>
                <a:gd name="T10" fmla="*/ 0 60000 65536"/>
                <a:gd name="T11" fmla="*/ 0 60000 65536"/>
                <a:gd name="T12" fmla="*/ 0 60000 65536"/>
                <a:gd name="T13" fmla="*/ 0 60000 65536"/>
                <a:gd name="T14" fmla="*/ 0 60000 65536"/>
                <a:gd name="T15" fmla="*/ 0 w 1452"/>
                <a:gd name="T16" fmla="*/ 0 h 317"/>
                <a:gd name="T17" fmla="*/ 1452 w 1452"/>
                <a:gd name="T18" fmla="*/ 317 h 317"/>
              </a:gdLst>
              <a:ahLst/>
              <a:cxnLst>
                <a:cxn ang="T10">
                  <a:pos x="T0" y="T1"/>
                </a:cxn>
                <a:cxn ang="T11">
                  <a:pos x="T2" y="T3"/>
                </a:cxn>
                <a:cxn ang="T12">
                  <a:pos x="T4" y="T5"/>
                </a:cxn>
                <a:cxn ang="T13">
                  <a:pos x="T6" y="T7"/>
                </a:cxn>
                <a:cxn ang="T14">
                  <a:pos x="T8" y="T9"/>
                </a:cxn>
              </a:cxnLst>
              <a:rect l="T15" t="T16" r="T17" b="T18"/>
              <a:pathLst>
                <a:path w="1452" h="317">
                  <a:moveTo>
                    <a:pt x="0" y="90"/>
                  </a:moveTo>
                  <a:lnTo>
                    <a:pt x="635" y="317"/>
                  </a:lnTo>
                  <a:lnTo>
                    <a:pt x="1452" y="226"/>
                  </a:lnTo>
                  <a:lnTo>
                    <a:pt x="816" y="0"/>
                  </a:lnTo>
                  <a:lnTo>
                    <a:pt x="0" y="90"/>
                  </a:lnTo>
                  <a:close/>
                </a:path>
              </a:pathLst>
            </a:custGeom>
            <a:solidFill>
              <a:srgbClr val="EAEAEA">
                <a:alpha val="10196"/>
              </a:srgbClr>
            </a:solidFill>
            <a:ln w="9525">
              <a:noFill/>
              <a:round/>
              <a:headEnd/>
              <a:tailEnd/>
            </a:ln>
          </p:spPr>
          <p:txBody>
            <a:bodyPr/>
            <a:lstStyle/>
            <a:p>
              <a:endParaRPr lang="zh-TW" altLang="en-US">
                <a:latin typeface="+mn-ea"/>
              </a:endParaRPr>
            </a:p>
          </p:txBody>
        </p:sp>
        <p:sp>
          <p:nvSpPr>
            <p:cNvPr id="53274" name="Freeform 9"/>
            <p:cNvSpPr>
              <a:spLocks/>
            </p:cNvSpPr>
            <p:nvPr/>
          </p:nvSpPr>
          <p:spPr bwMode="auto">
            <a:xfrm rot="221402">
              <a:off x="902" y="3301"/>
              <a:ext cx="1691" cy="828"/>
            </a:xfrm>
            <a:custGeom>
              <a:avLst/>
              <a:gdLst>
                <a:gd name="T0" fmla="*/ 0 w 1497"/>
                <a:gd name="T1" fmla="*/ 591 h 726"/>
                <a:gd name="T2" fmla="*/ 869 w 1497"/>
                <a:gd name="T3" fmla="*/ 944 h 726"/>
                <a:gd name="T4" fmla="*/ 1910 w 1497"/>
                <a:gd name="T5" fmla="*/ 295 h 726"/>
                <a:gd name="T6" fmla="*/ 1100 w 1497"/>
                <a:gd name="T7" fmla="*/ 0 h 726"/>
                <a:gd name="T8" fmla="*/ 0 w 1497"/>
                <a:gd name="T9" fmla="*/ 591 h 726"/>
                <a:gd name="T10" fmla="*/ 0 60000 65536"/>
                <a:gd name="T11" fmla="*/ 0 60000 65536"/>
                <a:gd name="T12" fmla="*/ 0 60000 65536"/>
                <a:gd name="T13" fmla="*/ 0 60000 65536"/>
                <a:gd name="T14" fmla="*/ 0 60000 65536"/>
                <a:gd name="T15" fmla="*/ 0 w 1497"/>
                <a:gd name="T16" fmla="*/ 0 h 726"/>
                <a:gd name="T17" fmla="*/ 1497 w 1497"/>
                <a:gd name="T18" fmla="*/ 726 h 726"/>
              </a:gdLst>
              <a:ahLst/>
              <a:cxnLst>
                <a:cxn ang="T10">
                  <a:pos x="T0" y="T1"/>
                </a:cxn>
                <a:cxn ang="T11">
                  <a:pos x="T2" y="T3"/>
                </a:cxn>
                <a:cxn ang="T12">
                  <a:pos x="T4" y="T5"/>
                </a:cxn>
                <a:cxn ang="T13">
                  <a:pos x="T6" y="T7"/>
                </a:cxn>
                <a:cxn ang="T14">
                  <a:pos x="T8" y="T9"/>
                </a:cxn>
              </a:cxnLst>
              <a:rect l="T15" t="T16" r="T17" b="T18"/>
              <a:pathLst>
                <a:path w="1497" h="726">
                  <a:moveTo>
                    <a:pt x="0" y="454"/>
                  </a:moveTo>
                  <a:lnTo>
                    <a:pt x="681" y="726"/>
                  </a:lnTo>
                  <a:lnTo>
                    <a:pt x="1497" y="227"/>
                  </a:lnTo>
                  <a:lnTo>
                    <a:pt x="862" y="0"/>
                  </a:lnTo>
                  <a:lnTo>
                    <a:pt x="0" y="454"/>
                  </a:lnTo>
                  <a:close/>
                </a:path>
              </a:pathLst>
            </a:custGeom>
            <a:solidFill>
              <a:srgbClr val="EAEAEA">
                <a:alpha val="10196"/>
              </a:srgbClr>
            </a:solidFill>
            <a:ln w="9525">
              <a:noFill/>
              <a:round/>
              <a:headEnd/>
              <a:tailEnd/>
            </a:ln>
          </p:spPr>
          <p:txBody>
            <a:bodyPr/>
            <a:lstStyle/>
            <a:p>
              <a:endParaRPr lang="zh-TW" altLang="en-US">
                <a:latin typeface="+mn-ea"/>
              </a:endParaRPr>
            </a:p>
          </p:txBody>
        </p:sp>
        <p:sp>
          <p:nvSpPr>
            <p:cNvPr id="28" name="Freeform 10"/>
            <p:cNvSpPr>
              <a:spLocks/>
            </p:cNvSpPr>
            <p:nvPr/>
          </p:nvSpPr>
          <p:spPr bwMode="auto">
            <a:xfrm rot="221402">
              <a:off x="2859" y="2473"/>
              <a:ext cx="1389" cy="884"/>
            </a:xfrm>
            <a:custGeom>
              <a:avLst/>
              <a:gdLst/>
              <a:ahLst/>
              <a:cxnLst>
                <a:cxn ang="0">
                  <a:pos x="0" y="549"/>
                </a:cxn>
                <a:cxn ang="0">
                  <a:pos x="636" y="775"/>
                </a:cxn>
                <a:cxn ang="0">
                  <a:pos x="1038" y="324"/>
                </a:cxn>
                <a:cxn ang="0">
                  <a:pos x="1230" y="360"/>
                </a:cxn>
                <a:cxn ang="0">
                  <a:pos x="1074" y="0"/>
                </a:cxn>
                <a:cxn ang="0">
                  <a:pos x="462" y="156"/>
                </a:cxn>
                <a:cxn ang="0">
                  <a:pos x="618" y="216"/>
                </a:cxn>
                <a:cxn ang="0">
                  <a:pos x="0" y="549"/>
                </a:cxn>
              </a:cxnLst>
              <a:rect l="0" t="0" r="r" b="b"/>
              <a:pathLst>
                <a:path w="1230" h="775">
                  <a:moveTo>
                    <a:pt x="0" y="549"/>
                  </a:moveTo>
                  <a:lnTo>
                    <a:pt x="636" y="775"/>
                  </a:lnTo>
                  <a:lnTo>
                    <a:pt x="1038" y="324"/>
                  </a:lnTo>
                  <a:lnTo>
                    <a:pt x="1230" y="360"/>
                  </a:lnTo>
                  <a:lnTo>
                    <a:pt x="1074" y="0"/>
                  </a:lnTo>
                  <a:lnTo>
                    <a:pt x="462" y="156"/>
                  </a:lnTo>
                  <a:lnTo>
                    <a:pt x="618" y="216"/>
                  </a:lnTo>
                  <a:lnTo>
                    <a:pt x="0" y="549"/>
                  </a:lnTo>
                  <a:close/>
                </a:path>
              </a:pathLst>
            </a:custGeom>
            <a:gradFill rotWithShape="1">
              <a:gsLst>
                <a:gs pos="0">
                  <a:schemeClr val="folHlink"/>
                </a:gs>
                <a:gs pos="100000">
                  <a:schemeClr val="folHlink">
                    <a:gamma/>
                    <a:shade val="46275"/>
                    <a:invGamma/>
                  </a:schemeClr>
                </a:gs>
              </a:gsLst>
              <a:lin ang="5400000" scaled="1"/>
            </a:gradFill>
            <a:ln w="9525">
              <a:round/>
              <a:headEnd/>
              <a:tailEnd/>
            </a:ln>
            <a:effectLst/>
            <a:scene3d>
              <a:camera prst="legacyObliqueBottom"/>
              <a:lightRig rig="legacyFlat3" dir="b"/>
            </a:scene3d>
            <a:sp3d extrusionH="176200" prstMaterial="legacyMatte">
              <a:bevelT w="13500" h="13500" prst="angle"/>
              <a:bevelB w="13500" h="13500" prst="angle"/>
              <a:extrusionClr>
                <a:schemeClr val="folHlink"/>
              </a:extrusionClr>
            </a:sp3d>
          </p:spPr>
          <p:txBody>
            <a:bodyPr>
              <a:flatTx/>
            </a:bodyPr>
            <a:lstStyle/>
            <a:p>
              <a:pPr fontAlgn="auto">
                <a:spcBef>
                  <a:spcPts val="0"/>
                </a:spcBef>
                <a:spcAft>
                  <a:spcPts val="0"/>
                </a:spcAft>
                <a:defRPr/>
              </a:pPr>
              <a:endParaRPr kumimoji="0" lang="zh-TW" altLang="en-US">
                <a:latin typeface="+mn-ea"/>
              </a:endParaRPr>
            </a:p>
          </p:txBody>
        </p:sp>
        <p:sp>
          <p:nvSpPr>
            <p:cNvPr id="53276" name="Freeform 11"/>
            <p:cNvSpPr>
              <a:spLocks/>
            </p:cNvSpPr>
            <p:nvPr/>
          </p:nvSpPr>
          <p:spPr bwMode="auto">
            <a:xfrm rot="221402">
              <a:off x="1915" y="3047"/>
              <a:ext cx="1640" cy="362"/>
            </a:xfrm>
            <a:custGeom>
              <a:avLst/>
              <a:gdLst>
                <a:gd name="T0" fmla="*/ 0 w 1452"/>
                <a:gd name="T1" fmla="*/ 118 h 317"/>
                <a:gd name="T2" fmla="*/ 810 w 1452"/>
                <a:gd name="T3" fmla="*/ 413 h 317"/>
                <a:gd name="T4" fmla="*/ 1852 w 1452"/>
                <a:gd name="T5" fmla="*/ 295 h 317"/>
                <a:gd name="T6" fmla="*/ 1041 w 1452"/>
                <a:gd name="T7" fmla="*/ 0 h 317"/>
                <a:gd name="T8" fmla="*/ 0 w 1452"/>
                <a:gd name="T9" fmla="*/ 118 h 317"/>
                <a:gd name="T10" fmla="*/ 0 60000 65536"/>
                <a:gd name="T11" fmla="*/ 0 60000 65536"/>
                <a:gd name="T12" fmla="*/ 0 60000 65536"/>
                <a:gd name="T13" fmla="*/ 0 60000 65536"/>
                <a:gd name="T14" fmla="*/ 0 60000 65536"/>
                <a:gd name="T15" fmla="*/ 0 w 1452"/>
                <a:gd name="T16" fmla="*/ 0 h 317"/>
                <a:gd name="T17" fmla="*/ 1452 w 1452"/>
                <a:gd name="T18" fmla="*/ 317 h 317"/>
              </a:gdLst>
              <a:ahLst/>
              <a:cxnLst>
                <a:cxn ang="T10">
                  <a:pos x="T0" y="T1"/>
                </a:cxn>
                <a:cxn ang="T11">
                  <a:pos x="T2" y="T3"/>
                </a:cxn>
                <a:cxn ang="T12">
                  <a:pos x="T4" y="T5"/>
                </a:cxn>
                <a:cxn ang="T13">
                  <a:pos x="T6" y="T7"/>
                </a:cxn>
                <a:cxn ang="T14">
                  <a:pos x="T8" y="T9"/>
                </a:cxn>
              </a:cxnLst>
              <a:rect l="T15" t="T16" r="T17" b="T18"/>
              <a:pathLst>
                <a:path w="1452" h="317">
                  <a:moveTo>
                    <a:pt x="0" y="90"/>
                  </a:moveTo>
                  <a:lnTo>
                    <a:pt x="635" y="317"/>
                  </a:lnTo>
                  <a:lnTo>
                    <a:pt x="1452" y="226"/>
                  </a:lnTo>
                  <a:lnTo>
                    <a:pt x="816" y="0"/>
                  </a:lnTo>
                  <a:lnTo>
                    <a:pt x="0" y="90"/>
                  </a:lnTo>
                  <a:close/>
                </a:path>
              </a:pathLst>
            </a:custGeom>
            <a:gradFill rotWithShape="1">
              <a:gsLst>
                <a:gs pos="0">
                  <a:srgbClr val="FFFF00"/>
                </a:gs>
                <a:gs pos="100000">
                  <a:srgbClr val="767600"/>
                </a:gs>
              </a:gsLst>
              <a:lin ang="5400000" scaled="1"/>
            </a:gradFill>
            <a:ln w="9525">
              <a:round/>
              <a:headEnd/>
              <a:tailEnd/>
            </a:ln>
            <a:scene3d>
              <a:camera prst="legacyObliqueBottom"/>
              <a:lightRig rig="legacyFlat3" dir="b"/>
            </a:scene3d>
            <a:sp3d extrusionH="176200" prstMaterial="legacyMatte">
              <a:bevelT w="13500" h="13500" prst="angle"/>
              <a:bevelB w="13500" h="13500" prst="angle"/>
              <a:extrusionClr>
                <a:srgbClr val="FFFF00"/>
              </a:extrusionClr>
            </a:sp3d>
          </p:spPr>
          <p:txBody>
            <a:bodyPr>
              <a:flatTx/>
            </a:bodyPr>
            <a:lstStyle/>
            <a:p>
              <a:endParaRPr lang="zh-TW" altLang="en-US">
                <a:latin typeface="+mn-ea"/>
              </a:endParaRPr>
            </a:p>
          </p:txBody>
        </p:sp>
        <p:sp>
          <p:nvSpPr>
            <p:cNvPr id="30" name="Freeform 12"/>
            <p:cNvSpPr>
              <a:spLocks/>
            </p:cNvSpPr>
            <p:nvPr/>
          </p:nvSpPr>
          <p:spPr bwMode="auto">
            <a:xfrm rot="221402">
              <a:off x="922" y="3088"/>
              <a:ext cx="1690" cy="828"/>
            </a:xfrm>
            <a:custGeom>
              <a:avLst/>
              <a:gdLst/>
              <a:ahLst/>
              <a:cxnLst>
                <a:cxn ang="0">
                  <a:pos x="0" y="454"/>
                </a:cxn>
                <a:cxn ang="0">
                  <a:pos x="681" y="726"/>
                </a:cxn>
                <a:cxn ang="0">
                  <a:pos x="1497" y="227"/>
                </a:cxn>
                <a:cxn ang="0">
                  <a:pos x="862" y="0"/>
                </a:cxn>
                <a:cxn ang="0">
                  <a:pos x="0" y="454"/>
                </a:cxn>
              </a:cxnLst>
              <a:rect l="0" t="0" r="r" b="b"/>
              <a:pathLst>
                <a:path w="1497" h="726">
                  <a:moveTo>
                    <a:pt x="0" y="454"/>
                  </a:moveTo>
                  <a:lnTo>
                    <a:pt x="681" y="726"/>
                  </a:lnTo>
                  <a:lnTo>
                    <a:pt x="1497" y="227"/>
                  </a:lnTo>
                  <a:lnTo>
                    <a:pt x="862" y="0"/>
                  </a:lnTo>
                  <a:lnTo>
                    <a:pt x="0" y="454"/>
                  </a:lnTo>
                  <a:close/>
                </a:path>
              </a:pathLst>
            </a:custGeom>
            <a:gradFill rotWithShape="1">
              <a:gsLst>
                <a:gs pos="0">
                  <a:schemeClr val="folHlink"/>
                </a:gs>
                <a:gs pos="100000">
                  <a:schemeClr val="folHlink">
                    <a:gamma/>
                    <a:shade val="46275"/>
                    <a:invGamma/>
                  </a:schemeClr>
                </a:gs>
              </a:gsLst>
              <a:lin ang="5400000" scaled="1"/>
            </a:gradFill>
            <a:ln w="9525">
              <a:round/>
              <a:headEnd/>
              <a:tailEnd/>
            </a:ln>
            <a:effectLst/>
            <a:scene3d>
              <a:camera prst="legacyObliqueBottom"/>
              <a:lightRig rig="legacyFlat3" dir="b"/>
            </a:scene3d>
            <a:sp3d extrusionH="176200" prstMaterial="legacyMatte">
              <a:bevelT w="13500" h="13500" prst="angle"/>
              <a:bevelB w="13500" h="13500" prst="angle"/>
              <a:extrusionClr>
                <a:schemeClr val="folHlink"/>
              </a:extrusionClr>
            </a:sp3d>
          </p:spPr>
          <p:txBody>
            <a:bodyPr>
              <a:flatTx/>
            </a:bodyPr>
            <a:lstStyle/>
            <a:p>
              <a:pPr fontAlgn="auto">
                <a:spcBef>
                  <a:spcPts val="0"/>
                </a:spcBef>
                <a:spcAft>
                  <a:spcPts val="0"/>
                </a:spcAft>
                <a:defRPr/>
              </a:pPr>
              <a:endParaRPr kumimoji="0" lang="zh-TW" altLang="en-US">
                <a:latin typeface="+mn-ea"/>
              </a:endParaRPr>
            </a:p>
          </p:txBody>
        </p:sp>
        <p:grpSp>
          <p:nvGrpSpPr>
            <p:cNvPr id="4" name="Group 13"/>
            <p:cNvGrpSpPr>
              <a:grpSpLocks/>
            </p:cNvGrpSpPr>
            <p:nvPr/>
          </p:nvGrpSpPr>
          <p:grpSpPr bwMode="auto">
            <a:xfrm rot="221402">
              <a:off x="3605" y="2138"/>
              <a:ext cx="611" cy="683"/>
              <a:chOff x="2562" y="1979"/>
              <a:chExt cx="1074" cy="1188"/>
            </a:xfrm>
          </p:grpSpPr>
          <p:sp>
            <p:nvSpPr>
              <p:cNvPr id="53302" name="Oval 14"/>
              <p:cNvSpPr>
                <a:spLocks noChangeArrowheads="1"/>
              </p:cNvSpPr>
              <p:nvPr/>
            </p:nvSpPr>
            <p:spPr bwMode="gray">
              <a:xfrm rot="-723406">
                <a:off x="2605" y="2747"/>
                <a:ext cx="906" cy="420"/>
              </a:xfrm>
              <a:prstGeom prst="ellipse">
                <a:avLst/>
              </a:prstGeom>
              <a:solidFill>
                <a:srgbClr val="0F2145">
                  <a:alpha val="30196"/>
                </a:srgbClr>
              </a:solidFill>
              <a:ln w="9525">
                <a:noFill/>
                <a:round/>
                <a:headEnd/>
                <a:tailEnd/>
              </a:ln>
            </p:spPr>
            <p:txBody>
              <a:bodyPr wrap="none" anchor="ctr"/>
              <a:lstStyle/>
              <a:p>
                <a:endParaRPr kumimoji="0" lang="zh-TW" altLang="en-US">
                  <a:latin typeface="+mn-ea"/>
                </a:endParaRPr>
              </a:p>
            </p:txBody>
          </p:sp>
          <p:sp>
            <p:nvSpPr>
              <p:cNvPr id="53303" name="Oval 15"/>
              <p:cNvSpPr>
                <a:spLocks noChangeArrowheads="1"/>
              </p:cNvSpPr>
              <p:nvPr/>
            </p:nvSpPr>
            <p:spPr bwMode="gray">
              <a:xfrm>
                <a:off x="2562" y="1979"/>
                <a:ext cx="1074" cy="1075"/>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a:latin typeface="+mn-ea"/>
                </a:endParaRPr>
              </a:p>
            </p:txBody>
          </p:sp>
          <p:sp>
            <p:nvSpPr>
              <p:cNvPr id="53304" name="Oval 16"/>
              <p:cNvSpPr>
                <a:spLocks noChangeArrowheads="1"/>
              </p:cNvSpPr>
              <p:nvPr/>
            </p:nvSpPr>
            <p:spPr bwMode="gray">
              <a:xfrm>
                <a:off x="2575" y="1985"/>
                <a:ext cx="1049" cy="1048"/>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a:latin typeface="+mn-ea"/>
                </a:endParaRPr>
              </a:p>
            </p:txBody>
          </p:sp>
          <p:sp>
            <p:nvSpPr>
              <p:cNvPr id="53305" name="Oval 17"/>
              <p:cNvSpPr>
                <a:spLocks noChangeArrowheads="1"/>
              </p:cNvSpPr>
              <p:nvPr/>
            </p:nvSpPr>
            <p:spPr bwMode="gray">
              <a:xfrm>
                <a:off x="2586" y="1995"/>
                <a:ext cx="998" cy="98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306" name="Oval 18"/>
              <p:cNvSpPr>
                <a:spLocks noChangeArrowheads="1"/>
              </p:cNvSpPr>
              <p:nvPr/>
            </p:nvSpPr>
            <p:spPr bwMode="gray">
              <a:xfrm>
                <a:off x="2644" y="2023"/>
                <a:ext cx="888" cy="795"/>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307" name="Text Box 19"/>
              <p:cNvSpPr txBox="1">
                <a:spLocks noChangeArrowheads="1"/>
              </p:cNvSpPr>
              <p:nvPr/>
            </p:nvSpPr>
            <p:spPr bwMode="gray">
              <a:xfrm>
                <a:off x="2984" y="2145"/>
                <a:ext cx="207" cy="343"/>
              </a:xfrm>
              <a:prstGeom prst="rect">
                <a:avLst/>
              </a:prstGeom>
              <a:noFill/>
              <a:ln w="9525">
                <a:noFill/>
                <a:miter lim="800000"/>
                <a:headEnd/>
                <a:tailEnd/>
              </a:ln>
            </p:spPr>
            <p:txBody>
              <a:bodyPr wrap="none">
                <a:spAutoFit/>
              </a:bodyPr>
              <a:lstStyle/>
              <a:p>
                <a:pPr algn="ctr"/>
                <a:endParaRPr kumimoji="0" lang="zh-TW" altLang="en-US" sz="1400">
                  <a:solidFill>
                    <a:srgbClr val="000000"/>
                  </a:solidFill>
                  <a:latin typeface="+mn-ea"/>
                </a:endParaRPr>
              </a:p>
            </p:txBody>
          </p:sp>
        </p:grpSp>
        <p:grpSp>
          <p:nvGrpSpPr>
            <p:cNvPr id="5" name="Group 20"/>
            <p:cNvGrpSpPr>
              <a:grpSpLocks/>
            </p:cNvGrpSpPr>
            <p:nvPr/>
          </p:nvGrpSpPr>
          <p:grpSpPr bwMode="auto">
            <a:xfrm rot="221402">
              <a:off x="2431" y="2631"/>
              <a:ext cx="704" cy="785"/>
              <a:chOff x="2562" y="1979"/>
              <a:chExt cx="1074" cy="1188"/>
            </a:xfrm>
          </p:grpSpPr>
          <p:sp>
            <p:nvSpPr>
              <p:cNvPr id="53296" name="Oval 21"/>
              <p:cNvSpPr>
                <a:spLocks noChangeArrowheads="1"/>
              </p:cNvSpPr>
              <p:nvPr/>
            </p:nvSpPr>
            <p:spPr bwMode="gray">
              <a:xfrm rot="-723406">
                <a:off x="2605" y="2747"/>
                <a:ext cx="906" cy="420"/>
              </a:xfrm>
              <a:prstGeom prst="ellipse">
                <a:avLst/>
              </a:prstGeom>
              <a:solidFill>
                <a:srgbClr val="0F2145">
                  <a:alpha val="30196"/>
                </a:srgbClr>
              </a:solidFill>
              <a:ln w="9525">
                <a:noFill/>
                <a:round/>
                <a:headEnd/>
                <a:tailEnd/>
              </a:ln>
            </p:spPr>
            <p:txBody>
              <a:bodyPr wrap="none" anchor="ctr"/>
              <a:lstStyle/>
              <a:p>
                <a:endParaRPr kumimoji="0" lang="zh-TW" altLang="en-US">
                  <a:latin typeface="+mn-ea"/>
                </a:endParaRPr>
              </a:p>
            </p:txBody>
          </p:sp>
          <p:sp>
            <p:nvSpPr>
              <p:cNvPr id="53297" name="Oval 22"/>
              <p:cNvSpPr>
                <a:spLocks noChangeArrowheads="1"/>
              </p:cNvSpPr>
              <p:nvPr/>
            </p:nvSpPr>
            <p:spPr bwMode="gray">
              <a:xfrm>
                <a:off x="2562" y="1979"/>
                <a:ext cx="1074" cy="1075"/>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a:latin typeface="+mn-ea"/>
                </a:endParaRPr>
              </a:p>
            </p:txBody>
          </p:sp>
          <p:sp>
            <p:nvSpPr>
              <p:cNvPr id="53298" name="Oval 23"/>
              <p:cNvSpPr>
                <a:spLocks noChangeArrowheads="1"/>
              </p:cNvSpPr>
              <p:nvPr/>
            </p:nvSpPr>
            <p:spPr bwMode="gray">
              <a:xfrm>
                <a:off x="2575" y="1985"/>
                <a:ext cx="1049" cy="1048"/>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a:latin typeface="+mn-ea"/>
                </a:endParaRPr>
              </a:p>
            </p:txBody>
          </p:sp>
          <p:sp>
            <p:nvSpPr>
              <p:cNvPr id="53299" name="Oval 24"/>
              <p:cNvSpPr>
                <a:spLocks noChangeArrowheads="1"/>
              </p:cNvSpPr>
              <p:nvPr/>
            </p:nvSpPr>
            <p:spPr bwMode="gray">
              <a:xfrm>
                <a:off x="2586" y="1995"/>
                <a:ext cx="998" cy="98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300" name="Oval 25"/>
              <p:cNvSpPr>
                <a:spLocks noChangeArrowheads="1"/>
              </p:cNvSpPr>
              <p:nvPr/>
            </p:nvSpPr>
            <p:spPr bwMode="gray">
              <a:xfrm>
                <a:off x="2644" y="2023"/>
                <a:ext cx="888" cy="795"/>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301" name="Text Box 26"/>
              <p:cNvSpPr txBox="1">
                <a:spLocks noChangeArrowheads="1"/>
              </p:cNvSpPr>
              <p:nvPr/>
            </p:nvSpPr>
            <p:spPr bwMode="gray">
              <a:xfrm>
                <a:off x="2996" y="2148"/>
                <a:ext cx="179" cy="296"/>
              </a:xfrm>
              <a:prstGeom prst="rect">
                <a:avLst/>
              </a:prstGeom>
              <a:noFill/>
              <a:ln w="9525">
                <a:noFill/>
                <a:miter lim="800000"/>
                <a:headEnd/>
                <a:tailEnd/>
              </a:ln>
            </p:spPr>
            <p:txBody>
              <a:bodyPr wrap="none">
                <a:spAutoFit/>
              </a:bodyPr>
              <a:lstStyle/>
              <a:p>
                <a:pPr algn="ctr"/>
                <a:endParaRPr kumimoji="0" lang="zh-TW" altLang="en-US" sz="1400">
                  <a:solidFill>
                    <a:srgbClr val="000000"/>
                  </a:solidFill>
                  <a:latin typeface="+mn-ea"/>
                </a:endParaRPr>
              </a:p>
            </p:txBody>
          </p:sp>
        </p:grpSp>
        <p:grpSp>
          <p:nvGrpSpPr>
            <p:cNvPr id="6" name="Group 27"/>
            <p:cNvGrpSpPr>
              <a:grpSpLocks/>
            </p:cNvGrpSpPr>
            <p:nvPr/>
          </p:nvGrpSpPr>
          <p:grpSpPr bwMode="auto">
            <a:xfrm rot="221402">
              <a:off x="1225" y="2818"/>
              <a:ext cx="897" cy="983"/>
              <a:chOff x="1701" y="2024"/>
              <a:chExt cx="677" cy="735"/>
            </a:xfrm>
          </p:grpSpPr>
          <p:sp>
            <p:nvSpPr>
              <p:cNvPr id="53290" name="Oval 28"/>
              <p:cNvSpPr>
                <a:spLocks noChangeArrowheads="1"/>
              </p:cNvSpPr>
              <p:nvPr/>
            </p:nvSpPr>
            <p:spPr bwMode="gray">
              <a:xfrm>
                <a:off x="1818" y="2499"/>
                <a:ext cx="560" cy="260"/>
              </a:xfrm>
              <a:prstGeom prst="ellipse">
                <a:avLst/>
              </a:prstGeom>
              <a:solidFill>
                <a:srgbClr val="0F2145">
                  <a:alpha val="30196"/>
                </a:srgbClr>
              </a:solidFill>
              <a:ln w="9525">
                <a:noFill/>
                <a:round/>
                <a:headEnd/>
                <a:tailEnd/>
              </a:ln>
            </p:spPr>
            <p:txBody>
              <a:bodyPr wrap="none" anchor="ctr"/>
              <a:lstStyle/>
              <a:p>
                <a:endParaRPr kumimoji="0" lang="zh-TW" altLang="en-US">
                  <a:latin typeface="+mn-ea"/>
                </a:endParaRPr>
              </a:p>
            </p:txBody>
          </p:sp>
          <p:sp>
            <p:nvSpPr>
              <p:cNvPr id="53291" name="Oval 29"/>
              <p:cNvSpPr>
                <a:spLocks noChangeArrowheads="1"/>
              </p:cNvSpPr>
              <p:nvPr/>
            </p:nvSpPr>
            <p:spPr bwMode="gray">
              <a:xfrm>
                <a:off x="1701" y="2024"/>
                <a:ext cx="664" cy="665"/>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a:latin typeface="+mn-ea"/>
                </a:endParaRPr>
              </a:p>
            </p:txBody>
          </p:sp>
          <p:sp>
            <p:nvSpPr>
              <p:cNvPr id="53292" name="Oval 30"/>
              <p:cNvSpPr>
                <a:spLocks noChangeArrowheads="1"/>
              </p:cNvSpPr>
              <p:nvPr/>
            </p:nvSpPr>
            <p:spPr bwMode="gray">
              <a:xfrm>
                <a:off x="1709" y="2028"/>
                <a:ext cx="649" cy="648"/>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a:latin typeface="+mn-ea"/>
                </a:endParaRPr>
              </a:p>
            </p:txBody>
          </p:sp>
          <p:sp>
            <p:nvSpPr>
              <p:cNvPr id="53293" name="Oval 31"/>
              <p:cNvSpPr>
                <a:spLocks noChangeArrowheads="1"/>
              </p:cNvSpPr>
              <p:nvPr/>
            </p:nvSpPr>
            <p:spPr bwMode="gray">
              <a:xfrm>
                <a:off x="1716" y="2034"/>
                <a:ext cx="617" cy="606"/>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294" name="Oval 32"/>
              <p:cNvSpPr>
                <a:spLocks noChangeArrowheads="1"/>
              </p:cNvSpPr>
              <p:nvPr/>
            </p:nvSpPr>
            <p:spPr bwMode="gray">
              <a:xfrm>
                <a:off x="1752" y="2051"/>
                <a:ext cx="549" cy="49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endParaRPr kumimoji="0" lang="zh-TW" altLang="en-US">
                  <a:latin typeface="+mn-ea"/>
                </a:endParaRPr>
              </a:p>
            </p:txBody>
          </p:sp>
          <p:sp>
            <p:nvSpPr>
              <p:cNvPr id="53295" name="Text Box 33"/>
              <p:cNvSpPr txBox="1">
                <a:spLocks noChangeArrowheads="1"/>
              </p:cNvSpPr>
              <p:nvPr/>
            </p:nvSpPr>
            <p:spPr bwMode="gray">
              <a:xfrm>
                <a:off x="1981" y="2128"/>
                <a:ext cx="89" cy="147"/>
              </a:xfrm>
              <a:prstGeom prst="rect">
                <a:avLst/>
              </a:prstGeom>
              <a:noFill/>
              <a:ln w="9525">
                <a:noFill/>
                <a:miter lim="800000"/>
                <a:headEnd/>
                <a:tailEnd/>
              </a:ln>
            </p:spPr>
            <p:txBody>
              <a:bodyPr wrap="none">
                <a:spAutoFit/>
              </a:bodyPr>
              <a:lstStyle/>
              <a:p>
                <a:pPr algn="ctr"/>
                <a:endParaRPr kumimoji="0" lang="zh-TW" altLang="en-US" sz="1400">
                  <a:solidFill>
                    <a:srgbClr val="000000"/>
                  </a:solidFill>
                  <a:latin typeface="+mn-ea"/>
                </a:endParaRPr>
              </a:p>
            </p:txBody>
          </p:sp>
        </p:grpSp>
        <p:sp>
          <p:nvSpPr>
            <p:cNvPr id="34" name="Text Box 34"/>
            <p:cNvSpPr txBox="1">
              <a:spLocks noChangeArrowheads="1"/>
            </p:cNvSpPr>
            <p:nvPr/>
          </p:nvSpPr>
          <p:spPr bwMode="auto">
            <a:xfrm rot="221402">
              <a:off x="1424" y="3127"/>
              <a:ext cx="493" cy="2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auto">
                <a:spcBef>
                  <a:spcPts val="0"/>
                </a:spcBef>
                <a:spcAft>
                  <a:spcPts val="0"/>
                </a:spcAft>
                <a:defRPr/>
              </a:pPr>
              <a:r>
                <a:rPr kumimoji="0" lang="zh-TW" altLang="en-US">
                  <a:solidFill>
                    <a:srgbClr val="FF0066"/>
                  </a:solidFill>
                  <a:latin typeface="+mn-ea"/>
                </a:rPr>
                <a:t>近程</a:t>
              </a:r>
            </a:p>
          </p:txBody>
        </p:sp>
        <p:sp>
          <p:nvSpPr>
            <p:cNvPr id="35" name="Text Box 35"/>
            <p:cNvSpPr txBox="1">
              <a:spLocks noChangeArrowheads="1"/>
            </p:cNvSpPr>
            <p:nvPr/>
          </p:nvSpPr>
          <p:spPr bwMode="auto">
            <a:xfrm rot="221402">
              <a:off x="2577" y="2857"/>
              <a:ext cx="412" cy="23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chemeClr val="bg1">
                      <a:lumMod val="50000"/>
                    </a:schemeClr>
                  </a:solidFill>
                  <a:latin typeface="+mn-ea"/>
                </a:rPr>
                <a:t>中程</a:t>
              </a:r>
            </a:p>
          </p:txBody>
        </p:sp>
        <p:sp>
          <p:nvSpPr>
            <p:cNvPr id="36" name="Text Box 36"/>
            <p:cNvSpPr txBox="1">
              <a:spLocks noChangeArrowheads="1"/>
            </p:cNvSpPr>
            <p:nvPr/>
          </p:nvSpPr>
          <p:spPr bwMode="auto">
            <a:xfrm rot="221402">
              <a:off x="3693" y="2298"/>
              <a:ext cx="412" cy="23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chemeClr val="bg1">
                      <a:lumMod val="50000"/>
                    </a:schemeClr>
                  </a:solidFill>
                  <a:latin typeface="+mn-ea"/>
                </a:rPr>
                <a:t>遠程</a:t>
              </a:r>
            </a:p>
          </p:txBody>
        </p:sp>
        <p:sp>
          <p:nvSpPr>
            <p:cNvPr id="53284" name="Freeform 37"/>
            <p:cNvSpPr>
              <a:spLocks/>
            </p:cNvSpPr>
            <p:nvPr/>
          </p:nvSpPr>
          <p:spPr bwMode="auto">
            <a:xfrm rot="1424737">
              <a:off x="1816" y="3520"/>
              <a:ext cx="599" cy="137"/>
            </a:xfrm>
            <a:custGeom>
              <a:avLst/>
              <a:gdLst>
                <a:gd name="T0" fmla="*/ 0 w 1043"/>
                <a:gd name="T1" fmla="*/ 0 h 680"/>
                <a:gd name="T2" fmla="*/ 357 w 1043"/>
                <a:gd name="T3" fmla="*/ 10 h 680"/>
                <a:gd name="T4" fmla="*/ 456 w 1043"/>
                <a:gd name="T5" fmla="*/ 29 h 680"/>
                <a:gd name="T6" fmla="*/ 0 60000 65536"/>
                <a:gd name="T7" fmla="*/ 0 60000 65536"/>
                <a:gd name="T8" fmla="*/ 0 60000 65536"/>
                <a:gd name="T9" fmla="*/ 0 w 1043"/>
                <a:gd name="T10" fmla="*/ 0 h 680"/>
                <a:gd name="T11" fmla="*/ 1043 w 1043"/>
                <a:gd name="T12" fmla="*/ 680 h 680"/>
              </a:gdLst>
              <a:ahLst/>
              <a:cxnLst>
                <a:cxn ang="T6">
                  <a:pos x="T0" y="T1"/>
                </a:cxn>
                <a:cxn ang="T7">
                  <a:pos x="T2" y="T3"/>
                </a:cxn>
                <a:cxn ang="T8">
                  <a:pos x="T4" y="T5"/>
                </a:cxn>
              </a:cxnLst>
              <a:rect l="T9" t="T10" r="T11" b="T12"/>
              <a:pathLst>
                <a:path w="1043" h="680">
                  <a:moveTo>
                    <a:pt x="0" y="0"/>
                  </a:moveTo>
                  <a:lnTo>
                    <a:pt x="816" y="247"/>
                  </a:lnTo>
                  <a:lnTo>
                    <a:pt x="1043" y="680"/>
                  </a:lnTo>
                </a:path>
              </a:pathLst>
            </a:custGeom>
            <a:noFill/>
            <a:ln w="9525" cap="flat">
              <a:solidFill>
                <a:srgbClr val="003366"/>
              </a:solidFill>
              <a:prstDash val="dash"/>
              <a:round/>
              <a:headEnd type="triangle" w="med" len="med"/>
              <a:tailEnd type="none" w="med" len="med"/>
            </a:ln>
          </p:spPr>
          <p:txBody>
            <a:bodyPr/>
            <a:lstStyle/>
            <a:p>
              <a:endParaRPr lang="zh-TW" altLang="en-US">
                <a:latin typeface="+mn-ea"/>
              </a:endParaRPr>
            </a:p>
          </p:txBody>
        </p:sp>
        <p:sp>
          <p:nvSpPr>
            <p:cNvPr id="38" name="Text Box 38"/>
            <p:cNvSpPr txBox="1">
              <a:spLocks noChangeArrowheads="1"/>
            </p:cNvSpPr>
            <p:nvPr/>
          </p:nvSpPr>
          <p:spPr bwMode="auto">
            <a:xfrm rot="221402">
              <a:off x="2128" y="3734"/>
              <a:ext cx="706" cy="41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rgbClr val="FF0066"/>
                  </a:solidFill>
                  <a:latin typeface="+mn-ea"/>
                </a:rPr>
                <a:t>降低風險</a:t>
              </a:r>
            </a:p>
            <a:p>
              <a:pPr fontAlgn="auto">
                <a:spcBef>
                  <a:spcPts val="0"/>
                </a:spcBef>
                <a:spcAft>
                  <a:spcPts val="0"/>
                </a:spcAft>
                <a:defRPr/>
              </a:pPr>
              <a:r>
                <a:rPr kumimoji="0" lang="zh-TW" altLang="en-US" dirty="0">
                  <a:solidFill>
                    <a:srgbClr val="FF0066"/>
                  </a:solidFill>
                  <a:latin typeface="+mn-ea"/>
                </a:rPr>
                <a:t>弱勢保全</a:t>
              </a:r>
            </a:p>
          </p:txBody>
        </p:sp>
        <p:sp>
          <p:nvSpPr>
            <p:cNvPr id="39" name="Text Box 39"/>
            <p:cNvSpPr txBox="1">
              <a:spLocks noChangeArrowheads="1"/>
            </p:cNvSpPr>
            <p:nvPr/>
          </p:nvSpPr>
          <p:spPr bwMode="auto">
            <a:xfrm rot="221402">
              <a:off x="3000" y="3549"/>
              <a:ext cx="707" cy="41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auto">
                <a:spcBef>
                  <a:spcPts val="0"/>
                </a:spcBef>
                <a:spcAft>
                  <a:spcPts val="0"/>
                </a:spcAft>
                <a:defRPr/>
              </a:pPr>
              <a:r>
                <a:rPr kumimoji="0" lang="zh-TW" altLang="en-US" dirty="0">
                  <a:solidFill>
                    <a:schemeClr val="bg1">
                      <a:lumMod val="50000"/>
                    </a:schemeClr>
                  </a:solidFill>
                  <a:latin typeface="+mn-ea"/>
                </a:rPr>
                <a:t>減少傷損</a:t>
              </a:r>
            </a:p>
            <a:p>
              <a:pPr fontAlgn="auto">
                <a:spcBef>
                  <a:spcPts val="0"/>
                </a:spcBef>
                <a:spcAft>
                  <a:spcPts val="0"/>
                </a:spcAft>
                <a:defRPr/>
              </a:pPr>
              <a:r>
                <a:rPr kumimoji="0" lang="zh-TW" altLang="en-US" dirty="0">
                  <a:solidFill>
                    <a:schemeClr val="bg1">
                      <a:lumMod val="50000"/>
                    </a:schemeClr>
                  </a:solidFill>
                  <a:latin typeface="+mn-ea"/>
                </a:rPr>
                <a:t>抗災社區</a:t>
              </a:r>
            </a:p>
          </p:txBody>
        </p:sp>
        <p:sp>
          <p:nvSpPr>
            <p:cNvPr id="40" name="Text Box 40"/>
            <p:cNvSpPr txBox="1">
              <a:spLocks noChangeArrowheads="1"/>
            </p:cNvSpPr>
            <p:nvPr/>
          </p:nvSpPr>
          <p:spPr bwMode="auto">
            <a:xfrm rot="221402">
              <a:off x="3869" y="3138"/>
              <a:ext cx="854" cy="41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fontAlgn="auto">
                <a:spcBef>
                  <a:spcPts val="0"/>
                </a:spcBef>
                <a:spcAft>
                  <a:spcPts val="0"/>
                </a:spcAft>
                <a:defRPr/>
              </a:pPr>
              <a:r>
                <a:rPr kumimoji="0" lang="zh-TW" altLang="en-US" dirty="0">
                  <a:solidFill>
                    <a:schemeClr val="bg1">
                      <a:lumMod val="50000"/>
                    </a:schemeClr>
                  </a:solidFill>
                  <a:latin typeface="+mn-ea"/>
                </a:rPr>
                <a:t>與災害共存</a:t>
              </a:r>
            </a:p>
            <a:p>
              <a:pPr algn="ctr" fontAlgn="auto">
                <a:spcBef>
                  <a:spcPts val="0"/>
                </a:spcBef>
                <a:spcAft>
                  <a:spcPts val="0"/>
                </a:spcAft>
                <a:defRPr/>
              </a:pPr>
              <a:r>
                <a:rPr kumimoji="0" lang="zh-TW" altLang="en-US" dirty="0">
                  <a:solidFill>
                    <a:schemeClr val="bg1">
                      <a:lumMod val="50000"/>
                    </a:schemeClr>
                  </a:solidFill>
                  <a:latin typeface="+mn-ea"/>
                </a:rPr>
                <a:t>永續社區</a:t>
              </a:r>
            </a:p>
          </p:txBody>
        </p:sp>
        <p:sp>
          <p:nvSpPr>
            <p:cNvPr id="53288" name="Freeform 41"/>
            <p:cNvSpPr>
              <a:spLocks/>
            </p:cNvSpPr>
            <p:nvPr/>
          </p:nvSpPr>
          <p:spPr bwMode="auto">
            <a:xfrm rot="1527713">
              <a:off x="3819" y="2746"/>
              <a:ext cx="571" cy="312"/>
            </a:xfrm>
            <a:custGeom>
              <a:avLst/>
              <a:gdLst>
                <a:gd name="T0" fmla="*/ 0 w 1043"/>
                <a:gd name="T1" fmla="*/ 0 h 680"/>
                <a:gd name="T2" fmla="*/ 271 w 1043"/>
                <a:gd name="T3" fmla="*/ 60 h 680"/>
                <a:gd name="T4" fmla="*/ 346 w 1043"/>
                <a:gd name="T5" fmla="*/ 166 h 680"/>
                <a:gd name="T6" fmla="*/ 0 60000 65536"/>
                <a:gd name="T7" fmla="*/ 0 60000 65536"/>
                <a:gd name="T8" fmla="*/ 0 60000 65536"/>
                <a:gd name="T9" fmla="*/ 0 w 1043"/>
                <a:gd name="T10" fmla="*/ 0 h 680"/>
                <a:gd name="T11" fmla="*/ 1043 w 1043"/>
                <a:gd name="T12" fmla="*/ 680 h 680"/>
              </a:gdLst>
              <a:ahLst/>
              <a:cxnLst>
                <a:cxn ang="T6">
                  <a:pos x="T0" y="T1"/>
                </a:cxn>
                <a:cxn ang="T7">
                  <a:pos x="T2" y="T3"/>
                </a:cxn>
                <a:cxn ang="T8">
                  <a:pos x="T4" y="T5"/>
                </a:cxn>
              </a:cxnLst>
              <a:rect l="T9" t="T10" r="T11" b="T12"/>
              <a:pathLst>
                <a:path w="1043" h="680">
                  <a:moveTo>
                    <a:pt x="0" y="0"/>
                  </a:moveTo>
                  <a:lnTo>
                    <a:pt x="816" y="247"/>
                  </a:lnTo>
                  <a:lnTo>
                    <a:pt x="1043" y="680"/>
                  </a:lnTo>
                </a:path>
              </a:pathLst>
            </a:custGeom>
            <a:noFill/>
            <a:ln w="9525" cap="flat">
              <a:solidFill>
                <a:srgbClr val="003366"/>
              </a:solidFill>
              <a:prstDash val="dash"/>
              <a:round/>
              <a:headEnd type="triangle" w="med" len="med"/>
              <a:tailEnd type="none" w="med" len="med"/>
            </a:ln>
          </p:spPr>
          <p:txBody>
            <a:bodyPr/>
            <a:lstStyle/>
            <a:p>
              <a:endParaRPr lang="zh-TW" altLang="en-US">
                <a:latin typeface="+mn-ea"/>
              </a:endParaRPr>
            </a:p>
          </p:txBody>
        </p:sp>
        <p:sp>
          <p:nvSpPr>
            <p:cNvPr id="53289" name="Freeform 42"/>
            <p:cNvSpPr>
              <a:spLocks/>
            </p:cNvSpPr>
            <p:nvPr/>
          </p:nvSpPr>
          <p:spPr bwMode="auto">
            <a:xfrm rot="1424737">
              <a:off x="2770" y="3300"/>
              <a:ext cx="516" cy="187"/>
            </a:xfrm>
            <a:custGeom>
              <a:avLst/>
              <a:gdLst>
                <a:gd name="T0" fmla="*/ 0 w 1043"/>
                <a:gd name="T1" fmla="*/ 0 h 680"/>
                <a:gd name="T2" fmla="*/ 237 w 1043"/>
                <a:gd name="T3" fmla="*/ 32 h 680"/>
                <a:gd name="T4" fmla="*/ 303 w 1043"/>
                <a:gd name="T5" fmla="*/ 89 h 680"/>
                <a:gd name="T6" fmla="*/ 0 60000 65536"/>
                <a:gd name="T7" fmla="*/ 0 60000 65536"/>
                <a:gd name="T8" fmla="*/ 0 60000 65536"/>
                <a:gd name="T9" fmla="*/ 0 w 1043"/>
                <a:gd name="T10" fmla="*/ 0 h 680"/>
                <a:gd name="T11" fmla="*/ 1043 w 1043"/>
                <a:gd name="T12" fmla="*/ 680 h 680"/>
              </a:gdLst>
              <a:ahLst/>
              <a:cxnLst>
                <a:cxn ang="T6">
                  <a:pos x="T0" y="T1"/>
                </a:cxn>
                <a:cxn ang="T7">
                  <a:pos x="T2" y="T3"/>
                </a:cxn>
                <a:cxn ang="T8">
                  <a:pos x="T4" y="T5"/>
                </a:cxn>
              </a:cxnLst>
              <a:rect l="T9" t="T10" r="T11" b="T12"/>
              <a:pathLst>
                <a:path w="1043" h="680">
                  <a:moveTo>
                    <a:pt x="0" y="0"/>
                  </a:moveTo>
                  <a:lnTo>
                    <a:pt x="816" y="247"/>
                  </a:lnTo>
                  <a:lnTo>
                    <a:pt x="1043" y="680"/>
                  </a:lnTo>
                </a:path>
              </a:pathLst>
            </a:custGeom>
            <a:noFill/>
            <a:ln w="9525" cap="flat">
              <a:solidFill>
                <a:srgbClr val="003366"/>
              </a:solidFill>
              <a:prstDash val="dash"/>
              <a:round/>
              <a:headEnd type="triangle" w="med" len="med"/>
              <a:tailEnd type="none" w="med" len="med"/>
            </a:ln>
          </p:spPr>
          <p:txBody>
            <a:bodyPr/>
            <a:lstStyle/>
            <a:p>
              <a:endParaRPr lang="zh-TW" altLang="en-US">
                <a:latin typeface="+mn-ea"/>
              </a:endParaRPr>
            </a:p>
          </p:txBody>
        </p:sp>
      </p:grpSp>
      <p:sp>
        <p:nvSpPr>
          <p:cNvPr id="61" name="AutoShape 43"/>
          <p:cNvSpPr>
            <a:spLocks noChangeArrowheads="1"/>
          </p:cNvSpPr>
          <p:nvPr/>
        </p:nvSpPr>
        <p:spPr bwMode="auto">
          <a:xfrm>
            <a:off x="606675" y="1426022"/>
            <a:ext cx="2136775" cy="717550"/>
          </a:xfrm>
          <a:prstGeom prst="roundRect">
            <a:avLst>
              <a:gd name="adj" fmla="val 16667"/>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fontAlgn="auto">
              <a:spcBef>
                <a:spcPts val="0"/>
              </a:spcBef>
              <a:spcAft>
                <a:spcPts val="0"/>
              </a:spcAft>
              <a:defRPr/>
            </a:pPr>
            <a:r>
              <a:rPr kumimoji="0" lang="zh-TW" altLang="en-US" sz="2800" dirty="0">
                <a:latin typeface="+mn-ea"/>
              </a:rPr>
              <a:t>自主防災</a:t>
            </a:r>
          </a:p>
        </p:txBody>
      </p:sp>
      <p:sp>
        <p:nvSpPr>
          <p:cNvPr id="62" name="AutoShape 44"/>
          <p:cNvSpPr>
            <a:spLocks noChangeArrowheads="1"/>
          </p:cNvSpPr>
          <p:nvPr/>
        </p:nvSpPr>
        <p:spPr bwMode="auto">
          <a:xfrm>
            <a:off x="2841875" y="1402209"/>
            <a:ext cx="1976438" cy="765175"/>
          </a:xfrm>
          <a:prstGeom prst="leftArrow">
            <a:avLst>
              <a:gd name="adj1" fmla="val 72685"/>
              <a:gd name="adj2" fmla="val 68270"/>
            </a:avLst>
          </a:prstGeom>
          <a:ln/>
        </p:spPr>
        <p:style>
          <a:lnRef idx="2">
            <a:schemeClr val="accent6"/>
          </a:lnRef>
          <a:fillRef idx="1">
            <a:schemeClr val="lt1"/>
          </a:fillRef>
          <a:effectRef idx="0">
            <a:schemeClr val="accent6"/>
          </a:effectRef>
          <a:fontRef idx="minor">
            <a:schemeClr val="dk1"/>
          </a:fontRef>
        </p:style>
        <p:txBody>
          <a:bodyPr wrap="none" anchor="ctr"/>
          <a:lstStyle/>
          <a:p>
            <a:pPr algn="ctr" fontAlgn="auto">
              <a:spcBef>
                <a:spcPts val="0"/>
              </a:spcBef>
              <a:spcAft>
                <a:spcPts val="0"/>
              </a:spcAft>
              <a:defRPr/>
            </a:pPr>
            <a:r>
              <a:rPr kumimoji="0" lang="zh-TW" altLang="en-US" dirty="0">
                <a:solidFill>
                  <a:schemeClr val="bg1">
                    <a:lumMod val="50000"/>
                  </a:schemeClr>
                </a:solidFill>
                <a:latin typeface="+mn-ea"/>
              </a:rPr>
              <a:t>防到什麼程度</a:t>
            </a:r>
          </a:p>
        </p:txBody>
      </p:sp>
      <p:sp>
        <p:nvSpPr>
          <p:cNvPr id="63" name="AutoShape 45"/>
          <p:cNvSpPr>
            <a:spLocks noChangeArrowheads="1"/>
          </p:cNvSpPr>
          <p:nvPr/>
        </p:nvSpPr>
        <p:spPr bwMode="auto">
          <a:xfrm>
            <a:off x="601913" y="2543622"/>
            <a:ext cx="2136775" cy="717550"/>
          </a:xfrm>
          <a:prstGeom prst="roundRect">
            <a:avLst>
              <a:gd name="adj" fmla="val 16667"/>
            </a:avLst>
          </a:prstGeom>
          <a:ln/>
        </p:spPr>
        <p:style>
          <a:lnRef idx="3">
            <a:schemeClr val="lt1"/>
          </a:lnRef>
          <a:fillRef idx="1">
            <a:schemeClr val="accent3"/>
          </a:fillRef>
          <a:effectRef idx="1">
            <a:schemeClr val="accent3"/>
          </a:effectRef>
          <a:fontRef idx="minor">
            <a:schemeClr val="lt1"/>
          </a:fontRef>
        </p:style>
        <p:txBody>
          <a:bodyPr wrap="none" anchor="ctr"/>
          <a:lstStyle/>
          <a:p>
            <a:pPr algn="ctr" fontAlgn="auto">
              <a:spcBef>
                <a:spcPts val="0"/>
              </a:spcBef>
              <a:spcAft>
                <a:spcPts val="0"/>
              </a:spcAft>
              <a:defRPr/>
            </a:pPr>
            <a:r>
              <a:rPr kumimoji="0" lang="zh-TW" altLang="en-US" sz="2400" dirty="0" smtClean="0">
                <a:solidFill>
                  <a:schemeClr val="bg1">
                    <a:lumMod val="50000"/>
                  </a:schemeClr>
                </a:solidFill>
                <a:latin typeface="+mn-ea"/>
              </a:rPr>
              <a:t>保全</a:t>
            </a:r>
            <a:r>
              <a:rPr kumimoji="0" lang="zh-TW" altLang="en-US" sz="2400" dirty="0">
                <a:solidFill>
                  <a:schemeClr val="bg1">
                    <a:lumMod val="50000"/>
                  </a:schemeClr>
                </a:solidFill>
                <a:latin typeface="+mn-ea"/>
              </a:rPr>
              <a:t>計畫</a:t>
            </a:r>
          </a:p>
        </p:txBody>
      </p:sp>
      <p:sp>
        <p:nvSpPr>
          <p:cNvPr id="64" name="AutoShape 46"/>
          <p:cNvSpPr>
            <a:spLocks noChangeArrowheads="1"/>
          </p:cNvSpPr>
          <p:nvPr/>
        </p:nvSpPr>
        <p:spPr bwMode="auto">
          <a:xfrm>
            <a:off x="2837113" y="2519809"/>
            <a:ext cx="1976437" cy="765175"/>
          </a:xfrm>
          <a:prstGeom prst="leftArrow">
            <a:avLst>
              <a:gd name="adj1" fmla="val 72685"/>
              <a:gd name="adj2" fmla="val 68270"/>
            </a:avLst>
          </a:prstGeom>
          <a:ln/>
        </p:spPr>
        <p:style>
          <a:lnRef idx="2">
            <a:schemeClr val="accent3"/>
          </a:lnRef>
          <a:fillRef idx="1">
            <a:schemeClr val="lt1"/>
          </a:fillRef>
          <a:effectRef idx="0">
            <a:schemeClr val="accent3"/>
          </a:effectRef>
          <a:fontRef idx="minor">
            <a:schemeClr val="dk1"/>
          </a:fontRef>
        </p:style>
        <p:txBody>
          <a:bodyPr wrap="none" anchor="ctr"/>
          <a:lstStyle/>
          <a:p>
            <a:pPr algn="ctr" fontAlgn="auto">
              <a:spcBef>
                <a:spcPts val="0"/>
              </a:spcBef>
              <a:spcAft>
                <a:spcPts val="0"/>
              </a:spcAft>
              <a:defRPr/>
            </a:pPr>
            <a:r>
              <a:rPr kumimoji="0" lang="zh-TW" altLang="en-US">
                <a:solidFill>
                  <a:schemeClr val="bg1">
                    <a:lumMod val="50000"/>
                  </a:schemeClr>
                </a:solidFill>
                <a:latin typeface="+mn-ea"/>
              </a:rPr>
              <a:t>保護那些安全</a:t>
            </a:r>
          </a:p>
        </p:txBody>
      </p:sp>
      <p:sp>
        <p:nvSpPr>
          <p:cNvPr id="53259" name="Line 47"/>
          <p:cNvSpPr>
            <a:spLocks noChangeShapeType="1"/>
          </p:cNvSpPr>
          <p:nvPr/>
        </p:nvSpPr>
        <p:spPr bwMode="auto">
          <a:xfrm>
            <a:off x="1705225" y="2207072"/>
            <a:ext cx="0" cy="333375"/>
          </a:xfrm>
          <a:prstGeom prst="line">
            <a:avLst/>
          </a:prstGeom>
          <a:noFill/>
          <a:ln w="76200">
            <a:solidFill>
              <a:schemeClr val="bg1">
                <a:lumMod val="50000"/>
              </a:schemeClr>
            </a:solidFill>
            <a:round/>
            <a:headEnd/>
            <a:tailEnd type="triangle" w="med" len="med"/>
          </a:ln>
        </p:spPr>
        <p:txBody>
          <a:bodyPr/>
          <a:lstStyle/>
          <a:p>
            <a:endParaRPr lang="zh-TW" altLang="en-US">
              <a:latin typeface="+mn-ea"/>
            </a:endParaRPr>
          </a:p>
        </p:txBody>
      </p:sp>
      <p:sp>
        <p:nvSpPr>
          <p:cNvPr id="53260" name="Rectangle 48"/>
          <p:cNvSpPr>
            <a:spLocks noChangeArrowheads="1"/>
          </p:cNvSpPr>
          <p:nvPr/>
        </p:nvSpPr>
        <p:spPr bwMode="auto">
          <a:xfrm>
            <a:off x="501451" y="1302990"/>
            <a:ext cx="4502597" cy="2126010"/>
          </a:xfrm>
          <a:prstGeom prst="rect">
            <a:avLst/>
          </a:prstGeom>
          <a:noFill/>
          <a:ln w="25400">
            <a:solidFill>
              <a:srgbClr val="000000"/>
            </a:solidFill>
            <a:prstDash val="dash"/>
            <a:miter lim="800000"/>
            <a:headEnd/>
            <a:tailEnd/>
          </a:ln>
        </p:spPr>
        <p:txBody>
          <a:bodyPr wrap="none" anchor="ctr"/>
          <a:lstStyle/>
          <a:p>
            <a:endParaRPr kumimoji="0" lang="zh-TW" altLang="en-US">
              <a:latin typeface="+mn-ea"/>
            </a:endParaRPr>
          </a:p>
        </p:txBody>
      </p:sp>
      <p:grpSp>
        <p:nvGrpSpPr>
          <p:cNvPr id="7" name="Group 49"/>
          <p:cNvGrpSpPr>
            <a:grpSpLocks/>
          </p:cNvGrpSpPr>
          <p:nvPr/>
        </p:nvGrpSpPr>
        <p:grpSpPr bwMode="auto">
          <a:xfrm>
            <a:off x="5652470" y="1444664"/>
            <a:ext cx="3284538" cy="2246313"/>
            <a:chOff x="3575" y="764"/>
            <a:chExt cx="2069" cy="1415"/>
          </a:xfrm>
        </p:grpSpPr>
        <p:pic>
          <p:nvPicPr>
            <p:cNvPr id="53267" name="Picture 27" descr="C:\Documents and Settings\Administrator\Local Settings\Temporary Internet Files\Content.IE5\BZZR7OPL\MCj04399810000[1].wmf"/>
            <p:cNvPicPr>
              <a:picLocks noChangeAspect="1" noChangeArrowheads="1"/>
            </p:cNvPicPr>
            <p:nvPr/>
          </p:nvPicPr>
          <p:blipFill>
            <a:blip r:embed="rId3" cstate="print"/>
            <a:srcRect/>
            <a:stretch>
              <a:fillRect/>
            </a:stretch>
          </p:blipFill>
          <p:spPr bwMode="auto">
            <a:xfrm>
              <a:off x="3580" y="828"/>
              <a:ext cx="162" cy="162"/>
            </a:xfrm>
            <a:prstGeom prst="rect">
              <a:avLst/>
            </a:prstGeom>
            <a:noFill/>
            <a:ln w="9525">
              <a:noFill/>
              <a:miter lim="800000"/>
              <a:headEnd/>
              <a:tailEnd/>
            </a:ln>
          </p:spPr>
        </p:pic>
        <p:sp>
          <p:nvSpPr>
            <p:cNvPr id="69" name="Text Box 51"/>
            <p:cNvSpPr txBox="1">
              <a:spLocks noChangeArrowheads="1"/>
            </p:cNvSpPr>
            <p:nvPr/>
          </p:nvSpPr>
          <p:spPr bwMode="auto">
            <a:xfrm>
              <a:off x="3729" y="764"/>
              <a:ext cx="1915" cy="141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auto">
                <a:spcBef>
                  <a:spcPct val="50000"/>
                </a:spcBef>
                <a:spcAft>
                  <a:spcPts val="0"/>
                </a:spcAft>
                <a:defRPr/>
              </a:pPr>
              <a:r>
                <a:rPr lang="zh-TW" altLang="en-US" sz="2000" dirty="0" smtClean="0">
                  <a:solidFill>
                    <a:schemeClr val="bg1">
                      <a:lumMod val="50000"/>
                    </a:schemeClr>
                  </a:solidFill>
                  <a:latin typeface="+mn-ea"/>
                </a:rPr>
                <a:t>避免傷亡</a:t>
              </a:r>
              <a:endParaRPr lang="en-US" altLang="zh-TW" sz="2000" dirty="0" smtClean="0">
                <a:solidFill>
                  <a:schemeClr val="bg1">
                    <a:lumMod val="50000"/>
                  </a:schemeClr>
                </a:solidFill>
                <a:latin typeface="+mn-ea"/>
              </a:endParaRPr>
            </a:p>
            <a:p>
              <a:pPr marL="174625" indent="-174625" fontAlgn="auto">
                <a:spcBef>
                  <a:spcPts val="600"/>
                </a:spcBef>
                <a:spcAft>
                  <a:spcPts val="0"/>
                </a:spcAft>
                <a:buFont typeface="Arial" pitchFamily="34" charset="0"/>
                <a:buChar char="•"/>
                <a:defRPr/>
              </a:pPr>
              <a:r>
                <a:rPr lang="zh-TW" altLang="en-US" sz="2000" dirty="0" smtClean="0">
                  <a:solidFill>
                    <a:schemeClr val="bg1">
                      <a:lumMod val="50000"/>
                    </a:schemeClr>
                  </a:solidFill>
                  <a:latin typeface="+mn-ea"/>
                </a:rPr>
                <a:t>避免傷亡事件發生，才不致使得災害更加擴大。</a:t>
              </a:r>
              <a:endParaRPr lang="en-US" altLang="zh-TW" sz="2000" dirty="0" smtClean="0">
                <a:solidFill>
                  <a:schemeClr val="bg1">
                    <a:lumMod val="50000"/>
                  </a:schemeClr>
                </a:solidFill>
                <a:latin typeface="+mn-ea"/>
              </a:endParaRPr>
            </a:p>
            <a:p>
              <a:pPr marL="174625" indent="-174625">
                <a:spcBef>
                  <a:spcPts val="600"/>
                </a:spcBef>
                <a:buFont typeface="Arial" pitchFamily="34" charset="0"/>
                <a:buChar char="•"/>
                <a:defRPr/>
              </a:pPr>
              <a:r>
                <a:rPr lang="zh-TW" altLang="en-US" sz="2000" dirty="0" smtClean="0">
                  <a:solidFill>
                    <a:schemeClr val="bg1">
                      <a:lumMod val="50000"/>
                    </a:schemeClr>
                  </a:solidFill>
                  <a:latin typeface="+mn-ea"/>
                </a:rPr>
                <a:t>弱勢族群的保全是首要工作。</a:t>
              </a:r>
              <a:endParaRPr lang="en-US" altLang="zh-TW" sz="2000" dirty="0" smtClean="0">
                <a:solidFill>
                  <a:schemeClr val="bg1">
                    <a:lumMod val="50000"/>
                  </a:schemeClr>
                </a:solidFill>
                <a:latin typeface="+mn-ea"/>
              </a:endParaRPr>
            </a:p>
            <a:p>
              <a:pPr fontAlgn="auto">
                <a:spcBef>
                  <a:spcPct val="50000"/>
                </a:spcBef>
                <a:spcAft>
                  <a:spcPts val="0"/>
                </a:spcAft>
                <a:defRPr/>
              </a:pPr>
              <a:r>
                <a:rPr kumimoji="0" lang="zh-TW" altLang="en-US" sz="2000" dirty="0" smtClean="0">
                  <a:solidFill>
                    <a:schemeClr val="bg1">
                      <a:lumMod val="50000"/>
                    </a:schemeClr>
                  </a:solidFill>
                  <a:latin typeface="+mn-ea"/>
                </a:rPr>
                <a:t>降低災損</a:t>
              </a:r>
              <a:endParaRPr kumimoji="0" lang="zh-TW" altLang="en-US" sz="2000" dirty="0">
                <a:solidFill>
                  <a:schemeClr val="bg1">
                    <a:lumMod val="50000"/>
                  </a:schemeClr>
                </a:solidFill>
                <a:latin typeface="+mn-ea"/>
              </a:endParaRPr>
            </a:p>
          </p:txBody>
        </p:sp>
        <p:pic>
          <p:nvPicPr>
            <p:cNvPr id="53269" name="Picture 27" descr="C:\Documents and Settings\Administrator\Local Settings\Temporary Internet Files\Content.IE5\BZZR7OPL\MCj04399810000[1].wmf"/>
            <p:cNvPicPr>
              <a:picLocks noChangeAspect="1" noChangeArrowheads="1"/>
            </p:cNvPicPr>
            <p:nvPr/>
          </p:nvPicPr>
          <p:blipFill>
            <a:blip r:embed="rId3" cstate="print"/>
            <a:srcRect/>
            <a:stretch>
              <a:fillRect/>
            </a:stretch>
          </p:blipFill>
          <p:spPr bwMode="auto">
            <a:xfrm>
              <a:off x="3575" y="1969"/>
              <a:ext cx="162" cy="162"/>
            </a:xfrm>
            <a:prstGeom prst="rect">
              <a:avLst/>
            </a:prstGeom>
            <a:noFill/>
            <a:ln w="9525">
              <a:noFill/>
              <a:miter lim="800000"/>
              <a:headEnd/>
              <a:tailEnd/>
            </a:ln>
          </p:spPr>
        </p:pic>
      </p:grpSp>
      <p:sp>
        <p:nvSpPr>
          <p:cNvPr id="71" name="AutoShape 53"/>
          <p:cNvSpPr>
            <a:spLocks noChangeArrowheads="1"/>
          </p:cNvSpPr>
          <p:nvPr/>
        </p:nvSpPr>
        <p:spPr bwMode="auto">
          <a:xfrm>
            <a:off x="4967538" y="1552267"/>
            <a:ext cx="852487" cy="1619250"/>
          </a:xfrm>
          <a:custGeom>
            <a:avLst/>
            <a:gdLst>
              <a:gd name="T0" fmla="*/ 10588875 w 21600"/>
              <a:gd name="T1" fmla="*/ 0 h 21600"/>
              <a:gd name="T2" fmla="*/ 0 w 21600"/>
              <a:gd name="T3" fmla="*/ 60693763 h 21600"/>
              <a:gd name="T4" fmla="*/ 10588875 w 21600"/>
              <a:gd name="T5" fmla="*/ 121387526 h 21600"/>
              <a:gd name="T6" fmla="*/ 33645097 w 21600"/>
              <a:gd name="T7" fmla="*/ 60693763 h 21600"/>
              <a:gd name="T8" fmla="*/ 17694720 60000 65536"/>
              <a:gd name="T9" fmla="*/ 11796480 60000 65536"/>
              <a:gd name="T10" fmla="*/ 5898240 60000 65536"/>
              <a:gd name="T11" fmla="*/ 0 60000 65536"/>
              <a:gd name="T12" fmla="*/ 3375 w 21600"/>
              <a:gd name="T13" fmla="*/ 2986 h 21600"/>
              <a:gd name="T14" fmla="*/ 10890 w 21600"/>
              <a:gd name="T15" fmla="*/ 18614 h 21600"/>
            </a:gdLst>
            <a:ahLst/>
            <a:cxnLst>
              <a:cxn ang="T8">
                <a:pos x="T0" y="T1"/>
              </a:cxn>
              <a:cxn ang="T9">
                <a:pos x="T2" y="T3"/>
              </a:cxn>
              <a:cxn ang="T10">
                <a:pos x="T4" y="T5"/>
              </a:cxn>
              <a:cxn ang="T11">
                <a:pos x="T6" y="T7"/>
              </a:cxn>
            </a:cxnLst>
            <a:rect l="T12" t="T13" r="T14" b="T15"/>
            <a:pathLst>
              <a:path w="21600" h="21600">
                <a:moveTo>
                  <a:pt x="6798" y="0"/>
                </a:moveTo>
                <a:lnTo>
                  <a:pt x="6798" y="2986"/>
                </a:lnTo>
                <a:lnTo>
                  <a:pt x="3375" y="2986"/>
                </a:lnTo>
                <a:lnTo>
                  <a:pt x="3375" y="18614"/>
                </a:lnTo>
                <a:lnTo>
                  <a:pt x="6798" y="18614"/>
                </a:lnTo>
                <a:lnTo>
                  <a:pt x="6798" y="21600"/>
                </a:lnTo>
                <a:lnTo>
                  <a:pt x="21600" y="10800"/>
                </a:lnTo>
                <a:lnTo>
                  <a:pt x="6798" y="0"/>
                </a:lnTo>
                <a:close/>
              </a:path>
              <a:path w="21600" h="21600">
                <a:moveTo>
                  <a:pt x="1350" y="2986"/>
                </a:moveTo>
                <a:lnTo>
                  <a:pt x="1350" y="18614"/>
                </a:lnTo>
                <a:lnTo>
                  <a:pt x="2700" y="18614"/>
                </a:lnTo>
                <a:lnTo>
                  <a:pt x="2700" y="2986"/>
                </a:lnTo>
                <a:lnTo>
                  <a:pt x="1350" y="2986"/>
                </a:lnTo>
                <a:close/>
              </a:path>
              <a:path w="21600" h="21600">
                <a:moveTo>
                  <a:pt x="0" y="2986"/>
                </a:moveTo>
                <a:lnTo>
                  <a:pt x="0" y="18614"/>
                </a:lnTo>
                <a:lnTo>
                  <a:pt x="675" y="18614"/>
                </a:lnTo>
                <a:lnTo>
                  <a:pt x="675" y="2986"/>
                </a:lnTo>
                <a:lnTo>
                  <a:pt x="0" y="2986"/>
                </a:lnTo>
                <a:close/>
              </a:path>
            </a:pathLst>
          </a:custGeom>
          <a:ln/>
        </p:spPr>
        <p:style>
          <a:lnRef idx="2">
            <a:schemeClr val="dk1"/>
          </a:lnRef>
          <a:fillRef idx="1">
            <a:schemeClr val="lt1"/>
          </a:fillRef>
          <a:effectRef idx="0">
            <a:schemeClr val="dk1"/>
          </a:effectRef>
          <a:fontRef idx="minor">
            <a:schemeClr val="dk1"/>
          </a:fontRef>
        </p:style>
        <p:txBody>
          <a:bodyPr wrap="none" anchor="ctr"/>
          <a:lstStyle/>
          <a:p>
            <a:pPr fontAlgn="auto">
              <a:spcBef>
                <a:spcPts val="0"/>
              </a:spcBef>
              <a:spcAft>
                <a:spcPts val="0"/>
              </a:spcAft>
              <a:defRPr/>
            </a:pPr>
            <a:endParaRPr kumimoji="0" lang="zh-TW" altLang="en-US">
              <a:latin typeface="+mn-ea"/>
            </a:endParaRPr>
          </a:p>
        </p:txBody>
      </p:sp>
      <p:sp>
        <p:nvSpPr>
          <p:cNvPr id="74" name="Text Box 56"/>
          <p:cNvSpPr txBox="1">
            <a:spLocks noChangeArrowheads="1"/>
          </p:cNvSpPr>
          <p:nvPr/>
        </p:nvSpPr>
        <p:spPr bwMode="auto">
          <a:xfrm>
            <a:off x="5940153" y="3645024"/>
            <a:ext cx="3112071" cy="140038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marL="174625" indent="-174625" fontAlgn="auto">
              <a:spcBef>
                <a:spcPts val="600"/>
              </a:spcBef>
              <a:spcAft>
                <a:spcPts val="0"/>
              </a:spcAft>
              <a:buFont typeface="Arial" pitchFamily="34" charset="0"/>
              <a:buChar char="•"/>
              <a:tabLst>
                <a:tab pos="174625" algn="l"/>
              </a:tabLst>
              <a:defRPr/>
            </a:pPr>
            <a:r>
              <a:rPr kumimoji="0" lang="zh-TW" altLang="en-US" sz="2000" dirty="0">
                <a:solidFill>
                  <a:schemeClr val="bg1">
                    <a:lumMod val="50000"/>
                  </a:schemeClr>
                </a:solidFill>
                <a:latin typeface="+mn-ea"/>
              </a:rPr>
              <a:t>疏散避難圖、摺頁、保全計畫 </a:t>
            </a:r>
            <a:r>
              <a:rPr kumimoji="0" lang="en-US" altLang="zh-TW" sz="2000" dirty="0">
                <a:solidFill>
                  <a:schemeClr val="bg1">
                    <a:lumMod val="50000"/>
                  </a:schemeClr>
                </a:solidFill>
                <a:latin typeface="+mn-ea"/>
              </a:rPr>
              <a:t>……(</a:t>
            </a:r>
            <a:r>
              <a:rPr kumimoji="0" lang="zh-TW" altLang="en-US" sz="2000" dirty="0">
                <a:solidFill>
                  <a:schemeClr val="bg1">
                    <a:lumMod val="50000"/>
                  </a:schemeClr>
                </a:solidFill>
                <a:latin typeface="+mn-ea"/>
              </a:rPr>
              <a:t>量</a:t>
            </a:r>
            <a:r>
              <a:rPr kumimoji="0" lang="en-US" altLang="zh-TW" sz="2000" dirty="0">
                <a:solidFill>
                  <a:schemeClr val="bg1">
                    <a:lumMod val="50000"/>
                  </a:schemeClr>
                </a:solidFill>
                <a:latin typeface="+mn-ea"/>
              </a:rPr>
              <a:t>)</a:t>
            </a:r>
          </a:p>
          <a:p>
            <a:pPr marL="174625" indent="-174625" fontAlgn="auto">
              <a:spcBef>
                <a:spcPts val="600"/>
              </a:spcBef>
              <a:spcAft>
                <a:spcPts val="0"/>
              </a:spcAft>
              <a:buFont typeface="Arial" pitchFamily="34" charset="0"/>
              <a:buChar char="•"/>
              <a:tabLst>
                <a:tab pos="174625" algn="l"/>
              </a:tabLst>
              <a:defRPr/>
            </a:pPr>
            <a:r>
              <a:rPr kumimoji="0" lang="zh-TW" altLang="en-US" sz="2000" dirty="0" smtClean="0">
                <a:solidFill>
                  <a:schemeClr val="bg1">
                    <a:lumMod val="50000"/>
                  </a:schemeClr>
                </a:solidFill>
                <a:latin typeface="+mn-ea"/>
              </a:rPr>
              <a:t>共同</a:t>
            </a:r>
            <a:r>
              <a:rPr kumimoji="0" lang="zh-TW" altLang="en-US" sz="2000" dirty="0">
                <a:solidFill>
                  <a:schemeClr val="bg1">
                    <a:lumMod val="50000"/>
                  </a:schemeClr>
                </a:solidFill>
                <a:latin typeface="+mn-ea"/>
              </a:rPr>
              <a:t>討論、瞭解、認同等</a:t>
            </a:r>
            <a:r>
              <a:rPr kumimoji="0" lang="en-US" altLang="zh-TW" sz="2000" dirty="0">
                <a:solidFill>
                  <a:schemeClr val="bg1">
                    <a:lumMod val="50000"/>
                  </a:schemeClr>
                </a:solidFill>
                <a:latin typeface="+mn-ea"/>
              </a:rPr>
              <a:t>……(</a:t>
            </a:r>
            <a:r>
              <a:rPr kumimoji="0" lang="zh-TW" altLang="en-US" sz="2000" dirty="0">
                <a:solidFill>
                  <a:schemeClr val="bg1">
                    <a:lumMod val="50000"/>
                  </a:schemeClr>
                </a:solidFill>
                <a:latin typeface="+mn-ea"/>
              </a:rPr>
              <a:t>質</a:t>
            </a:r>
            <a:r>
              <a:rPr kumimoji="0" lang="en-US" altLang="zh-TW" sz="2000" dirty="0">
                <a:solidFill>
                  <a:schemeClr val="bg1">
                    <a:lumMod val="50000"/>
                  </a:schemeClr>
                </a:solidFill>
                <a:latin typeface="+mn-ea"/>
              </a:rPr>
              <a:t>)</a:t>
            </a:r>
          </a:p>
        </p:txBody>
      </p:sp>
      <p:sp>
        <p:nvSpPr>
          <p:cNvPr id="8" name="標題 7"/>
          <p:cNvSpPr>
            <a:spLocks noGrp="1"/>
          </p:cNvSpPr>
          <p:nvPr>
            <p:ph type="title"/>
          </p:nvPr>
        </p:nvSpPr>
        <p:spPr>
          <a:xfrm>
            <a:off x="107504" y="238125"/>
            <a:ext cx="9649072" cy="868363"/>
          </a:xfrm>
        </p:spPr>
        <p:txBody>
          <a:bodyPr/>
          <a:lstStyle/>
          <a:p>
            <a:r>
              <a:rPr lang="zh-TW" altLang="en-US" sz="4000" dirty="0">
                <a:latin typeface="+mn-ea"/>
                <a:ea typeface="+mn-ea"/>
              </a:rPr>
              <a:t>結合的目標</a:t>
            </a:r>
            <a:r>
              <a:rPr lang="en-US" altLang="zh-TW" sz="4000" dirty="0">
                <a:latin typeface="+mn-ea"/>
                <a:ea typeface="+mn-ea"/>
              </a:rPr>
              <a:t>:</a:t>
            </a:r>
            <a:r>
              <a:rPr lang="zh-TW" altLang="en-US" sz="3600" dirty="0">
                <a:latin typeface="+mn-ea"/>
                <a:ea typeface="+mn-ea"/>
              </a:rPr>
              <a:t>共同建構自主防災的</a:t>
            </a:r>
            <a:r>
              <a:rPr lang="zh-TW" altLang="en-US" sz="3600" dirty="0" smtClean="0">
                <a:latin typeface="+mn-ea"/>
                <a:ea typeface="+mn-ea"/>
              </a:rPr>
              <a:t>家園</a:t>
            </a:r>
            <a:endParaRPr lang="zh-TW" altLang="en-US" sz="3200" dirty="0">
              <a:latin typeface="+mn-ea"/>
              <a:ea typeface="+mn-ea"/>
            </a:endParaRPr>
          </a:p>
        </p:txBody>
      </p:sp>
      <p:sp>
        <p:nvSpPr>
          <p:cNvPr id="2" name="投影片編號版面配置區 1"/>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10</a:t>
            </a:fld>
            <a:endParaRPr lang="en-US" altLang="zh-TW"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避難收容場所管理重點</a:t>
            </a:r>
          </a:p>
        </p:txBody>
      </p:sp>
      <p:sp>
        <p:nvSpPr>
          <p:cNvPr id="3" name="內容版面配置區 2"/>
          <p:cNvSpPr>
            <a:spLocks noGrp="1"/>
          </p:cNvSpPr>
          <p:nvPr>
            <p:ph idx="1"/>
          </p:nvPr>
        </p:nvSpPr>
        <p:spPr/>
        <p:txBody>
          <a:bodyPr/>
          <a:lstStyle/>
          <a:p>
            <a:endParaRPr lang="en-US" altLang="zh-TW" sz="1100" dirty="0" smtClean="0"/>
          </a:p>
          <a:p>
            <a:r>
              <a:rPr lang="zh-TW" altLang="zh-TW" sz="2400" dirty="0" smtClean="0"/>
              <a:t>災民登記</a:t>
            </a:r>
            <a:endParaRPr lang="en-US" altLang="zh-TW" sz="2400" dirty="0" smtClean="0"/>
          </a:p>
          <a:p>
            <a:endParaRPr lang="en-US" altLang="zh-TW" sz="1100" dirty="0" smtClean="0"/>
          </a:p>
          <a:p>
            <a:pPr lvl="0"/>
            <a:r>
              <a:rPr lang="zh-TW" altLang="en-US" sz="2400" dirty="0"/>
              <a:t>災民</a:t>
            </a:r>
            <a:r>
              <a:rPr lang="zh-TW" altLang="en-US" sz="2400" dirty="0" smtClean="0"/>
              <a:t>收容</a:t>
            </a:r>
            <a:endParaRPr lang="en-US" altLang="zh-TW" sz="2400" dirty="0"/>
          </a:p>
          <a:p>
            <a:pPr lvl="1"/>
            <a:r>
              <a:rPr lang="zh-TW" altLang="en-US" sz="2000" dirty="0"/>
              <a:t>災民識別證</a:t>
            </a:r>
            <a:endParaRPr lang="en-US" altLang="zh-TW" sz="2000" dirty="0"/>
          </a:p>
          <a:p>
            <a:pPr lvl="1"/>
            <a:r>
              <a:rPr lang="zh-TW" altLang="en-US" sz="2000" dirty="0"/>
              <a:t>床位分配</a:t>
            </a:r>
            <a:endParaRPr lang="en-US" altLang="zh-TW" sz="2000" dirty="0"/>
          </a:p>
          <a:p>
            <a:pPr lvl="1"/>
            <a:r>
              <a:rPr lang="zh-TW" altLang="en-US" sz="2000" dirty="0"/>
              <a:t>編組管理</a:t>
            </a:r>
            <a:endParaRPr lang="en-US" altLang="zh-TW" sz="2000" dirty="0"/>
          </a:p>
          <a:p>
            <a:endParaRPr lang="en-US" altLang="zh-TW" sz="1100" dirty="0" smtClean="0"/>
          </a:p>
          <a:p>
            <a:r>
              <a:rPr lang="zh-TW" altLang="en-US" sz="2400" dirty="0" smtClean="0"/>
              <a:t>災民救濟</a:t>
            </a:r>
            <a:endParaRPr lang="en-US" altLang="zh-TW" sz="2400" dirty="0" smtClean="0"/>
          </a:p>
          <a:p>
            <a:pPr lvl="1"/>
            <a:r>
              <a:rPr lang="zh-TW" altLang="en-US" sz="2000" dirty="0"/>
              <a:t>食衣住行之物資調度</a:t>
            </a:r>
            <a:endParaRPr lang="en-US" altLang="zh-TW" sz="2000" dirty="0"/>
          </a:p>
          <a:p>
            <a:pPr lvl="0"/>
            <a:endParaRPr lang="en-US" altLang="zh-TW" sz="1100" dirty="0" smtClean="0"/>
          </a:p>
          <a:p>
            <a:pPr lvl="0"/>
            <a:r>
              <a:rPr lang="zh-TW" altLang="en-US" sz="2400" dirty="0" smtClean="0"/>
              <a:t>災民</a:t>
            </a:r>
            <a:r>
              <a:rPr lang="zh-TW" altLang="en-US" sz="2400" dirty="0"/>
              <a:t>調查</a:t>
            </a:r>
            <a:endParaRPr lang="en-US" altLang="zh-TW" sz="2400" dirty="0"/>
          </a:p>
          <a:p>
            <a:endParaRPr lang="en-US" altLang="zh-TW" sz="1100" dirty="0" smtClean="0"/>
          </a:p>
          <a:p>
            <a:r>
              <a:rPr lang="zh-TW" altLang="en-US" sz="2400" dirty="0" smtClean="0"/>
              <a:t>災民</a:t>
            </a:r>
            <a:r>
              <a:rPr lang="zh-TW" altLang="en-US" sz="2400" dirty="0"/>
              <a:t>遣散</a:t>
            </a:r>
            <a:r>
              <a:rPr lang="en-US" altLang="zh-TW" sz="2400" dirty="0"/>
              <a:t>/</a:t>
            </a:r>
            <a:r>
              <a:rPr lang="zh-TW" altLang="en-US" sz="2400" dirty="0" smtClean="0"/>
              <a:t>移轉</a:t>
            </a:r>
            <a:endParaRPr lang="zh-TW" altLang="en-US" sz="2400" dirty="0"/>
          </a:p>
        </p:txBody>
      </p:sp>
      <p:sp>
        <p:nvSpPr>
          <p:cNvPr id="4" name="投影片編號版面配置區 3"/>
          <p:cNvSpPr>
            <a:spLocks noGrp="1"/>
          </p:cNvSpPr>
          <p:nvPr>
            <p:ph type="sldNum" sz="quarter" idx="12"/>
          </p:nvPr>
        </p:nvSpPr>
        <p:spPr/>
        <p:txBody>
          <a:bodyPr/>
          <a:lstStyle/>
          <a:p>
            <a:r>
              <a:rPr lang="en-US" altLang="zh-TW" sz="1000" smtClean="0"/>
              <a:t>〔</a:t>
            </a:r>
            <a:fld id="{73DA0BB7-265A-403C-9275-D587AB510EDC}" type="slidenum">
              <a:rPr lang="zh-TW" altLang="en-US" smtClean="0"/>
              <a:pPr/>
              <a:t>100</a:t>
            </a:fld>
            <a:r>
              <a:rPr lang="en-US" altLang="zh-TW" sz="1000" smtClean="0"/>
              <a:t>〕</a:t>
            </a:r>
            <a:endParaRPr lang="zh-TW" altLang="en-US" sz="1000" dirty="0"/>
          </a:p>
        </p:txBody>
      </p:sp>
      <p:pic>
        <p:nvPicPr>
          <p:cNvPr id="5" name="圖片 4" descr="3814428424_1f8b1a48d0_o.jpg"/>
          <p:cNvPicPr>
            <a:picLocks noChangeAspect="1"/>
          </p:cNvPicPr>
          <p:nvPr/>
        </p:nvPicPr>
        <p:blipFill>
          <a:blip r:embed="rId2" cstate="email"/>
          <a:srcRect/>
          <a:stretch>
            <a:fillRect/>
          </a:stretch>
        </p:blipFill>
        <p:spPr>
          <a:xfrm>
            <a:off x="7019984" y="4689360"/>
            <a:ext cx="1906125" cy="1980000"/>
          </a:xfrm>
          <a:prstGeom prst="rect">
            <a:avLst/>
          </a:prstGeom>
          <a:ln>
            <a:noFill/>
          </a:ln>
          <a:effectLst>
            <a:softEdge rad="112500"/>
          </a:effectLst>
        </p:spPr>
      </p:pic>
      <p:pic>
        <p:nvPicPr>
          <p:cNvPr id="6" name="Picture 4" descr="http://www.dfun.com.tw/wp-content/uploads/2009/08/579e762aa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00" y="182466"/>
            <a:ext cx="3060000" cy="21493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dfun.com.tw/wp-content/uploads/2009/08/aa298d819b9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109" y="2331790"/>
            <a:ext cx="3060000" cy="2294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77115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避難收容場所指定、管理與開設模式</a:t>
            </a:r>
            <a:endParaRPr lang="en-US" altLang="zh-TW" dirty="0"/>
          </a:p>
          <a:p>
            <a:pPr lvl="1"/>
            <a:r>
              <a:rPr lang="zh-TW" altLang="en-US" dirty="0"/>
              <a:t>縣市政府教育局處、社會局處等單位的協調</a:t>
            </a:r>
            <a:endParaRPr lang="en-US" altLang="zh-TW" dirty="0"/>
          </a:p>
          <a:p>
            <a:pPr lvl="1"/>
            <a:r>
              <a:rPr lang="zh-TW" altLang="en-US" dirty="0"/>
              <a:t>設法進行鄉鎮市公所、村里、社區、學校之間的連結。</a:t>
            </a:r>
          </a:p>
        </p:txBody>
      </p:sp>
      <p:sp>
        <p:nvSpPr>
          <p:cNvPr id="4" name="投影片編號版面配置區 3"/>
          <p:cNvSpPr>
            <a:spLocks noGrp="1"/>
          </p:cNvSpPr>
          <p:nvPr>
            <p:ph type="sldNum" sz="quarter" idx="12"/>
          </p:nvPr>
        </p:nvSpPr>
        <p:spPr/>
        <p:txBody>
          <a:bodyPr/>
          <a:lstStyle/>
          <a:p>
            <a:pPr>
              <a:defRPr/>
            </a:pPr>
            <a:fld id="{56F30E9F-370F-4624-803C-3C69813D928A}" type="slidenum">
              <a:rPr lang="zh-TW" altLang="en-US" smtClean="0"/>
              <a:pPr>
                <a:defRPr/>
              </a:pPr>
              <a:t>101</a:t>
            </a:fld>
            <a:endParaRPr lang="en-US" altLang="zh-TW" dirty="0"/>
          </a:p>
        </p:txBody>
      </p:sp>
    </p:spTree>
    <p:extLst>
      <p:ext uri="{BB962C8B-B14F-4D97-AF65-F5344CB8AC3E}">
        <p14:creationId xmlns:p14="http://schemas.microsoft.com/office/powerpoint/2010/main" val="2549381400"/>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避難收容場所規劃</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440473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避難收容場所開設的機會</a:t>
            </a:r>
            <a:endParaRPr lang="zh-TW" altLang="en-US" dirty="0"/>
          </a:p>
        </p:txBody>
      </p:sp>
      <p:sp>
        <p:nvSpPr>
          <p:cNvPr id="3" name="內容版面配置區 2"/>
          <p:cNvSpPr>
            <a:spLocks noGrp="1"/>
          </p:cNvSpPr>
          <p:nvPr>
            <p:ph idx="1"/>
          </p:nvPr>
        </p:nvSpPr>
        <p:spPr/>
        <p:txBody>
          <a:bodyPr>
            <a:normAutofit/>
          </a:bodyPr>
          <a:lstStyle/>
          <a:p>
            <a:r>
              <a:rPr lang="zh-TW" altLang="en-US" dirty="0"/>
              <a:t>大規模</a:t>
            </a:r>
            <a:r>
              <a:rPr lang="zh-TW" altLang="en-US" dirty="0" smtClean="0"/>
              <a:t>地震</a:t>
            </a:r>
            <a:endParaRPr lang="en-US" altLang="zh-TW" dirty="0" smtClean="0"/>
          </a:p>
          <a:p>
            <a:pPr lvl="1"/>
            <a:r>
              <a:rPr lang="zh-TW" altLang="en-US" dirty="0" smtClean="0"/>
              <a:t>震度</a:t>
            </a:r>
            <a:r>
              <a:rPr lang="en-US" altLang="zh-TW" dirty="0" smtClean="0"/>
              <a:t>5.0</a:t>
            </a:r>
            <a:r>
              <a:rPr lang="zh-TW" altLang="en-US" dirty="0" smtClean="0"/>
              <a:t>以上？房屋倒塌？</a:t>
            </a:r>
            <a:endParaRPr lang="en-US" altLang="zh-TW" dirty="0" smtClean="0"/>
          </a:p>
          <a:p>
            <a:r>
              <a:rPr lang="zh-TW" altLang="en-US" dirty="0" smtClean="0"/>
              <a:t>颱</a:t>
            </a:r>
            <a:r>
              <a:rPr lang="zh-TW" altLang="en-US" dirty="0"/>
              <a:t>洪</a:t>
            </a:r>
            <a:r>
              <a:rPr lang="zh-TW" altLang="en-US" dirty="0" smtClean="0"/>
              <a:t>災害</a:t>
            </a:r>
            <a:endParaRPr lang="en-US" altLang="zh-TW" dirty="0" smtClean="0"/>
          </a:p>
          <a:p>
            <a:pPr lvl="1"/>
            <a:r>
              <a:rPr lang="zh-TW" altLang="en-US" dirty="0"/>
              <a:t>水災</a:t>
            </a:r>
            <a:endParaRPr lang="en-US" altLang="zh-TW" dirty="0" smtClean="0"/>
          </a:p>
          <a:p>
            <a:r>
              <a:rPr lang="zh-TW" altLang="en-US" dirty="0" smtClean="0"/>
              <a:t>坡地災害（實際災害規模有限，市府可轉介飯店、旅社）</a:t>
            </a:r>
            <a:endParaRPr lang="en-US" altLang="zh-TW" dirty="0" smtClean="0"/>
          </a:p>
          <a:p>
            <a:pPr lvl="1"/>
            <a:r>
              <a:rPr lang="zh-TW" altLang="en-US" dirty="0" smtClean="0"/>
              <a:t>坡地災害</a:t>
            </a:r>
            <a:endParaRPr lang="en-US" altLang="zh-TW" dirty="0" smtClean="0"/>
          </a:p>
          <a:p>
            <a:pPr lvl="1"/>
            <a:r>
              <a:rPr lang="zh-TW" altLang="en-US" dirty="0"/>
              <a:t>土石</a:t>
            </a:r>
            <a:r>
              <a:rPr lang="zh-TW" altLang="en-US" dirty="0" smtClean="0"/>
              <a:t>流</a:t>
            </a:r>
            <a:endParaRPr lang="en-US" altLang="zh-TW" dirty="0" smtClean="0"/>
          </a:p>
          <a:p>
            <a:r>
              <a:rPr lang="zh-TW" altLang="en-US" dirty="0"/>
              <a:t>海嘯</a:t>
            </a:r>
            <a:endParaRPr lang="en-US" altLang="zh-TW" dirty="0"/>
          </a:p>
          <a:p>
            <a:r>
              <a:rPr lang="zh-TW" altLang="en-US" dirty="0" smtClean="0"/>
              <a:t>核災</a:t>
            </a:r>
            <a:endParaRPr lang="en-US" altLang="zh-TW" dirty="0"/>
          </a:p>
        </p:txBody>
      </p:sp>
    </p:spTree>
    <p:extLst>
      <p:ext uri="{BB962C8B-B14F-4D97-AF65-F5344CB8AC3E}">
        <p14:creationId xmlns:p14="http://schemas.microsoft.com/office/powerpoint/2010/main" val="3570610367"/>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4663"/>
            <a:ext cx="5486645" cy="632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263369" y="6087889"/>
            <a:ext cx="1872207" cy="738664"/>
          </a:xfrm>
          <a:prstGeom prst="rect">
            <a:avLst/>
          </a:prstGeom>
        </p:spPr>
        <p:txBody>
          <a:bodyPr wrap="square">
            <a:spAutoFit/>
          </a:bodyPr>
          <a:lstStyle/>
          <a:p>
            <a:r>
              <a:rPr lang="zh-TW" altLang="en-US" sz="1400" dirty="0"/>
              <a:t>避難所管理運営指針</a:t>
            </a:r>
          </a:p>
          <a:p>
            <a:r>
              <a:rPr lang="zh-TW" altLang="en-US" sz="1400" dirty="0"/>
              <a:t>（平成</a:t>
            </a:r>
            <a:r>
              <a:rPr lang="en-US" altLang="zh-TW" sz="1400" dirty="0"/>
              <a:t>25 </a:t>
            </a:r>
            <a:r>
              <a:rPr lang="zh-TW" altLang="en-US" sz="1400" dirty="0"/>
              <a:t>年版）</a:t>
            </a:r>
          </a:p>
          <a:p>
            <a:r>
              <a:rPr lang="zh-TW" altLang="en-US" sz="1400" dirty="0"/>
              <a:t>兵庫県</a:t>
            </a:r>
          </a:p>
        </p:txBody>
      </p:sp>
    </p:spTree>
    <p:extLst>
      <p:ext uri="{BB962C8B-B14F-4D97-AF65-F5344CB8AC3E}">
        <p14:creationId xmlns:p14="http://schemas.microsoft.com/office/powerpoint/2010/main" val="3636605500"/>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23E411A-B113-4F6C-ACBF-0A5CEC797FD8}" type="slidenum">
              <a:rPr lang="zh-TW" altLang="en-US" smtClean="0"/>
              <a:t>105</a:t>
            </a:fld>
            <a:endParaRPr lang="zh-TW" alt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8265" y="9803"/>
            <a:ext cx="5418485" cy="6880984"/>
          </a:xfrm>
          <a:prstGeom prst="rect">
            <a:avLst/>
          </a:prstGeom>
          <a:solidFill>
            <a:schemeClr val="bg1"/>
          </a:solidFill>
          <a:ln w="9525">
            <a:solidFill>
              <a:schemeClr val="tx1"/>
            </a:solidFill>
            <a:miter lim="800000"/>
            <a:headEnd/>
            <a:tailEnd/>
          </a:ln>
          <a:effectLst/>
          <a:extLst/>
        </p:spPr>
      </p:pic>
    </p:spTree>
    <p:extLst>
      <p:ext uri="{BB962C8B-B14F-4D97-AF65-F5344CB8AC3E}">
        <p14:creationId xmlns:p14="http://schemas.microsoft.com/office/powerpoint/2010/main" val="80013589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4672"/>
            <a:ext cx="4752527" cy="6801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084168" y="4106689"/>
            <a:ext cx="2774033" cy="923330"/>
          </a:xfrm>
          <a:prstGeom prst="rect">
            <a:avLst/>
          </a:prstGeom>
        </p:spPr>
        <p:txBody>
          <a:bodyPr wrap="square">
            <a:spAutoFit/>
          </a:bodyPr>
          <a:lstStyle/>
          <a:p>
            <a:r>
              <a:rPr lang="zh-TW" altLang="en-US" dirty="0"/>
              <a:t>避難所管理運営指針</a:t>
            </a:r>
          </a:p>
          <a:p>
            <a:r>
              <a:rPr lang="zh-TW" altLang="en-US" dirty="0"/>
              <a:t>（平成</a:t>
            </a:r>
            <a:r>
              <a:rPr lang="en-US" altLang="zh-TW" dirty="0"/>
              <a:t>25 </a:t>
            </a:r>
            <a:r>
              <a:rPr lang="zh-TW" altLang="en-US" dirty="0"/>
              <a:t>年版）</a:t>
            </a:r>
          </a:p>
          <a:p>
            <a:r>
              <a:rPr lang="zh-TW" altLang="en-US" dirty="0"/>
              <a:t>兵庫県</a:t>
            </a:r>
          </a:p>
        </p:txBody>
      </p:sp>
    </p:spTree>
    <p:extLst>
      <p:ext uri="{BB962C8B-B14F-4D97-AF65-F5344CB8AC3E}">
        <p14:creationId xmlns:p14="http://schemas.microsoft.com/office/powerpoint/2010/main" val="3010510138"/>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6" y="1462087"/>
            <a:ext cx="8892480" cy="377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263369" y="6087889"/>
            <a:ext cx="1872207" cy="738664"/>
          </a:xfrm>
          <a:prstGeom prst="rect">
            <a:avLst/>
          </a:prstGeom>
        </p:spPr>
        <p:txBody>
          <a:bodyPr wrap="square">
            <a:spAutoFit/>
          </a:bodyPr>
          <a:lstStyle/>
          <a:p>
            <a:r>
              <a:rPr lang="zh-TW" altLang="en-US" sz="1400" dirty="0"/>
              <a:t>避難所管理運営指針</a:t>
            </a:r>
          </a:p>
          <a:p>
            <a:r>
              <a:rPr lang="zh-TW" altLang="en-US" sz="1400" dirty="0"/>
              <a:t>（平成</a:t>
            </a:r>
            <a:r>
              <a:rPr lang="en-US" altLang="zh-TW" sz="1400" dirty="0"/>
              <a:t>25 </a:t>
            </a:r>
            <a:r>
              <a:rPr lang="zh-TW" altLang="en-US" sz="1400" dirty="0"/>
              <a:t>年版）</a:t>
            </a:r>
          </a:p>
          <a:p>
            <a:r>
              <a:rPr lang="zh-TW" altLang="en-US" sz="1400" dirty="0"/>
              <a:t>兵庫県</a:t>
            </a:r>
          </a:p>
        </p:txBody>
      </p:sp>
    </p:spTree>
    <p:extLst>
      <p:ext uri="{BB962C8B-B14F-4D97-AF65-F5344CB8AC3E}">
        <p14:creationId xmlns:p14="http://schemas.microsoft.com/office/powerpoint/2010/main" val="1722168601"/>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3210217"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006353"/>
            <a:ext cx="5622031" cy="355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901548"/>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8815"/>
            <a:ext cx="8070264" cy="645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1219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71"/>
          <p:cNvGrpSpPr>
            <a:grpSpLocks/>
          </p:cNvGrpSpPr>
          <p:nvPr/>
        </p:nvGrpSpPr>
        <p:grpSpPr bwMode="auto">
          <a:xfrm>
            <a:off x="3173665" y="987040"/>
            <a:ext cx="2550077" cy="2348298"/>
            <a:chOff x="3714745" y="2045979"/>
            <a:chExt cx="1332915" cy="1332001"/>
          </a:xfrm>
        </p:grpSpPr>
        <p:grpSp>
          <p:nvGrpSpPr>
            <p:cNvPr id="3" name="Group 108"/>
            <p:cNvGrpSpPr>
              <a:grpSpLocks noChangeAspect="1"/>
            </p:cNvGrpSpPr>
            <p:nvPr/>
          </p:nvGrpSpPr>
          <p:grpSpPr bwMode="auto">
            <a:xfrm>
              <a:off x="3714745" y="2045979"/>
              <a:ext cx="1332915" cy="1332001"/>
              <a:chOff x="4071" y="1584"/>
              <a:chExt cx="1128" cy="1097"/>
            </a:xfrm>
          </p:grpSpPr>
          <p:sp>
            <p:nvSpPr>
              <p:cNvPr id="10301" name="Oval 109"/>
              <p:cNvSpPr>
                <a:spLocks noChangeArrowheads="1"/>
              </p:cNvSpPr>
              <p:nvPr/>
            </p:nvSpPr>
            <p:spPr bwMode="gray">
              <a:xfrm>
                <a:off x="4071" y="1584"/>
                <a:ext cx="1090" cy="1088"/>
              </a:xfrm>
              <a:prstGeom prst="ellipse">
                <a:avLst/>
              </a:prstGeom>
              <a:gradFill rotWithShape="1">
                <a:gsLst>
                  <a:gs pos="0">
                    <a:srgbClr val="FFFFFF"/>
                  </a:gs>
                  <a:gs pos="50000">
                    <a:srgbClr val="D8755A"/>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302" name="Oval 110"/>
              <p:cNvSpPr>
                <a:spLocks noChangeArrowheads="1"/>
              </p:cNvSpPr>
              <p:nvPr/>
            </p:nvSpPr>
            <p:spPr bwMode="gray">
              <a:xfrm>
                <a:off x="4109" y="1593"/>
                <a:ext cx="1090" cy="1088"/>
              </a:xfrm>
              <a:prstGeom prst="ellipse">
                <a:avLst/>
              </a:prstGeom>
              <a:gradFill rotWithShape="1">
                <a:gsLst>
                  <a:gs pos="0">
                    <a:srgbClr val="D8755A">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303" name="Oval 111"/>
              <p:cNvSpPr>
                <a:spLocks noChangeArrowheads="1"/>
              </p:cNvSpPr>
              <p:nvPr/>
            </p:nvSpPr>
            <p:spPr bwMode="gray">
              <a:xfrm>
                <a:off x="4131" y="1655"/>
                <a:ext cx="946" cy="945"/>
              </a:xfrm>
              <a:prstGeom prst="ellipse">
                <a:avLst/>
              </a:prstGeom>
              <a:gradFill rotWithShape="1">
                <a:gsLst>
                  <a:gs pos="0">
                    <a:srgbClr val="753F31"/>
                  </a:gs>
                  <a:gs pos="50000">
                    <a:srgbClr val="D8755A"/>
                  </a:gs>
                  <a:gs pos="100000">
                    <a:srgbClr val="753F31"/>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304" name="Oval 112"/>
              <p:cNvSpPr>
                <a:spLocks noChangeArrowheads="1"/>
              </p:cNvSpPr>
              <p:nvPr/>
            </p:nvSpPr>
            <p:spPr bwMode="gray">
              <a:xfrm>
                <a:off x="4128" y="1650"/>
                <a:ext cx="946" cy="945"/>
              </a:xfrm>
              <a:prstGeom prst="ellipse">
                <a:avLst/>
              </a:prstGeom>
              <a:gradFill rotWithShape="1">
                <a:gsLst>
                  <a:gs pos="0">
                    <a:srgbClr val="894A39"/>
                  </a:gs>
                  <a:gs pos="100000">
                    <a:srgbClr val="D8755A">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305" name="Oval 113"/>
              <p:cNvSpPr>
                <a:spLocks noChangeArrowheads="1"/>
              </p:cNvSpPr>
              <p:nvPr/>
            </p:nvSpPr>
            <p:spPr bwMode="gray">
              <a:xfrm>
                <a:off x="4178" y="1703"/>
                <a:ext cx="852" cy="850"/>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grpSp>
            <p:nvGrpSpPr>
              <p:cNvPr id="4" name="Group 114"/>
              <p:cNvGrpSpPr>
                <a:grpSpLocks/>
              </p:cNvGrpSpPr>
              <p:nvPr/>
            </p:nvGrpSpPr>
            <p:grpSpPr bwMode="auto">
              <a:xfrm>
                <a:off x="4197" y="1716"/>
                <a:ext cx="826" cy="825"/>
                <a:chOff x="4166" y="1706"/>
                <a:chExt cx="1252" cy="1252"/>
              </a:xfrm>
            </p:grpSpPr>
            <p:sp>
              <p:nvSpPr>
                <p:cNvPr id="10307" name="Oval 115"/>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308" name="Oval 116"/>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309" name="Oval 117"/>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310" name="Oval 118"/>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grpSp>
        </p:grpSp>
        <p:sp>
          <p:nvSpPr>
            <p:cNvPr id="17" name="Text Box 17"/>
            <p:cNvSpPr txBox="1">
              <a:spLocks noChangeArrowheads="1"/>
            </p:cNvSpPr>
            <p:nvPr/>
          </p:nvSpPr>
          <p:spPr bwMode="gray">
            <a:xfrm>
              <a:off x="3999590" y="2493100"/>
              <a:ext cx="740018" cy="471358"/>
            </a:xfrm>
            <a:prstGeom prst="rect">
              <a:avLst/>
            </a:prstGeom>
            <a:noFill/>
            <a:ln w="9525" algn="ctr">
              <a:noFill/>
              <a:miter lim="800000"/>
              <a:headEnd/>
              <a:tailEnd/>
            </a:ln>
            <a:effectLst/>
          </p:spPr>
          <p:txBody>
            <a:bodyPr wrap="none">
              <a:spAutoFit/>
            </a:bodyPr>
            <a:lstStyle/>
            <a:p>
              <a:pPr algn="ctr" eaLnBrk="0" hangingPunct="0">
                <a:defRPr/>
              </a:pPr>
              <a:r>
                <a:rPr lang="zh-TW" altLang="en-US" sz="2400"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防災</a:t>
              </a:r>
              <a:r>
                <a:rPr lang="zh-TW" altLang="en-US" sz="240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校園</a:t>
              </a:r>
              <a:endParaRPr lang="en-US" altLang="zh-TW" sz="240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a:p>
              <a:pPr algn="ctr" eaLnBrk="0" hangingPunct="0">
                <a:defRPr/>
              </a:pPr>
              <a:r>
                <a:rPr lang="zh-TW" altLang="en-US" sz="240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基地</a:t>
              </a:r>
              <a:r>
                <a:rPr lang="zh-TW" altLang="en-US" sz="2400" b="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推動</a:t>
              </a:r>
              <a:endParaRPr lang="en-US" altLang="zh-TW" sz="2400" b="0"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p:txBody>
        </p:sp>
      </p:grpSp>
      <p:grpSp>
        <p:nvGrpSpPr>
          <p:cNvPr id="5" name="群組 69"/>
          <p:cNvGrpSpPr>
            <a:grpSpLocks/>
          </p:cNvGrpSpPr>
          <p:nvPr/>
        </p:nvGrpSpPr>
        <p:grpSpPr bwMode="auto">
          <a:xfrm>
            <a:off x="6089700" y="2042914"/>
            <a:ext cx="2268538" cy="2266950"/>
            <a:chOff x="6233092" y="1600014"/>
            <a:chExt cx="2267998" cy="2268001"/>
          </a:xfrm>
        </p:grpSpPr>
        <p:grpSp>
          <p:nvGrpSpPr>
            <p:cNvPr id="6" name="Group 29"/>
            <p:cNvGrpSpPr>
              <a:grpSpLocks noChangeAspect="1"/>
            </p:cNvGrpSpPr>
            <p:nvPr/>
          </p:nvGrpSpPr>
          <p:grpSpPr bwMode="auto">
            <a:xfrm>
              <a:off x="6233092" y="1600014"/>
              <a:ext cx="2267998" cy="2268001"/>
              <a:chOff x="2789" y="1625"/>
              <a:chExt cx="907" cy="907"/>
            </a:xfrm>
          </p:grpSpPr>
          <p:sp>
            <p:nvSpPr>
              <p:cNvPr id="10289" name="Oval 30"/>
              <p:cNvSpPr>
                <a:spLocks noChangeArrowheads="1"/>
              </p:cNvSpPr>
              <p:nvPr/>
            </p:nvSpPr>
            <p:spPr bwMode="gray">
              <a:xfrm>
                <a:off x="2789" y="1625"/>
                <a:ext cx="907" cy="907"/>
              </a:xfrm>
              <a:prstGeom prst="ellipse">
                <a:avLst/>
              </a:prstGeom>
              <a:gradFill rotWithShape="1">
                <a:gsLst>
                  <a:gs pos="0">
                    <a:srgbClr val="FFFFFF"/>
                  </a:gs>
                  <a:gs pos="50000">
                    <a:srgbClr val="83A6A7"/>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90" name="Oval 31"/>
              <p:cNvSpPr>
                <a:spLocks noChangeArrowheads="1"/>
              </p:cNvSpPr>
              <p:nvPr/>
            </p:nvSpPr>
            <p:spPr bwMode="gray">
              <a:xfrm>
                <a:off x="2789" y="1625"/>
                <a:ext cx="907" cy="907"/>
              </a:xfrm>
              <a:prstGeom prst="ellipse">
                <a:avLst/>
              </a:prstGeom>
              <a:gradFill rotWithShape="1">
                <a:gsLst>
                  <a:gs pos="0">
                    <a:srgbClr val="83A6A7">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91" name="Oval 32"/>
              <p:cNvSpPr>
                <a:spLocks noChangeArrowheads="1"/>
              </p:cNvSpPr>
              <p:nvPr/>
            </p:nvSpPr>
            <p:spPr bwMode="gray">
              <a:xfrm>
                <a:off x="2849" y="1684"/>
                <a:ext cx="787" cy="788"/>
              </a:xfrm>
              <a:prstGeom prst="ellipse">
                <a:avLst/>
              </a:prstGeom>
              <a:gradFill rotWithShape="1">
                <a:gsLst>
                  <a:gs pos="0">
                    <a:srgbClr val="475A5A"/>
                  </a:gs>
                  <a:gs pos="50000">
                    <a:srgbClr val="83A6A7"/>
                  </a:gs>
                  <a:gs pos="100000">
                    <a:srgbClr val="475A5A"/>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92" name="Oval 33"/>
              <p:cNvSpPr>
                <a:spLocks noChangeArrowheads="1"/>
              </p:cNvSpPr>
              <p:nvPr/>
            </p:nvSpPr>
            <p:spPr bwMode="gray">
              <a:xfrm>
                <a:off x="2849" y="1686"/>
                <a:ext cx="787" cy="788"/>
              </a:xfrm>
              <a:prstGeom prst="ellipse">
                <a:avLst/>
              </a:prstGeom>
              <a:gradFill rotWithShape="1">
                <a:gsLst>
                  <a:gs pos="0">
                    <a:srgbClr val="53696A"/>
                  </a:gs>
                  <a:gs pos="100000">
                    <a:srgbClr val="83A6A7">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93" name="Oval 34"/>
              <p:cNvSpPr>
                <a:spLocks noChangeArrowheads="1"/>
              </p:cNvSpPr>
              <p:nvPr/>
            </p:nvSpPr>
            <p:spPr bwMode="gray">
              <a:xfrm>
                <a:off x="2888" y="1724"/>
                <a:ext cx="709" cy="709"/>
              </a:xfrm>
              <a:prstGeom prst="ellipse">
                <a:avLst/>
              </a:prstGeom>
              <a:solidFill>
                <a:srgbClr val="00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grpSp>
            <p:nvGrpSpPr>
              <p:cNvPr id="7" name="Group 35"/>
              <p:cNvGrpSpPr>
                <a:grpSpLocks/>
              </p:cNvGrpSpPr>
              <p:nvPr/>
            </p:nvGrpSpPr>
            <p:grpSpPr bwMode="auto">
              <a:xfrm>
                <a:off x="2899" y="1735"/>
                <a:ext cx="687" cy="688"/>
                <a:chOff x="4166" y="1706"/>
                <a:chExt cx="1252" cy="1252"/>
              </a:xfrm>
            </p:grpSpPr>
            <p:sp>
              <p:nvSpPr>
                <p:cNvPr id="10295" name="Oval 36"/>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96" name="Oval 37"/>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97" name="Oval 38"/>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98" name="Oval 39"/>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grpSp>
        </p:grpSp>
        <p:sp>
          <p:nvSpPr>
            <p:cNvPr id="29" name="Text Box 40"/>
            <p:cNvSpPr txBox="1">
              <a:spLocks noChangeArrowheads="1"/>
            </p:cNvSpPr>
            <p:nvPr/>
          </p:nvSpPr>
          <p:spPr bwMode="gray">
            <a:xfrm>
              <a:off x="6450295" y="2399565"/>
              <a:ext cx="1879409" cy="646631"/>
            </a:xfrm>
            <a:prstGeom prst="rect">
              <a:avLst/>
            </a:prstGeom>
            <a:noFill/>
            <a:ln w="9525" algn="ctr">
              <a:noFill/>
              <a:miter lim="800000"/>
              <a:headEnd/>
              <a:tailEnd/>
            </a:ln>
            <a:effectLst/>
          </p:spPr>
          <p:txBody>
            <a:bodyPr>
              <a:spAutoFit/>
            </a:bodyPr>
            <a:lstStyle/>
            <a:p>
              <a:pPr algn="ctr" eaLnBrk="0" hangingPunct="0">
                <a:defRPr/>
              </a:pPr>
              <a:r>
                <a:rPr lang="zh-TW" altLang="en-US"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防救災觀念</a:t>
              </a:r>
              <a:r>
                <a:rPr lang="zh-TW" altLang="en-US"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與</a:t>
              </a:r>
              <a:endParaRPr lang="en-US" altLang="zh-TW"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a:p>
              <a:pPr algn="ctr" eaLnBrk="0" hangingPunct="0">
                <a:defRPr/>
              </a:pPr>
              <a:r>
                <a:rPr lang="zh-TW" altLang="en-US"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素養</a:t>
              </a:r>
              <a:r>
                <a:rPr lang="zh-TW" altLang="en-US"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建立</a:t>
              </a:r>
              <a:endParaRPr lang="en-US" altLang="ko-KR" b="0"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p:txBody>
        </p:sp>
      </p:grpSp>
      <p:grpSp>
        <p:nvGrpSpPr>
          <p:cNvPr id="8" name="Group 41"/>
          <p:cNvGrpSpPr>
            <a:grpSpLocks/>
          </p:cNvGrpSpPr>
          <p:nvPr/>
        </p:nvGrpSpPr>
        <p:grpSpPr bwMode="auto">
          <a:xfrm>
            <a:off x="4972100" y="4219377"/>
            <a:ext cx="2252663" cy="2268537"/>
            <a:chOff x="864" y="1680"/>
            <a:chExt cx="910" cy="960"/>
          </a:xfrm>
        </p:grpSpPr>
        <p:sp>
          <p:nvSpPr>
            <p:cNvPr id="10277" name="Oval 42"/>
            <p:cNvSpPr>
              <a:spLocks noChangeArrowheads="1"/>
            </p:cNvSpPr>
            <p:nvPr/>
          </p:nvSpPr>
          <p:spPr bwMode="gray">
            <a:xfrm>
              <a:off x="864" y="1680"/>
              <a:ext cx="910" cy="960"/>
            </a:xfrm>
            <a:prstGeom prst="ellipse">
              <a:avLst/>
            </a:prstGeom>
            <a:gradFill rotWithShape="1">
              <a:gsLst>
                <a:gs pos="0">
                  <a:srgbClr val="FFFFFF"/>
                </a:gs>
                <a:gs pos="50000">
                  <a:srgbClr val="FF6699"/>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78" name="Oval 43"/>
            <p:cNvSpPr>
              <a:spLocks noChangeArrowheads="1"/>
            </p:cNvSpPr>
            <p:nvPr/>
          </p:nvSpPr>
          <p:spPr bwMode="gray">
            <a:xfrm>
              <a:off x="864" y="1680"/>
              <a:ext cx="910" cy="960"/>
            </a:xfrm>
            <a:prstGeom prst="ellipse">
              <a:avLst/>
            </a:prstGeom>
            <a:gradFill rotWithShape="1">
              <a:gsLst>
                <a:gs pos="0">
                  <a:srgbClr val="FF6699">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79" name="Oval 44"/>
            <p:cNvSpPr>
              <a:spLocks noChangeArrowheads="1"/>
            </p:cNvSpPr>
            <p:nvPr/>
          </p:nvSpPr>
          <p:spPr bwMode="gray">
            <a:xfrm>
              <a:off x="923" y="1742"/>
              <a:ext cx="792" cy="836"/>
            </a:xfrm>
            <a:prstGeom prst="ellipse">
              <a:avLst/>
            </a:prstGeom>
            <a:gradFill rotWithShape="1">
              <a:gsLst>
                <a:gs pos="0">
                  <a:srgbClr val="8A3753"/>
                </a:gs>
                <a:gs pos="50000">
                  <a:srgbClr val="FF6699"/>
                </a:gs>
                <a:gs pos="100000">
                  <a:srgbClr val="8A3753"/>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80" name="Oval 45"/>
            <p:cNvSpPr>
              <a:spLocks noChangeArrowheads="1"/>
            </p:cNvSpPr>
            <p:nvPr/>
          </p:nvSpPr>
          <p:spPr bwMode="gray">
            <a:xfrm>
              <a:off x="912" y="1728"/>
              <a:ext cx="791" cy="836"/>
            </a:xfrm>
            <a:prstGeom prst="ellipse">
              <a:avLst/>
            </a:prstGeom>
            <a:gradFill rotWithShape="1">
              <a:gsLst>
                <a:gs pos="0">
                  <a:srgbClr val="A24161"/>
                </a:gs>
                <a:gs pos="100000">
                  <a:srgbClr val="FF6699">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81" name="Oval 46"/>
            <p:cNvSpPr>
              <a:spLocks noChangeArrowheads="1"/>
            </p:cNvSpPr>
            <p:nvPr/>
          </p:nvSpPr>
          <p:spPr bwMode="gray">
            <a:xfrm>
              <a:off x="966" y="1785"/>
              <a:ext cx="712" cy="75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82" name="Oval 47"/>
            <p:cNvSpPr>
              <a:spLocks noChangeArrowheads="1"/>
            </p:cNvSpPr>
            <p:nvPr/>
          </p:nvSpPr>
          <p:spPr bwMode="gray">
            <a:xfrm>
              <a:off x="960" y="1776"/>
              <a:ext cx="689" cy="727"/>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83" name="Oval 48"/>
            <p:cNvSpPr>
              <a:spLocks noChangeArrowheads="1"/>
            </p:cNvSpPr>
            <p:nvPr/>
          </p:nvSpPr>
          <p:spPr bwMode="gray">
            <a:xfrm>
              <a:off x="986" y="1801"/>
              <a:ext cx="673" cy="709"/>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84" name="Oval 49"/>
            <p:cNvSpPr>
              <a:spLocks noChangeArrowheads="1"/>
            </p:cNvSpPr>
            <p:nvPr/>
          </p:nvSpPr>
          <p:spPr bwMode="gray">
            <a:xfrm>
              <a:off x="994" y="1808"/>
              <a:ext cx="640" cy="663"/>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85" name="Oval 50"/>
            <p:cNvSpPr>
              <a:spLocks noChangeArrowheads="1"/>
            </p:cNvSpPr>
            <p:nvPr/>
          </p:nvSpPr>
          <p:spPr bwMode="gray">
            <a:xfrm>
              <a:off x="1031" y="1827"/>
              <a:ext cx="569" cy="53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40" name="Text Box 51"/>
            <p:cNvSpPr txBox="1">
              <a:spLocks noChangeArrowheads="1"/>
            </p:cNvSpPr>
            <p:nvPr/>
          </p:nvSpPr>
          <p:spPr bwMode="gray">
            <a:xfrm>
              <a:off x="922" y="2013"/>
              <a:ext cx="771" cy="274"/>
            </a:xfrm>
            <a:prstGeom prst="rect">
              <a:avLst/>
            </a:prstGeom>
            <a:noFill/>
            <a:ln w="9525" algn="ctr">
              <a:noFill/>
              <a:miter lim="800000"/>
              <a:headEnd/>
              <a:tailEnd/>
            </a:ln>
            <a:effectLst/>
          </p:spPr>
          <p:txBody>
            <a:bodyPr>
              <a:spAutoFit/>
            </a:bodyPr>
            <a:lstStyle/>
            <a:p>
              <a:pPr algn="ctr" eaLnBrk="0" hangingPunct="0">
                <a:defRPr/>
              </a:pPr>
              <a:r>
                <a:rPr lang="zh-TW" altLang="zh-TW" b="0"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研</a:t>
              </a:r>
              <a:r>
                <a:rPr lang="zh-TW" altLang="zh-TW" b="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修</a:t>
              </a:r>
              <a:r>
                <a:rPr lang="zh-TW" altLang="en-US"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防災</a:t>
              </a:r>
              <a:r>
                <a:rPr lang="zh-TW" altLang="en-US"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校園</a:t>
              </a:r>
              <a:endParaRPr lang="en-US" altLang="zh-TW"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a:p>
              <a:pPr algn="ctr" eaLnBrk="0" hangingPunct="0">
                <a:defRPr/>
              </a:pPr>
              <a:r>
                <a:rPr lang="zh-TW" altLang="en-US"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基地</a:t>
              </a:r>
              <a:r>
                <a:rPr lang="zh-TW" altLang="zh-TW" b="0" cap="all" dirty="0" smtClean="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rPr>
                <a:t>推動機制</a:t>
              </a:r>
              <a:endParaRPr lang="en-US" altLang="zh-TW" b="0" cap="all" dirty="0">
                <a:ln w="9000" cmpd="sng">
                  <a:solidFill>
                    <a:schemeClr val="accent4">
                      <a:shade val="50000"/>
                      <a:satMod val="120000"/>
                    </a:schemeClr>
                  </a:solidFill>
                  <a:prstDash val="solid"/>
                </a:ln>
                <a:solidFill>
                  <a:schemeClr val="bg1">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p:txBody>
        </p:sp>
      </p:grpSp>
      <p:grpSp>
        <p:nvGrpSpPr>
          <p:cNvPr id="9" name="群組 70"/>
          <p:cNvGrpSpPr>
            <a:grpSpLocks/>
          </p:cNvGrpSpPr>
          <p:nvPr/>
        </p:nvGrpSpPr>
        <p:grpSpPr bwMode="auto">
          <a:xfrm>
            <a:off x="971600" y="2595364"/>
            <a:ext cx="2160588" cy="2195513"/>
            <a:chOff x="642910" y="2187287"/>
            <a:chExt cx="2083914" cy="2196000"/>
          </a:xfrm>
        </p:grpSpPr>
        <p:grpSp>
          <p:nvGrpSpPr>
            <p:cNvPr id="10" name="Group 75"/>
            <p:cNvGrpSpPr>
              <a:grpSpLocks noChangeAspect="1"/>
            </p:cNvGrpSpPr>
            <p:nvPr/>
          </p:nvGrpSpPr>
          <p:grpSpPr bwMode="auto">
            <a:xfrm>
              <a:off x="642910" y="2187287"/>
              <a:ext cx="2083914" cy="2196000"/>
              <a:chOff x="884" y="2523"/>
              <a:chExt cx="862" cy="862"/>
            </a:xfrm>
          </p:grpSpPr>
          <p:sp>
            <p:nvSpPr>
              <p:cNvPr id="10268" name="Oval 76"/>
              <p:cNvSpPr>
                <a:spLocks noChangeArrowheads="1"/>
              </p:cNvSpPr>
              <p:nvPr/>
            </p:nvSpPr>
            <p:spPr bwMode="gray">
              <a:xfrm>
                <a:off x="884" y="2523"/>
                <a:ext cx="862" cy="862"/>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69" name="Oval 77"/>
              <p:cNvSpPr>
                <a:spLocks noChangeArrowheads="1"/>
              </p:cNvSpPr>
              <p:nvPr/>
            </p:nvSpPr>
            <p:spPr bwMode="gray">
              <a:xfrm>
                <a:off x="884" y="2523"/>
                <a:ext cx="862" cy="862"/>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70" name="Oval 78"/>
              <p:cNvSpPr>
                <a:spLocks noChangeArrowheads="1"/>
              </p:cNvSpPr>
              <p:nvPr/>
            </p:nvSpPr>
            <p:spPr bwMode="gray">
              <a:xfrm>
                <a:off x="940" y="2579"/>
                <a:ext cx="750" cy="750"/>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71" name="Oval 79"/>
              <p:cNvSpPr>
                <a:spLocks noChangeArrowheads="1"/>
              </p:cNvSpPr>
              <p:nvPr/>
            </p:nvSpPr>
            <p:spPr bwMode="gray">
              <a:xfrm>
                <a:off x="941" y="2579"/>
                <a:ext cx="749" cy="750"/>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72" name="Oval 80"/>
              <p:cNvSpPr>
                <a:spLocks noChangeArrowheads="1"/>
              </p:cNvSpPr>
              <p:nvPr/>
            </p:nvSpPr>
            <p:spPr bwMode="gray">
              <a:xfrm>
                <a:off x="981" y="2617"/>
                <a:ext cx="674" cy="67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73" name="Oval 81"/>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74" name="Oval 82"/>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75" name="Oval 83"/>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76" name="Oval 84"/>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grpSp>
        <p:sp>
          <p:nvSpPr>
            <p:cNvPr id="51" name="Text Box 63"/>
            <p:cNvSpPr txBox="1">
              <a:spLocks noChangeArrowheads="1"/>
            </p:cNvSpPr>
            <p:nvPr/>
          </p:nvSpPr>
          <p:spPr bwMode="gray">
            <a:xfrm>
              <a:off x="849593" y="2950913"/>
              <a:ext cx="1727787" cy="646474"/>
            </a:xfrm>
            <a:prstGeom prst="rect">
              <a:avLst/>
            </a:prstGeom>
            <a:noFill/>
            <a:ln w="9525" algn="ctr">
              <a:noFill/>
              <a:miter lim="800000"/>
              <a:headEnd/>
              <a:tailEnd/>
            </a:ln>
            <a:effectLst/>
          </p:spPr>
          <p:txBody>
            <a:bodyPr>
              <a:spAutoFit/>
            </a:bodyPr>
            <a:lstStyle/>
            <a:p>
              <a:pPr algn="ctr" eaLnBrk="0" hangingPunct="0">
                <a:defRPr/>
              </a:pPr>
              <a:r>
                <a:rPr lang="zh-TW" altLang="en-US"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微軟正黑體" pitchFamily="34" charset="-120"/>
                  <a:ea typeface="微軟正黑體" pitchFamily="34" charset="-120"/>
                </a:rPr>
                <a:t>與社區共同進行防災演練</a:t>
              </a:r>
            </a:p>
          </p:txBody>
        </p:sp>
      </p:grpSp>
      <p:grpSp>
        <p:nvGrpSpPr>
          <p:cNvPr id="11" name="Group 107"/>
          <p:cNvGrpSpPr>
            <a:grpSpLocks noChangeAspect="1"/>
          </p:cNvGrpSpPr>
          <p:nvPr/>
        </p:nvGrpSpPr>
        <p:grpSpPr bwMode="auto">
          <a:xfrm>
            <a:off x="2490838" y="4505127"/>
            <a:ext cx="2124075" cy="2124075"/>
            <a:chOff x="1685" y="3125"/>
            <a:chExt cx="907" cy="907"/>
          </a:xfrm>
        </p:grpSpPr>
        <p:grpSp>
          <p:nvGrpSpPr>
            <p:cNvPr id="12" name="Group 95"/>
            <p:cNvGrpSpPr>
              <a:grpSpLocks/>
            </p:cNvGrpSpPr>
            <p:nvPr/>
          </p:nvGrpSpPr>
          <p:grpSpPr bwMode="auto">
            <a:xfrm>
              <a:off x="1685" y="3125"/>
              <a:ext cx="907" cy="907"/>
              <a:chOff x="2832" y="1728"/>
              <a:chExt cx="907" cy="907"/>
            </a:xfrm>
          </p:grpSpPr>
          <p:sp>
            <p:nvSpPr>
              <p:cNvPr id="10256" name="Oval 96"/>
              <p:cNvSpPr>
                <a:spLocks noChangeArrowheads="1"/>
              </p:cNvSpPr>
              <p:nvPr/>
            </p:nvSpPr>
            <p:spPr bwMode="gray">
              <a:xfrm>
                <a:off x="2832" y="1728"/>
                <a:ext cx="907" cy="907"/>
              </a:xfrm>
              <a:prstGeom prst="ellipse">
                <a:avLst/>
              </a:prstGeom>
              <a:gradFill rotWithShape="1">
                <a:gsLst>
                  <a:gs pos="0">
                    <a:srgbClr val="FFFFFF"/>
                  </a:gs>
                  <a:gs pos="50000">
                    <a:srgbClr val="3965E1"/>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57" name="Oval 97"/>
              <p:cNvSpPr>
                <a:spLocks noChangeArrowheads="1"/>
              </p:cNvSpPr>
              <p:nvPr/>
            </p:nvSpPr>
            <p:spPr bwMode="gray">
              <a:xfrm>
                <a:off x="2832" y="1728"/>
                <a:ext cx="907" cy="907"/>
              </a:xfrm>
              <a:prstGeom prst="ellipse">
                <a:avLst/>
              </a:prstGeom>
              <a:gradFill rotWithShape="1">
                <a:gsLst>
                  <a:gs pos="0">
                    <a:srgbClr val="3965E1">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p>
                <a:pPr algn="r" eaLnBrk="0" hangingPunct="0"/>
                <a:endParaRPr lang="zh-TW" altLang="en-US"/>
              </a:p>
            </p:txBody>
          </p:sp>
          <p:sp>
            <p:nvSpPr>
              <p:cNvPr id="10258" name="Oval 98"/>
              <p:cNvSpPr>
                <a:spLocks noChangeArrowheads="1"/>
              </p:cNvSpPr>
              <p:nvPr/>
            </p:nvSpPr>
            <p:spPr bwMode="gray">
              <a:xfrm>
                <a:off x="2889" y="1788"/>
                <a:ext cx="787" cy="788"/>
              </a:xfrm>
              <a:prstGeom prst="ellipse">
                <a:avLst/>
              </a:prstGeom>
              <a:gradFill rotWithShape="1">
                <a:gsLst>
                  <a:gs pos="0">
                    <a:srgbClr val="1F377A"/>
                  </a:gs>
                  <a:gs pos="50000">
                    <a:srgbClr val="3965E1"/>
                  </a:gs>
                  <a:gs pos="100000">
                    <a:srgbClr val="1F377A"/>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59" name="Oval 99"/>
              <p:cNvSpPr>
                <a:spLocks noChangeArrowheads="1"/>
              </p:cNvSpPr>
              <p:nvPr/>
            </p:nvSpPr>
            <p:spPr bwMode="gray">
              <a:xfrm>
                <a:off x="2889" y="1794"/>
                <a:ext cx="787" cy="788"/>
              </a:xfrm>
              <a:prstGeom prst="ellipse">
                <a:avLst/>
              </a:prstGeom>
              <a:gradFill rotWithShape="1">
                <a:gsLst>
                  <a:gs pos="0">
                    <a:srgbClr val="264396"/>
                  </a:gs>
                  <a:gs pos="100000">
                    <a:srgbClr val="3965E1">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sp>
            <p:nvSpPr>
              <p:cNvPr id="10260" name="Oval 100"/>
              <p:cNvSpPr>
                <a:spLocks noChangeArrowheads="1"/>
              </p:cNvSpPr>
              <p:nvPr/>
            </p:nvSpPr>
            <p:spPr bwMode="gray">
              <a:xfrm>
                <a:off x="2928" y="1833"/>
                <a:ext cx="709" cy="709"/>
              </a:xfrm>
              <a:prstGeom prst="ellipse">
                <a:avLst/>
              </a:prstGeom>
              <a:gradFill rotWithShape="1">
                <a:gsLst>
                  <a:gs pos="0">
                    <a:srgbClr val="3965E1"/>
                  </a:gs>
                  <a:gs pos="100000">
                    <a:srgbClr val="03060D"/>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eaLnBrk="0" hangingPunct="0"/>
                <a:endParaRPr lang="zh-TW" altLang="en-US"/>
              </a:p>
            </p:txBody>
          </p:sp>
          <p:grpSp>
            <p:nvGrpSpPr>
              <p:cNvPr id="13" name="Group 101"/>
              <p:cNvGrpSpPr>
                <a:grpSpLocks/>
              </p:cNvGrpSpPr>
              <p:nvPr/>
            </p:nvGrpSpPr>
            <p:grpSpPr bwMode="auto">
              <a:xfrm>
                <a:off x="2946" y="1842"/>
                <a:ext cx="687" cy="688"/>
                <a:chOff x="4166" y="1706"/>
                <a:chExt cx="1252" cy="1252"/>
              </a:xfrm>
            </p:grpSpPr>
            <p:sp>
              <p:nvSpPr>
                <p:cNvPr id="10262" name="Oval 102"/>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63" name="Oval 103"/>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64" name="Oval 104"/>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sp>
              <p:nvSpPr>
                <p:cNvPr id="10265" name="Oval 105"/>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eaLnBrk="0" hangingPunct="0"/>
                  <a:endParaRPr lang="zh-TW" altLang="en-US"/>
                </a:p>
              </p:txBody>
            </p:sp>
          </p:grpSp>
        </p:grpSp>
        <p:sp>
          <p:nvSpPr>
            <p:cNvPr id="54" name="Text Box 106"/>
            <p:cNvSpPr txBox="1">
              <a:spLocks noChangeArrowheads="1"/>
            </p:cNvSpPr>
            <p:nvPr/>
          </p:nvSpPr>
          <p:spPr bwMode="gray">
            <a:xfrm>
              <a:off x="1815" y="3433"/>
              <a:ext cx="650" cy="276"/>
            </a:xfrm>
            <a:prstGeom prst="rect">
              <a:avLst/>
            </a:prstGeom>
            <a:noFill/>
            <a:ln w="9525" algn="ctr">
              <a:noFill/>
              <a:miter lim="800000"/>
              <a:headEnd/>
              <a:tailEnd/>
            </a:ln>
            <a:effectLst/>
          </p:spPr>
          <p:txBody>
            <a:bodyPr>
              <a:spAutoFit/>
            </a:bodyPr>
            <a:lstStyle/>
            <a:p>
              <a:pPr algn="ctr" eaLnBrk="0" hangingPunct="0">
                <a:defRPr/>
              </a:pPr>
              <a:r>
                <a:rPr lang="zh-TW" altLang="en-US" cap="all" dirty="0" smtClean="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微軟正黑體" pitchFamily="34" charset="-120"/>
                  <a:ea typeface="微軟正黑體" pitchFamily="34" charset="-120"/>
                </a:rPr>
                <a:t>防救災資源共享機制</a:t>
              </a:r>
              <a:endParaRPr lang="en-US" altLang="zh-TW" b="0"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微軟正黑體" pitchFamily="34" charset="-120"/>
                <a:ea typeface="微軟正黑體" pitchFamily="34" charset="-120"/>
              </a:endParaRPr>
            </a:p>
          </p:txBody>
        </p:sp>
      </p:grpSp>
      <p:sp>
        <p:nvSpPr>
          <p:cNvPr id="10247" name="AutoShape 119"/>
          <p:cNvSpPr>
            <a:spLocks noChangeArrowheads="1"/>
          </p:cNvSpPr>
          <p:nvPr/>
        </p:nvSpPr>
        <p:spPr bwMode="gray">
          <a:xfrm rot="10800000">
            <a:off x="5329288" y="2719189"/>
            <a:ext cx="609600" cy="457200"/>
          </a:xfrm>
          <a:prstGeom prst="leftArrow">
            <a:avLst>
              <a:gd name="adj1" fmla="val 31250"/>
              <a:gd name="adj2" fmla="val 71531"/>
            </a:avLst>
          </a:prstGeom>
          <a:gradFill rotWithShape="1">
            <a:gsLst>
              <a:gs pos="0">
                <a:srgbClr val="B2B2B2"/>
              </a:gs>
              <a:gs pos="100000">
                <a:srgbClr val="B2B2B2">
                  <a:alpha val="0"/>
                </a:srgbClr>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eaLnBrk="0" hangingPunct="0"/>
            <a:endParaRPr lang="zh-TW" altLang="en-US"/>
          </a:p>
        </p:txBody>
      </p:sp>
      <p:sp>
        <p:nvSpPr>
          <p:cNvPr id="10248" name="AutoShape 120"/>
          <p:cNvSpPr>
            <a:spLocks noChangeArrowheads="1"/>
          </p:cNvSpPr>
          <p:nvPr/>
        </p:nvSpPr>
        <p:spPr bwMode="gray">
          <a:xfrm rot="-3685140">
            <a:off x="3821163" y="3900289"/>
            <a:ext cx="609600" cy="457200"/>
          </a:xfrm>
          <a:prstGeom prst="leftArrow">
            <a:avLst>
              <a:gd name="adj1" fmla="val 31250"/>
              <a:gd name="adj2" fmla="val 71531"/>
            </a:avLst>
          </a:prstGeom>
          <a:gradFill rotWithShape="1">
            <a:gsLst>
              <a:gs pos="0">
                <a:srgbClr val="B2B2B2"/>
              </a:gs>
              <a:gs pos="100000">
                <a:srgbClr val="B2B2B2">
                  <a:alpha val="0"/>
                </a:srgbClr>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eaLnBrk="0" hangingPunct="0"/>
            <a:endParaRPr lang="zh-TW" altLang="en-US"/>
          </a:p>
        </p:txBody>
      </p:sp>
      <p:sp>
        <p:nvSpPr>
          <p:cNvPr id="10249" name="AutoShape 121"/>
          <p:cNvSpPr>
            <a:spLocks noChangeArrowheads="1"/>
          </p:cNvSpPr>
          <p:nvPr/>
        </p:nvSpPr>
        <p:spPr bwMode="gray">
          <a:xfrm rot="-731363">
            <a:off x="3148063" y="2833489"/>
            <a:ext cx="609600" cy="457200"/>
          </a:xfrm>
          <a:prstGeom prst="leftArrow">
            <a:avLst>
              <a:gd name="adj1" fmla="val 31250"/>
              <a:gd name="adj2" fmla="val 71531"/>
            </a:avLst>
          </a:prstGeom>
          <a:gradFill rotWithShape="1">
            <a:gsLst>
              <a:gs pos="0">
                <a:srgbClr val="B2B2B2"/>
              </a:gs>
              <a:gs pos="100000">
                <a:srgbClr val="B2B2B2">
                  <a:alpha val="0"/>
                </a:srgbClr>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eaLnBrk="0" hangingPunct="0"/>
            <a:endParaRPr lang="zh-TW" altLang="en-US"/>
          </a:p>
        </p:txBody>
      </p:sp>
      <p:sp>
        <p:nvSpPr>
          <p:cNvPr id="10250" name="AutoShape 122"/>
          <p:cNvSpPr>
            <a:spLocks noChangeArrowheads="1"/>
          </p:cNvSpPr>
          <p:nvPr/>
        </p:nvSpPr>
        <p:spPr bwMode="gray">
          <a:xfrm rot="-7784550">
            <a:off x="4932413" y="3728839"/>
            <a:ext cx="609600" cy="457200"/>
          </a:xfrm>
          <a:prstGeom prst="leftArrow">
            <a:avLst>
              <a:gd name="adj1" fmla="val 31250"/>
              <a:gd name="adj2" fmla="val 71531"/>
            </a:avLst>
          </a:prstGeom>
          <a:gradFill rotWithShape="1">
            <a:gsLst>
              <a:gs pos="0">
                <a:srgbClr val="B2B2B2"/>
              </a:gs>
              <a:gs pos="100000">
                <a:srgbClr val="B2B2B2">
                  <a:alpha val="0"/>
                </a:srgbClr>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eaLnBrk="0" hangingPunct="0"/>
            <a:endParaRPr lang="zh-TW" altLang="en-US"/>
          </a:p>
        </p:txBody>
      </p:sp>
      <p:pic>
        <p:nvPicPr>
          <p:cNvPr id="10251" name="Picture 46" descr="以身作則"/>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4941168"/>
            <a:ext cx="14192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標題 14"/>
          <p:cNvSpPr>
            <a:spLocks noGrp="1"/>
          </p:cNvSpPr>
          <p:nvPr>
            <p:ph type="title"/>
          </p:nvPr>
        </p:nvSpPr>
        <p:spPr>
          <a:xfrm>
            <a:off x="107504" y="238125"/>
            <a:ext cx="6477000" cy="868363"/>
          </a:xfrm>
        </p:spPr>
        <p:txBody>
          <a:bodyPr/>
          <a:lstStyle/>
          <a:p>
            <a:r>
              <a:rPr lang="zh-TW" altLang="en-US" dirty="0" smtClean="0"/>
              <a:t>推動防災校園基地第一步</a:t>
            </a:r>
            <a:endParaRPr lang="zh-TW" altLang="en-US" dirty="0"/>
          </a:p>
        </p:txBody>
      </p:sp>
      <p:sp>
        <p:nvSpPr>
          <p:cNvPr id="14" name="投影片編號版面配置區 13"/>
          <p:cNvSpPr>
            <a:spLocks noGrp="1"/>
          </p:cNvSpPr>
          <p:nvPr>
            <p:ph type="sldNum" sz="quarter" idx="12"/>
          </p:nvPr>
        </p:nvSpPr>
        <p:spPr/>
        <p:txBody>
          <a:bodyPr/>
          <a:lstStyle/>
          <a:p>
            <a:pPr>
              <a:defRPr/>
            </a:pPr>
            <a:fld id="{56F30E9F-370F-4624-803C-3C69813D928A}" type="slidenum">
              <a:rPr lang="zh-TW" altLang="en-US" smtClean="0"/>
              <a:pPr>
                <a:defRPr/>
              </a:pPr>
              <a:t>11</a:t>
            </a:fld>
            <a:endParaRPr lang="en-US" altLang="zh-TW" dirty="0"/>
          </a:p>
        </p:txBody>
      </p:sp>
    </p:spTree>
    <p:extLst>
      <p:ext uri="{BB962C8B-B14F-4D97-AF65-F5344CB8AC3E}">
        <p14:creationId xmlns:p14="http://schemas.microsoft.com/office/powerpoint/2010/main" val="2296095934"/>
      </p:ext>
    </p:extLst>
  </p:cSld>
  <p:clrMapOvr>
    <a:masterClrMapping/>
  </p:clrMapOvr>
  <p:transition>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481"/>
            <a:ext cx="6521518" cy="688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541153"/>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mtClean="0"/>
              <a:t>校園與社區防災結合之案例</a:t>
            </a:r>
            <a:endParaRPr lang="zh-TW" altLang="en-US" dirty="0"/>
          </a:p>
        </p:txBody>
      </p:sp>
      <p:sp>
        <p:nvSpPr>
          <p:cNvPr id="7" name="文字版面配置區 6"/>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A26BDB3D-7FFB-4994-ABE6-91D8465D010E}" type="slidenum">
              <a:rPr lang="zh-TW" altLang="en-US" smtClean="0"/>
              <a:pPr/>
              <a:t>111</a:t>
            </a:fld>
            <a:endParaRPr lang="en-US" altLang="zh-TW"/>
          </a:p>
        </p:txBody>
      </p:sp>
    </p:spTree>
    <p:extLst>
      <p:ext uri="{BB962C8B-B14F-4D97-AF65-F5344CB8AC3E}">
        <p14:creationId xmlns:p14="http://schemas.microsoft.com/office/powerpoint/2010/main" val="89339740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F2D98D56-0BE6-4967-8613-D8DDAB25E529}" type="slidenum">
              <a:rPr lang="zh-TW" altLang="en-US" smtClean="0"/>
              <a:pPr>
                <a:defRPr/>
              </a:pPr>
              <a:t>112</a:t>
            </a:fld>
            <a:endParaRPr lang="en-US" altLang="zh-TW"/>
          </a:p>
        </p:txBody>
      </p:sp>
      <p:sp>
        <p:nvSpPr>
          <p:cNvPr id="5" name="橢圓 4"/>
          <p:cNvSpPr/>
          <p:nvPr/>
        </p:nvSpPr>
        <p:spPr>
          <a:xfrm>
            <a:off x="179512" y="1412776"/>
            <a:ext cx="2016224" cy="144016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dirty="0" smtClean="0"/>
              <a:t>學校的防災演練</a:t>
            </a:r>
            <a:endParaRPr lang="zh-TW" altLang="en-US" dirty="0"/>
          </a:p>
        </p:txBody>
      </p:sp>
      <p:sp>
        <p:nvSpPr>
          <p:cNvPr id="6" name="文字方塊 5"/>
          <p:cNvSpPr txBox="1"/>
          <p:nvPr/>
        </p:nvSpPr>
        <p:spPr>
          <a:xfrm>
            <a:off x="258523" y="3232586"/>
            <a:ext cx="1858201" cy="923330"/>
          </a:xfrm>
          <a:prstGeom prst="rect">
            <a:avLst/>
          </a:prstGeom>
          <a:noFill/>
        </p:spPr>
        <p:txBody>
          <a:bodyPr wrap="none" rtlCol="0">
            <a:spAutoFit/>
          </a:bodyPr>
          <a:lstStyle/>
          <a:p>
            <a:pPr marL="285750" indent="-285750">
              <a:buFont typeface="Arial" panose="020B0604020202020204" pitchFamily="34" charset="0"/>
              <a:buChar char="•"/>
            </a:pPr>
            <a:r>
              <a:rPr lang="zh-TW" altLang="en-US" dirty="0" smtClean="0"/>
              <a:t>不夠緊張</a:t>
            </a:r>
            <a:endParaRPr lang="en-US" altLang="zh-TW" dirty="0" smtClean="0"/>
          </a:p>
          <a:p>
            <a:pPr marL="285750" indent="-285750">
              <a:buFont typeface="Arial" panose="020B0604020202020204" pitchFamily="34" charset="0"/>
              <a:buChar char="•"/>
            </a:pPr>
            <a:r>
              <a:rPr lang="zh-TW" altLang="en-US" dirty="0"/>
              <a:t>欠缺臨場感</a:t>
            </a:r>
            <a:endParaRPr lang="en-US" altLang="zh-TW" dirty="0" smtClean="0"/>
          </a:p>
          <a:p>
            <a:pPr marL="285750" indent="-285750">
              <a:buFont typeface="Arial" panose="020B0604020202020204" pitchFamily="34" charset="0"/>
              <a:buChar char="•"/>
            </a:pPr>
            <a:r>
              <a:rPr lang="zh-TW" altLang="en-US" dirty="0" smtClean="0"/>
              <a:t>內容流於形式</a:t>
            </a:r>
            <a:endParaRPr lang="zh-TW" altLang="en-US" dirty="0"/>
          </a:p>
        </p:txBody>
      </p:sp>
      <p:sp>
        <p:nvSpPr>
          <p:cNvPr id="7" name="橢圓 6"/>
          <p:cNvSpPr/>
          <p:nvPr/>
        </p:nvSpPr>
        <p:spPr>
          <a:xfrm>
            <a:off x="2483767" y="1444574"/>
            <a:ext cx="2016224" cy="14401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dirty="0"/>
              <a:t>社區</a:t>
            </a:r>
            <a:r>
              <a:rPr lang="zh-TW" altLang="en-US" dirty="0" smtClean="0"/>
              <a:t>的防災演練</a:t>
            </a:r>
            <a:endParaRPr lang="zh-TW" altLang="en-US" dirty="0"/>
          </a:p>
        </p:txBody>
      </p:sp>
      <p:sp>
        <p:nvSpPr>
          <p:cNvPr id="8" name="文字方塊 7"/>
          <p:cNvSpPr txBox="1"/>
          <p:nvPr/>
        </p:nvSpPr>
        <p:spPr>
          <a:xfrm>
            <a:off x="2339752" y="3264384"/>
            <a:ext cx="2376263" cy="923330"/>
          </a:xfrm>
          <a:prstGeom prst="rect">
            <a:avLst/>
          </a:prstGeom>
          <a:noFill/>
        </p:spPr>
        <p:txBody>
          <a:bodyPr wrap="square" rtlCol="0">
            <a:spAutoFit/>
          </a:bodyPr>
          <a:lstStyle/>
          <a:p>
            <a:pPr marL="285750" indent="-285750">
              <a:buFont typeface="Arial" panose="020B0604020202020204" pitchFamily="34" charset="0"/>
              <a:buChar char="•"/>
            </a:pPr>
            <a:r>
              <a:rPr lang="zh-TW" altLang="en-US" dirty="0" smtClean="0"/>
              <a:t>只有特定（老）世代參加</a:t>
            </a:r>
            <a:endParaRPr lang="en-US" altLang="zh-TW" dirty="0" smtClean="0"/>
          </a:p>
          <a:p>
            <a:pPr marL="285750" indent="-285750">
              <a:buFont typeface="Arial" panose="020B0604020202020204" pitchFamily="34" charset="0"/>
              <a:buChar char="•"/>
            </a:pPr>
            <a:r>
              <a:rPr lang="zh-TW" altLang="en-US" dirty="0" smtClean="0"/>
              <a:t>內容流於形式</a:t>
            </a:r>
            <a:endParaRPr lang="zh-TW" altLang="en-US" dirty="0"/>
          </a:p>
        </p:txBody>
      </p:sp>
      <p:sp>
        <p:nvSpPr>
          <p:cNvPr id="9" name="橢圓 8"/>
          <p:cNvSpPr/>
          <p:nvPr/>
        </p:nvSpPr>
        <p:spPr>
          <a:xfrm>
            <a:off x="5436095" y="1465966"/>
            <a:ext cx="2016224" cy="144016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dirty="0"/>
              <a:t>學校</a:t>
            </a:r>
            <a:r>
              <a:rPr lang="zh-TW" altLang="en-US" dirty="0" smtClean="0"/>
              <a:t>的防災演練</a:t>
            </a:r>
            <a:endParaRPr lang="zh-TW" altLang="en-US" dirty="0"/>
          </a:p>
        </p:txBody>
      </p:sp>
      <p:sp>
        <p:nvSpPr>
          <p:cNvPr id="10" name="文字方塊 9"/>
          <p:cNvSpPr txBox="1"/>
          <p:nvPr/>
        </p:nvSpPr>
        <p:spPr>
          <a:xfrm>
            <a:off x="5292080" y="3285776"/>
            <a:ext cx="3528392" cy="1200329"/>
          </a:xfrm>
          <a:prstGeom prst="rect">
            <a:avLst/>
          </a:prstGeom>
          <a:noFill/>
        </p:spPr>
        <p:txBody>
          <a:bodyPr wrap="square" rtlCol="0">
            <a:spAutoFit/>
          </a:bodyPr>
          <a:lstStyle/>
          <a:p>
            <a:pPr marL="285750" indent="-285750">
              <a:buFont typeface="Arial" panose="020B0604020202020204" pitchFamily="34" charset="0"/>
              <a:buChar char="•"/>
            </a:pPr>
            <a:r>
              <a:rPr lang="zh-TW" altLang="en-US" dirty="0" smtClean="0"/>
              <a:t>學生和年長者一起參加</a:t>
            </a:r>
            <a:endParaRPr lang="en-US" altLang="zh-TW" dirty="0" smtClean="0"/>
          </a:p>
          <a:p>
            <a:pPr marL="285750" indent="-285750">
              <a:buFont typeface="Arial" panose="020B0604020202020204" pitchFamily="34" charset="0"/>
              <a:buChar char="•"/>
            </a:pPr>
            <a:r>
              <a:rPr lang="zh-TW" altLang="en-US" dirty="0" smtClean="0"/>
              <a:t>社區</a:t>
            </a:r>
            <a:r>
              <a:rPr lang="zh-TW" altLang="en-US" smtClean="0"/>
              <a:t>與學校成員認識彼此</a:t>
            </a:r>
            <a:endParaRPr lang="en-US" altLang="zh-TW" dirty="0" smtClean="0"/>
          </a:p>
          <a:p>
            <a:pPr marL="285750" indent="-285750">
              <a:buFont typeface="Arial" panose="020B0604020202020204" pitchFamily="34" charset="0"/>
              <a:buChar char="•"/>
            </a:pPr>
            <a:r>
              <a:rPr lang="zh-TW" altLang="en-US" dirty="0"/>
              <a:t>社區民眾與</a:t>
            </a:r>
            <a:r>
              <a:rPr lang="zh-TW" altLang="en-US" dirty="0" smtClean="0"/>
              <a:t>師生結合成防災網絡</a:t>
            </a:r>
            <a:endParaRPr lang="zh-TW" altLang="en-US" dirty="0"/>
          </a:p>
        </p:txBody>
      </p:sp>
      <p:sp>
        <p:nvSpPr>
          <p:cNvPr id="11" name="橢圓 10"/>
          <p:cNvSpPr/>
          <p:nvPr/>
        </p:nvSpPr>
        <p:spPr>
          <a:xfrm>
            <a:off x="7002836" y="1473291"/>
            <a:ext cx="2016224" cy="14401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dirty="0"/>
              <a:t>社區</a:t>
            </a:r>
            <a:r>
              <a:rPr lang="zh-TW" altLang="en-US" dirty="0" smtClean="0"/>
              <a:t>的防災演練</a:t>
            </a:r>
            <a:endParaRPr lang="zh-TW" altLang="en-US" dirty="0"/>
          </a:p>
        </p:txBody>
      </p:sp>
      <p:sp>
        <p:nvSpPr>
          <p:cNvPr id="13" name="向右箭號 12"/>
          <p:cNvSpPr/>
          <p:nvPr/>
        </p:nvSpPr>
        <p:spPr>
          <a:xfrm>
            <a:off x="4644008" y="2591103"/>
            <a:ext cx="792087" cy="52366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86808299"/>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7"/>
          <p:cNvSpPr txBox="1">
            <a:spLocks noChangeArrowheads="1"/>
          </p:cNvSpPr>
          <p:nvPr/>
        </p:nvSpPr>
        <p:spPr bwMode="auto">
          <a:xfrm>
            <a:off x="971600" y="1534838"/>
            <a:ext cx="7920880" cy="254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indent="-342900" eaLnBrk="1" hangingPunct="1">
              <a:spcBef>
                <a:spcPct val="10000"/>
              </a:spcBef>
              <a:spcAft>
                <a:spcPct val="10000"/>
              </a:spcAft>
              <a:buSzPct val="100000"/>
              <a:buFont typeface="Arial" pitchFamily="34" charset="0"/>
              <a:buChar char="•"/>
              <a:tabLst>
                <a:tab pos="4394200" algn="l"/>
              </a:tabLst>
            </a:pPr>
            <a:r>
              <a:rPr lang="zh-TW" altLang="en-US" sz="2000" dirty="0" smtClean="0">
                <a:solidFill>
                  <a:schemeClr val="bg1">
                    <a:lumMod val="50000"/>
                  </a:schemeClr>
                </a:solidFill>
                <a:latin typeface="+mn-ea"/>
                <a:ea typeface="+mn-ea"/>
              </a:rPr>
              <a:t>防救災觀念與素養建立</a:t>
            </a:r>
            <a:r>
              <a:rPr lang="en-US" altLang="zh-TW" sz="2000" dirty="0" smtClean="0">
                <a:solidFill>
                  <a:schemeClr val="bg1">
                    <a:lumMod val="50000"/>
                  </a:schemeClr>
                </a:solidFill>
                <a:latin typeface="+mn-ea"/>
                <a:ea typeface="+mn-ea"/>
              </a:rPr>
              <a:t>-</a:t>
            </a:r>
            <a:r>
              <a:rPr lang="zh-TW" altLang="en-US" sz="2000" dirty="0" smtClean="0">
                <a:solidFill>
                  <a:schemeClr val="bg1">
                    <a:lumMod val="50000"/>
                  </a:schemeClr>
                </a:solidFill>
                <a:latin typeface="+mn-ea"/>
                <a:ea typeface="+mn-ea"/>
              </a:rPr>
              <a:t>家長會或運動會</a:t>
            </a:r>
            <a:endParaRPr lang="en-US" altLang="zh-TW" sz="2000" dirty="0" smtClean="0">
              <a:solidFill>
                <a:schemeClr val="bg1">
                  <a:lumMod val="50000"/>
                </a:schemeClr>
              </a:solidFill>
              <a:latin typeface="+mn-ea"/>
              <a:ea typeface="+mn-ea"/>
            </a:endParaRPr>
          </a:p>
          <a:p>
            <a:pPr indent="-342900" eaLnBrk="1" hangingPunct="1">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ea typeface="+mn-ea"/>
              </a:rPr>
              <a:t>資源共享機制－社區防救災資源與學校結合</a:t>
            </a:r>
            <a:endParaRPr lang="en-US" altLang="zh-TW" sz="2000" dirty="0" smtClean="0">
              <a:solidFill>
                <a:schemeClr val="bg1">
                  <a:lumMod val="50000"/>
                </a:schemeClr>
              </a:solidFill>
              <a:latin typeface="+mn-ea"/>
              <a:ea typeface="+mn-ea"/>
            </a:endParaRPr>
          </a:p>
          <a:p>
            <a:pPr lvl="1" indent="-342900" eaLnBrk="1" hangingPunct="1">
              <a:spcBef>
                <a:spcPct val="10000"/>
              </a:spcBef>
              <a:spcAft>
                <a:spcPct val="10000"/>
              </a:spcAft>
              <a:buSzPct val="100000"/>
              <a:buFont typeface="Arial" pitchFamily="34" charset="0"/>
              <a:buChar char="•"/>
            </a:pPr>
            <a:r>
              <a:rPr lang="zh-TW" altLang="en-US" dirty="0" smtClean="0">
                <a:solidFill>
                  <a:schemeClr val="bg1">
                    <a:lumMod val="50000"/>
                  </a:schemeClr>
                </a:solidFill>
                <a:latin typeface="+mn-ea"/>
                <a:ea typeface="+mn-ea"/>
              </a:rPr>
              <a:t>村里</a:t>
            </a:r>
            <a:r>
              <a:rPr lang="zh-TW" altLang="en-US" dirty="0">
                <a:solidFill>
                  <a:schemeClr val="bg1">
                    <a:lumMod val="50000"/>
                  </a:schemeClr>
                </a:solidFill>
                <a:latin typeface="+mn-ea"/>
                <a:ea typeface="+mn-ea"/>
              </a:rPr>
              <a:t>辦公室、專業人員、社區發展</a:t>
            </a:r>
            <a:r>
              <a:rPr lang="zh-TW" altLang="en-US" dirty="0" smtClean="0">
                <a:solidFill>
                  <a:schemeClr val="bg1">
                    <a:lumMod val="50000"/>
                  </a:schemeClr>
                </a:solidFill>
                <a:latin typeface="+mn-ea"/>
                <a:ea typeface="+mn-ea"/>
              </a:rPr>
              <a:t>協會、</a:t>
            </a:r>
            <a:r>
              <a:rPr lang="zh-TW" altLang="en-US" dirty="0">
                <a:solidFill>
                  <a:schemeClr val="bg1">
                    <a:lumMod val="50000"/>
                  </a:schemeClr>
                </a:solidFill>
                <a:latin typeface="+mn-ea"/>
                <a:ea typeface="+mn-ea"/>
              </a:rPr>
              <a:t>民間單位與地方</a:t>
            </a:r>
            <a:r>
              <a:rPr lang="zh-TW" altLang="en-US" dirty="0" smtClean="0">
                <a:solidFill>
                  <a:schemeClr val="bg1">
                    <a:lumMod val="50000"/>
                  </a:schemeClr>
                </a:solidFill>
                <a:latin typeface="+mn-ea"/>
                <a:ea typeface="+mn-ea"/>
              </a:rPr>
              <a:t>團體</a:t>
            </a:r>
            <a:endParaRPr lang="en-US" altLang="zh-TW" dirty="0" smtClean="0">
              <a:solidFill>
                <a:schemeClr val="bg1">
                  <a:lumMod val="50000"/>
                </a:schemeClr>
              </a:solidFill>
              <a:latin typeface="+mn-ea"/>
              <a:ea typeface="+mn-ea"/>
            </a:endParaRPr>
          </a:p>
          <a:p>
            <a:pPr lvl="1" indent="-342900" eaLnBrk="1" hangingPunct="1">
              <a:spcBef>
                <a:spcPct val="10000"/>
              </a:spcBef>
              <a:spcAft>
                <a:spcPct val="10000"/>
              </a:spcAft>
              <a:buSzPct val="100000"/>
              <a:buFont typeface="Arial" pitchFamily="34" charset="0"/>
              <a:buChar char="•"/>
            </a:pPr>
            <a:r>
              <a:rPr lang="zh-TW" altLang="en-US" dirty="0" smtClean="0">
                <a:solidFill>
                  <a:schemeClr val="bg1">
                    <a:lumMod val="50000"/>
                  </a:schemeClr>
                </a:solidFill>
                <a:latin typeface="+mn-ea"/>
                <a:ea typeface="+mn-ea"/>
              </a:rPr>
              <a:t>與</a:t>
            </a:r>
            <a:r>
              <a:rPr lang="zh-TW" altLang="en-US" dirty="0">
                <a:solidFill>
                  <a:schemeClr val="bg1">
                    <a:lumMod val="50000"/>
                  </a:schemeClr>
                </a:solidFill>
                <a:latin typeface="+mn-ea"/>
                <a:ea typeface="+mn-ea"/>
              </a:rPr>
              <a:t>社區共同進行防災演練</a:t>
            </a:r>
            <a:endParaRPr lang="en-US" altLang="zh-TW" dirty="0">
              <a:solidFill>
                <a:schemeClr val="bg1">
                  <a:lumMod val="50000"/>
                </a:schemeClr>
              </a:solidFill>
              <a:latin typeface="+mn-ea"/>
              <a:ea typeface="+mn-ea"/>
            </a:endParaRPr>
          </a:p>
          <a:p>
            <a:pPr indent="-342900" eaLnBrk="1" hangingPunct="1">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ea typeface="+mn-ea"/>
              </a:rPr>
              <a:t>定期</a:t>
            </a:r>
            <a:r>
              <a:rPr lang="zh-TW" altLang="en-US" sz="2000" dirty="0">
                <a:solidFill>
                  <a:schemeClr val="bg1">
                    <a:lumMod val="50000"/>
                  </a:schemeClr>
                </a:solidFill>
                <a:latin typeface="+mn-ea"/>
                <a:ea typeface="+mn-ea"/>
              </a:rPr>
              <a:t>評估與</a:t>
            </a:r>
            <a:r>
              <a:rPr lang="zh-TW" altLang="en-US" sz="2000" dirty="0" smtClean="0">
                <a:solidFill>
                  <a:schemeClr val="bg1">
                    <a:lumMod val="50000"/>
                  </a:schemeClr>
                </a:solidFill>
                <a:latin typeface="+mn-ea"/>
                <a:ea typeface="+mn-ea"/>
              </a:rPr>
              <a:t>檢討</a:t>
            </a:r>
            <a:endParaRPr lang="en-US" altLang="zh-TW" sz="2000" dirty="0" smtClean="0">
              <a:solidFill>
                <a:schemeClr val="bg1">
                  <a:lumMod val="50000"/>
                </a:schemeClr>
              </a:solidFill>
              <a:latin typeface="+mn-ea"/>
              <a:ea typeface="+mn-ea"/>
            </a:endParaRPr>
          </a:p>
          <a:p>
            <a:pPr indent="-342900" eaLnBrk="1" hangingPunct="1">
              <a:spcBef>
                <a:spcPct val="10000"/>
              </a:spcBef>
              <a:spcAft>
                <a:spcPct val="10000"/>
              </a:spcAft>
              <a:buSzPct val="100000"/>
              <a:buFont typeface="Arial" pitchFamily="34" charset="0"/>
              <a:buChar char="•"/>
            </a:pPr>
            <a:r>
              <a:rPr lang="zh-TW" altLang="en-US" sz="2000" dirty="0">
                <a:solidFill>
                  <a:schemeClr val="bg1">
                    <a:lumMod val="50000"/>
                  </a:schemeClr>
                </a:solidFill>
                <a:latin typeface="+mn-ea"/>
                <a:ea typeface="+mn-ea"/>
              </a:rPr>
              <a:t>傳播正確的觀念和</a:t>
            </a:r>
            <a:r>
              <a:rPr lang="zh-TW" altLang="en-US" sz="2000" dirty="0" smtClean="0">
                <a:solidFill>
                  <a:schemeClr val="bg1">
                    <a:lumMod val="50000"/>
                  </a:schemeClr>
                </a:solidFill>
                <a:latin typeface="+mn-ea"/>
                <a:ea typeface="+mn-ea"/>
              </a:rPr>
              <a:t>做法</a:t>
            </a:r>
            <a:endParaRPr lang="en-US" altLang="zh-TW" sz="2000" dirty="0" smtClean="0">
              <a:solidFill>
                <a:schemeClr val="bg1">
                  <a:lumMod val="50000"/>
                </a:schemeClr>
              </a:solidFill>
              <a:latin typeface="+mn-ea"/>
              <a:ea typeface="+mn-ea"/>
            </a:endParaRPr>
          </a:p>
          <a:p>
            <a:pPr indent="-342900" eaLnBrk="1" hangingPunct="1">
              <a:spcBef>
                <a:spcPct val="10000"/>
              </a:spcBef>
              <a:spcAft>
                <a:spcPct val="10000"/>
              </a:spcAft>
              <a:buSzPct val="100000"/>
              <a:buFont typeface="Arial" pitchFamily="34" charset="0"/>
              <a:buChar char="•"/>
            </a:pPr>
            <a:r>
              <a:rPr lang="zh-TW" altLang="en-US" sz="2000" dirty="0">
                <a:solidFill>
                  <a:schemeClr val="bg1">
                    <a:lumMod val="50000"/>
                  </a:schemeClr>
                </a:solidFill>
                <a:latin typeface="+mn-ea"/>
                <a:ea typeface="+mn-ea"/>
              </a:rPr>
              <a:t>校長</a:t>
            </a:r>
            <a:r>
              <a:rPr lang="zh-TW" altLang="en-US" sz="2000" dirty="0" smtClean="0">
                <a:solidFill>
                  <a:schemeClr val="bg1">
                    <a:lumMod val="50000"/>
                  </a:schemeClr>
                </a:solidFill>
                <a:latin typeface="+mn-ea"/>
                <a:ea typeface="+mn-ea"/>
              </a:rPr>
              <a:t>支持</a:t>
            </a:r>
            <a:r>
              <a:rPr lang="en-US" altLang="zh-TW" sz="2000" dirty="0" smtClean="0">
                <a:solidFill>
                  <a:schemeClr val="bg1">
                    <a:lumMod val="50000"/>
                  </a:schemeClr>
                </a:solidFill>
                <a:latin typeface="+mn-ea"/>
                <a:ea typeface="+mn-ea"/>
              </a:rPr>
              <a:t>-</a:t>
            </a:r>
            <a:r>
              <a:rPr lang="zh-TW" altLang="en-US" sz="2000" dirty="0" smtClean="0">
                <a:solidFill>
                  <a:schemeClr val="bg1">
                    <a:lumMod val="50000"/>
                  </a:schemeClr>
                </a:solidFill>
                <a:latin typeface="+mn-ea"/>
                <a:ea typeface="+mn-ea"/>
              </a:rPr>
              <a:t>主任用心</a:t>
            </a:r>
            <a:endParaRPr lang="en-US" altLang="zh-TW" sz="2000" dirty="0" smtClean="0">
              <a:solidFill>
                <a:schemeClr val="bg1">
                  <a:lumMod val="50000"/>
                </a:schemeClr>
              </a:solidFill>
              <a:latin typeface="+mn-ea"/>
              <a:ea typeface="+mn-ea"/>
            </a:endParaRPr>
          </a:p>
        </p:txBody>
      </p:sp>
      <p:sp>
        <p:nvSpPr>
          <p:cNvPr id="3" name="文字方塊 7"/>
          <p:cNvSpPr txBox="1">
            <a:spLocks noChangeArrowheads="1"/>
          </p:cNvSpPr>
          <p:nvPr/>
        </p:nvSpPr>
        <p:spPr bwMode="auto">
          <a:xfrm>
            <a:off x="1622242" y="733543"/>
            <a:ext cx="75608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latinLnBrk="1" hangingPunct="1">
              <a:spcBef>
                <a:spcPts val="100"/>
              </a:spcBef>
              <a:spcAft>
                <a:spcPts val="100"/>
              </a:spcAft>
            </a:pPr>
            <a:r>
              <a:rPr lang="zh-TW" altLang="en-US" sz="2200" dirty="0" smtClean="0">
                <a:solidFill>
                  <a:schemeClr val="bg1">
                    <a:lumMod val="50000"/>
                  </a:schemeClr>
                </a:solidFill>
                <a:latin typeface="+mn-ea"/>
                <a:ea typeface="+mn-ea"/>
              </a:rPr>
              <a:t>結合防災社區成為推動夥伴，建置防災校園推廣基地</a:t>
            </a:r>
            <a:endParaRPr lang="zh-TW" altLang="en-US" sz="2200" dirty="0">
              <a:solidFill>
                <a:schemeClr val="bg1">
                  <a:lumMod val="50000"/>
                </a:schemeClr>
              </a:solidFill>
              <a:latin typeface="+mn-ea"/>
              <a:ea typeface="+mn-ea"/>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404" y="3789040"/>
            <a:ext cx="3761063" cy="283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105375"/>
            <a:ext cx="3688796" cy="252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4"/>
          <p:cNvSpPr>
            <a:spLocks noGrp="1"/>
          </p:cNvSpPr>
          <p:nvPr>
            <p:ph type="title"/>
          </p:nvPr>
        </p:nvSpPr>
        <p:spPr>
          <a:xfrm>
            <a:off x="263867" y="453688"/>
            <a:ext cx="8229600" cy="990600"/>
          </a:xfrm>
        </p:spPr>
        <p:txBody>
          <a:bodyPr/>
          <a:lstStyle/>
          <a:p>
            <a:r>
              <a:rPr lang="zh-TW" altLang="en-US" dirty="0" smtClean="0"/>
              <a:t>結論</a:t>
            </a:r>
            <a:endParaRPr lang="zh-TW" altLang="en-US" dirty="0"/>
          </a:p>
        </p:txBody>
      </p:sp>
      <p:sp>
        <p:nvSpPr>
          <p:cNvPr id="4" name="投影片編號版面配置區 3"/>
          <p:cNvSpPr>
            <a:spLocks noGrp="1"/>
          </p:cNvSpPr>
          <p:nvPr>
            <p:ph type="sldNum" sz="quarter" idx="12"/>
          </p:nvPr>
        </p:nvSpPr>
        <p:spPr/>
        <p:txBody>
          <a:bodyPr/>
          <a:lstStyle/>
          <a:p>
            <a:fld id="{A26BDB3D-7FFB-4994-ABE6-91D8465D010E}" type="slidenum">
              <a:rPr lang="zh-TW" altLang="en-US" smtClean="0"/>
              <a:pPr/>
              <a:t>113</a:t>
            </a:fld>
            <a:endParaRPr lang="en-US" altLang="zh-TW"/>
          </a:p>
        </p:txBody>
      </p:sp>
    </p:spTree>
    <p:extLst>
      <p:ext uri="{BB962C8B-B14F-4D97-AF65-F5344CB8AC3E}">
        <p14:creationId xmlns:p14="http://schemas.microsoft.com/office/powerpoint/2010/main" val="2043336917"/>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群組 25"/>
          <p:cNvGrpSpPr>
            <a:grpSpLocks noChangeAspect="1"/>
          </p:cNvGrpSpPr>
          <p:nvPr/>
        </p:nvGrpSpPr>
        <p:grpSpPr>
          <a:xfrm>
            <a:off x="1259576" y="4293096"/>
            <a:ext cx="6536742" cy="2138400"/>
            <a:chOff x="1166694" y="4212000"/>
            <a:chExt cx="7263042" cy="2376000"/>
          </a:xfrm>
        </p:grpSpPr>
        <p:pic>
          <p:nvPicPr>
            <p:cNvPr id="4" name="Picture 4" descr="today-fo4"/>
            <p:cNvPicPr>
              <a:picLocks noChangeAspect="1" noChangeArrowheads="1"/>
            </p:cNvPicPr>
            <p:nvPr/>
          </p:nvPicPr>
          <p:blipFill>
            <a:blip r:embed="rId2" cstate="print"/>
            <a:srcRect/>
            <a:stretch>
              <a:fillRect/>
            </a:stretch>
          </p:blipFill>
          <p:spPr bwMode="auto">
            <a:xfrm>
              <a:off x="5076056" y="4212000"/>
              <a:ext cx="3353680" cy="2376000"/>
            </a:xfrm>
            <a:prstGeom prst="roundRect">
              <a:avLst>
                <a:gd name="adj" fmla="val 2055"/>
              </a:avLst>
            </a:prstGeom>
            <a:noFill/>
            <a:effectLst>
              <a:outerShdw blurRad="50800" dist="38100" dir="2700000" algn="tl" rotWithShape="0">
                <a:prstClr val="black">
                  <a:alpha val="40000"/>
                </a:prstClr>
              </a:outerShdw>
            </a:effectLst>
          </p:spPr>
        </p:pic>
        <p:pic>
          <p:nvPicPr>
            <p:cNvPr id="5" name="Picture 5" descr="攔砂壩"/>
            <p:cNvPicPr>
              <a:picLocks noChangeAspect="1" noChangeArrowheads="1"/>
            </p:cNvPicPr>
            <p:nvPr/>
          </p:nvPicPr>
          <p:blipFill>
            <a:blip r:embed="rId3" cstate="print"/>
            <a:srcRect/>
            <a:stretch>
              <a:fillRect/>
            </a:stretch>
          </p:blipFill>
          <p:spPr bwMode="auto">
            <a:xfrm>
              <a:off x="1166694" y="4212000"/>
              <a:ext cx="3693338" cy="2376000"/>
            </a:xfrm>
            <a:prstGeom prst="roundRect">
              <a:avLst>
                <a:gd name="adj" fmla="val 2055"/>
              </a:avLst>
            </a:prstGeom>
            <a:noFill/>
            <a:effectLst>
              <a:outerShdw blurRad="50800" dist="38100" dir="2700000" algn="tl" rotWithShape="0">
                <a:prstClr val="black">
                  <a:alpha val="40000"/>
                </a:prstClr>
              </a:outerShdw>
            </a:effectLst>
          </p:spPr>
        </p:pic>
      </p:grpSp>
      <p:grpSp>
        <p:nvGrpSpPr>
          <p:cNvPr id="3" name="群組 2"/>
          <p:cNvGrpSpPr/>
          <p:nvPr/>
        </p:nvGrpSpPr>
        <p:grpSpPr>
          <a:xfrm>
            <a:off x="827584" y="1160369"/>
            <a:ext cx="5003992" cy="831728"/>
            <a:chOff x="1115616" y="365024"/>
            <a:chExt cx="5003992" cy="831728"/>
          </a:xfrm>
        </p:grpSpPr>
        <p:pic>
          <p:nvPicPr>
            <p:cNvPr id="4100" name="Picture 4" descr="C:\Documents and Settings\user\桌面\美編元素\tree\f081734\Trees3.jpg"/>
            <p:cNvPicPr>
              <a:picLocks noChangeAspect="1" noChangeArrowheads="1"/>
            </p:cNvPicPr>
            <p:nvPr/>
          </p:nvPicPr>
          <p:blipFill>
            <a:blip r:embed="rId4" cstate="print"/>
            <a:srcRect/>
            <a:stretch>
              <a:fillRect/>
            </a:stretch>
          </p:blipFill>
          <p:spPr bwMode="auto">
            <a:xfrm flipH="1">
              <a:off x="1115616" y="365024"/>
              <a:ext cx="432000" cy="432000"/>
            </a:xfrm>
            <a:prstGeom prst="rect">
              <a:avLst/>
            </a:prstGeom>
            <a:noFill/>
          </p:spPr>
        </p:pic>
        <p:sp>
          <p:nvSpPr>
            <p:cNvPr id="13" name="矩形 12"/>
            <p:cNvSpPr/>
            <p:nvPr/>
          </p:nvSpPr>
          <p:spPr>
            <a:xfrm>
              <a:off x="1547608" y="401663"/>
              <a:ext cx="4572000" cy="795089"/>
            </a:xfrm>
            <a:prstGeom prst="rect">
              <a:avLst/>
            </a:prstGeom>
          </p:spPr>
          <p:txBody>
            <a:bodyPr>
              <a:spAutoFit/>
            </a:bodyPr>
            <a:lstStyle/>
            <a:p>
              <a:pPr algn="just" latinLnBrk="1">
                <a:spcBef>
                  <a:spcPts val="100"/>
                </a:spcBef>
                <a:spcAft>
                  <a:spcPts val="100"/>
                </a:spcAft>
              </a:pPr>
              <a:r>
                <a:rPr lang="zh-TW" altLang="en-US" sz="2200" dirty="0" smtClean="0">
                  <a:solidFill>
                    <a:schemeClr val="bg1">
                      <a:lumMod val="50000"/>
                    </a:schemeClr>
                  </a:solidFill>
                  <a:latin typeface="+mn-ea"/>
                </a:rPr>
                <a:t>世界性趨勢只能減緩，難以反轉</a:t>
              </a:r>
              <a:endParaRPr lang="en-US" altLang="zh-TW" sz="2200" dirty="0" smtClean="0">
                <a:solidFill>
                  <a:schemeClr val="bg1">
                    <a:lumMod val="50000"/>
                  </a:schemeClr>
                </a:solidFill>
                <a:latin typeface="+mn-ea"/>
              </a:endParaRPr>
            </a:p>
            <a:p>
              <a:pPr algn="just" latinLnBrk="1">
                <a:spcBef>
                  <a:spcPts val="100"/>
                </a:spcBef>
                <a:spcAft>
                  <a:spcPts val="100"/>
                </a:spcAft>
              </a:pPr>
              <a:r>
                <a:rPr lang="en-US" altLang="zh-TW" sz="2200" dirty="0" smtClean="0">
                  <a:solidFill>
                    <a:srgbClr val="C00000"/>
                  </a:solidFill>
                  <a:latin typeface="+mn-ea"/>
                  <a:sym typeface="Wingdings" pitchFamily="2" charset="2"/>
                </a:rPr>
                <a:t></a:t>
              </a:r>
              <a:r>
                <a:rPr lang="zh-TW" altLang="en-US" sz="2200" dirty="0" smtClean="0">
                  <a:solidFill>
                    <a:srgbClr val="C00000"/>
                  </a:solidFill>
                  <a:latin typeface="+mn-ea"/>
                </a:rPr>
                <a:t>災害風險仍在持續增加</a:t>
              </a:r>
              <a:endParaRPr lang="en-US" altLang="zh-TW" sz="2200" dirty="0" smtClean="0">
                <a:solidFill>
                  <a:srgbClr val="C00000"/>
                </a:solidFill>
                <a:latin typeface="+mn-ea"/>
              </a:endParaRPr>
            </a:p>
          </p:txBody>
        </p:sp>
      </p:grpSp>
      <p:grpSp>
        <p:nvGrpSpPr>
          <p:cNvPr id="24" name="群組 23"/>
          <p:cNvGrpSpPr/>
          <p:nvPr/>
        </p:nvGrpSpPr>
        <p:grpSpPr>
          <a:xfrm>
            <a:off x="827584" y="2132856"/>
            <a:ext cx="7988744" cy="1997441"/>
            <a:chOff x="1227264" y="4548808"/>
            <a:chExt cx="7988744" cy="1997441"/>
          </a:xfrm>
        </p:grpSpPr>
        <p:pic>
          <p:nvPicPr>
            <p:cNvPr id="21" name="Picture 4" descr="C:\Documents and Settings\user\桌面\美編元素\tree\f081734\Trees3.jpg"/>
            <p:cNvPicPr>
              <a:picLocks noChangeAspect="1" noChangeArrowheads="1"/>
            </p:cNvPicPr>
            <p:nvPr/>
          </p:nvPicPr>
          <p:blipFill>
            <a:blip r:embed="rId4" cstate="print"/>
            <a:srcRect/>
            <a:stretch>
              <a:fillRect/>
            </a:stretch>
          </p:blipFill>
          <p:spPr bwMode="auto">
            <a:xfrm flipH="1">
              <a:off x="1227264" y="4548808"/>
              <a:ext cx="432000" cy="432000"/>
            </a:xfrm>
            <a:prstGeom prst="rect">
              <a:avLst/>
            </a:prstGeom>
            <a:noFill/>
          </p:spPr>
        </p:pic>
        <p:sp>
          <p:nvSpPr>
            <p:cNvPr id="15" name="矩形 14"/>
            <p:cNvSpPr/>
            <p:nvPr/>
          </p:nvSpPr>
          <p:spPr>
            <a:xfrm>
              <a:off x="1619672" y="4601101"/>
              <a:ext cx="7596336" cy="1945148"/>
            </a:xfrm>
            <a:prstGeom prst="rect">
              <a:avLst/>
            </a:prstGeom>
          </p:spPr>
          <p:txBody>
            <a:bodyPr wrap="square">
              <a:spAutoFit/>
            </a:bodyPr>
            <a:lstStyle/>
            <a:p>
              <a:pPr>
                <a:spcBef>
                  <a:spcPct val="10000"/>
                </a:spcBef>
                <a:spcAft>
                  <a:spcPct val="10000"/>
                </a:spcAft>
                <a:buSzPct val="100000"/>
                <a:buNone/>
              </a:pPr>
              <a:r>
                <a:rPr lang="zh-TW" altLang="en-US" sz="2200" dirty="0" smtClean="0">
                  <a:solidFill>
                    <a:srgbClr val="C00000"/>
                  </a:solidFill>
                  <a:latin typeface="+mn-ea"/>
                </a:rPr>
                <a:t>學校教育結合社會教育</a:t>
              </a:r>
              <a:endParaRPr lang="en-US" altLang="zh-TW" sz="2200" dirty="0" smtClean="0">
                <a:solidFill>
                  <a:srgbClr val="C00000"/>
                </a:solidFill>
                <a:latin typeface="+mn-ea"/>
              </a:endParaRPr>
            </a:p>
            <a:p>
              <a:pPr marL="342900" indent="-342900">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rPr>
                <a:t>以解決問題為核心，行動導向為方案</a:t>
              </a:r>
              <a:endParaRPr lang="en-US" altLang="zh-TW" sz="2000" dirty="0" smtClean="0">
                <a:solidFill>
                  <a:schemeClr val="bg1">
                    <a:lumMod val="50000"/>
                  </a:schemeClr>
                </a:solidFill>
                <a:latin typeface="+mn-ea"/>
              </a:endParaRPr>
            </a:p>
            <a:p>
              <a:pPr marL="342900" indent="-342900">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rPr>
                <a:t>以系統觀點去思考</a:t>
              </a:r>
              <a:endParaRPr lang="en-US" altLang="zh-TW" sz="2000" dirty="0" smtClean="0">
                <a:solidFill>
                  <a:schemeClr val="bg1">
                    <a:lumMod val="50000"/>
                  </a:schemeClr>
                </a:solidFill>
                <a:latin typeface="+mn-ea"/>
              </a:endParaRPr>
            </a:p>
            <a:p>
              <a:pPr marL="342900" indent="-342900">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rPr>
                <a:t>建構以社會系統基礎的內部關係</a:t>
              </a:r>
              <a:endParaRPr lang="en-US" altLang="zh-TW" sz="2000" dirty="0" smtClean="0">
                <a:solidFill>
                  <a:schemeClr val="bg1">
                    <a:lumMod val="50000"/>
                  </a:schemeClr>
                </a:solidFill>
                <a:latin typeface="+mn-ea"/>
              </a:endParaRPr>
            </a:p>
            <a:p>
              <a:pPr marL="342900" indent="-342900">
                <a:spcBef>
                  <a:spcPct val="10000"/>
                </a:spcBef>
                <a:spcAft>
                  <a:spcPct val="10000"/>
                </a:spcAft>
                <a:buSzPct val="100000"/>
                <a:buFont typeface="Arial" pitchFamily="34" charset="0"/>
                <a:buChar char="•"/>
              </a:pPr>
              <a:r>
                <a:rPr lang="zh-TW" altLang="en-US" sz="2000" dirty="0" smtClean="0">
                  <a:solidFill>
                    <a:schemeClr val="bg1">
                      <a:lumMod val="50000"/>
                    </a:schemeClr>
                  </a:solidFill>
                  <a:latin typeface="+mn-ea"/>
                </a:rPr>
                <a:t>鼓勵為未來而思考及行動，而非為了眼前</a:t>
              </a:r>
            </a:p>
          </p:txBody>
        </p:sp>
      </p:grpSp>
      <p:sp>
        <p:nvSpPr>
          <p:cNvPr id="2" name="投影片編號版面配置區 1"/>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114</a:t>
            </a:fld>
            <a:endParaRPr lang="en-US" altLang="zh-TW" dirty="0">
              <a:latin typeface="+mn-ea"/>
              <a:ea typeface="+mn-ea"/>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238125"/>
            <a:ext cx="8686800" cy="868363"/>
          </a:xfrm>
        </p:spPr>
        <p:txBody>
          <a:bodyPr/>
          <a:lstStyle/>
          <a:p>
            <a:pPr algn="l"/>
            <a:r>
              <a:rPr lang="zh-TW" altLang="en-US" dirty="0" smtClean="0">
                <a:latin typeface="+mn-ea"/>
                <a:ea typeface="+mn-ea"/>
              </a:rPr>
              <a:t>相關的「防災」網站資料蒐集</a:t>
            </a:r>
          </a:p>
        </p:txBody>
      </p:sp>
      <p:sp>
        <p:nvSpPr>
          <p:cNvPr id="4" name="投影片編號版面配置區 3"/>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115</a:t>
            </a:fld>
            <a:endParaRPr lang="en-US" altLang="zh-TW" dirty="0">
              <a:latin typeface="+mn-ea"/>
              <a:ea typeface="+mn-ea"/>
            </a:endParaRPr>
          </a:p>
        </p:txBody>
      </p:sp>
      <p:sp>
        <p:nvSpPr>
          <p:cNvPr id="3" name="矩形 2"/>
          <p:cNvSpPr/>
          <p:nvPr/>
        </p:nvSpPr>
        <p:spPr>
          <a:xfrm>
            <a:off x="576064" y="1291982"/>
            <a:ext cx="8100392" cy="4532010"/>
          </a:xfrm>
          <a:prstGeom prst="rect">
            <a:avLst/>
          </a:prstGeom>
        </p:spPr>
        <p:txBody>
          <a:bodyPr wrap="square">
            <a:spAutoFit/>
          </a:bodyPr>
          <a:lstStyle/>
          <a:p>
            <a:pPr marL="342900" indent="-342900" eaLnBrk="0" hangingPunct="0">
              <a:spcBef>
                <a:spcPts val="100"/>
              </a:spcBef>
              <a:buClr>
                <a:schemeClr val="accent2"/>
              </a:buClr>
              <a:buSzPct val="75000"/>
              <a:buFont typeface="Wingdings" pitchFamily="2" charset="2"/>
              <a:buChar char="n"/>
              <a:defRPr/>
            </a:pPr>
            <a:r>
              <a:rPr lang="zh-TW" altLang="en-US" sz="1600" kern="0" dirty="0">
                <a:solidFill>
                  <a:schemeClr val="bg1">
                    <a:lumMod val="50000"/>
                  </a:schemeClr>
                </a:solidFill>
                <a:latin typeface="+mn-ea"/>
              </a:rPr>
              <a:t>內政部消防署，</a:t>
            </a:r>
            <a:r>
              <a:rPr lang="en-US" altLang="zh-TW" sz="1600" kern="0" dirty="0">
                <a:solidFill>
                  <a:schemeClr val="bg1">
                    <a:lumMod val="50000"/>
                  </a:schemeClr>
                </a:solidFill>
                <a:latin typeface="+mn-ea"/>
              </a:rPr>
              <a:t> </a:t>
            </a:r>
            <a:r>
              <a:rPr lang="en-US" altLang="zh-TW" sz="1600" kern="0" dirty="0">
                <a:solidFill>
                  <a:schemeClr val="tx1">
                    <a:lumMod val="65000"/>
                    <a:lumOff val="35000"/>
                  </a:schemeClr>
                </a:solidFill>
                <a:latin typeface="+mn-ea"/>
                <a:hlinkClick r:id="rId2"/>
              </a:rPr>
              <a:t>http://</a:t>
            </a:r>
            <a:r>
              <a:rPr lang="en-US" altLang="zh-TW" sz="1600" kern="0" dirty="0" smtClean="0">
                <a:solidFill>
                  <a:schemeClr val="tx1">
                    <a:lumMod val="65000"/>
                    <a:lumOff val="35000"/>
                  </a:schemeClr>
                </a:solidFill>
                <a:latin typeface="+mn-ea"/>
                <a:hlinkClick r:id="rId2"/>
              </a:rPr>
              <a:t>www.nfa.gov.tw</a:t>
            </a:r>
            <a:endParaRPr lang="en-US" altLang="zh-TW" sz="1600" kern="0" dirty="0" smtClean="0">
              <a:solidFill>
                <a:schemeClr val="tx1">
                  <a:lumMod val="65000"/>
                  <a:lumOff val="35000"/>
                </a:schemeClr>
              </a:solidFill>
              <a:latin typeface="+mn-ea"/>
            </a:endParaRPr>
          </a:p>
          <a:p>
            <a:pPr marL="342900" indent="-342900" eaLnBrk="0" hangingPunct="0">
              <a:spcBef>
                <a:spcPts val="100"/>
              </a:spcBef>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內政部災害防救深耕計畫，</a:t>
            </a:r>
            <a:r>
              <a:rPr lang="en-US" altLang="zh-TW" sz="1600" kern="0" dirty="0">
                <a:solidFill>
                  <a:schemeClr val="bg1">
                    <a:lumMod val="50000"/>
                  </a:schemeClr>
                </a:solidFill>
                <a:latin typeface="+mn-ea"/>
              </a:rPr>
              <a:t> </a:t>
            </a:r>
            <a:r>
              <a:rPr lang="en-US" altLang="zh-TW" sz="1600" kern="0" dirty="0">
                <a:solidFill>
                  <a:schemeClr val="tx1">
                    <a:lumMod val="65000"/>
                    <a:lumOff val="35000"/>
                  </a:schemeClr>
                </a:solidFill>
                <a:latin typeface="+mn-ea"/>
                <a:hlinkClick r:id="rId3"/>
              </a:rPr>
              <a:t>http://www.nfa.gov.tw/main/Unit.aspx?ID=&amp;</a:t>
            </a:r>
            <a:r>
              <a:rPr lang="en-US" altLang="zh-TW" sz="1600" kern="0" dirty="0" smtClean="0">
                <a:solidFill>
                  <a:schemeClr val="tx1">
                    <a:lumMod val="65000"/>
                    <a:lumOff val="35000"/>
                  </a:schemeClr>
                </a:solidFill>
                <a:latin typeface="+mn-ea"/>
                <a:hlinkClick r:id="rId3"/>
              </a:rPr>
              <a:t>MenuID=644&amp;ListID=3217</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農委會水土保持局土石流防災資訊網，</a:t>
            </a:r>
            <a:r>
              <a:rPr lang="en-US" altLang="zh-TW" sz="1600" kern="0" dirty="0" smtClean="0">
                <a:solidFill>
                  <a:schemeClr val="tx1">
                    <a:lumMod val="65000"/>
                    <a:lumOff val="35000"/>
                  </a:schemeClr>
                </a:solidFill>
                <a:latin typeface="+mn-ea"/>
                <a:hlinkClick r:id="rId4"/>
              </a:rPr>
              <a:t>http://246.swcb.gov.tw</a:t>
            </a:r>
            <a:endParaRPr lang="en-US" altLang="zh-TW" sz="1600" kern="0" dirty="0" smtClean="0">
              <a:solidFill>
                <a:schemeClr val="tx1">
                  <a:lumMod val="65000"/>
                  <a:lumOff val="35000"/>
                </a:schemeClr>
              </a:solidFill>
              <a:latin typeface="+mn-ea"/>
            </a:endParaRPr>
          </a:p>
          <a:p>
            <a:pPr marL="342900" indent="-342900" eaLnBrk="0" hangingPunct="0">
              <a:spcBef>
                <a:spcPts val="100"/>
              </a:spcBef>
              <a:buClr>
                <a:schemeClr val="accent2"/>
              </a:buClr>
              <a:buSzPct val="75000"/>
              <a:buFont typeface="Wingdings" pitchFamily="2" charset="2"/>
              <a:buChar char="n"/>
              <a:defRPr/>
            </a:pPr>
            <a:r>
              <a:rPr lang="zh-TW" altLang="en-US" sz="1600" kern="0" dirty="0">
                <a:solidFill>
                  <a:schemeClr val="bg1">
                    <a:lumMod val="50000"/>
                  </a:schemeClr>
                </a:solidFill>
                <a:latin typeface="+mn-ea"/>
              </a:rPr>
              <a:t>經濟部水利</a:t>
            </a:r>
            <a:r>
              <a:rPr lang="zh-TW" altLang="en-US" sz="1600" kern="0" dirty="0" smtClean="0">
                <a:solidFill>
                  <a:schemeClr val="bg1">
                    <a:lumMod val="50000"/>
                  </a:schemeClr>
                </a:solidFill>
                <a:latin typeface="+mn-ea"/>
              </a:rPr>
              <a:t>署</a:t>
            </a:r>
            <a:r>
              <a:rPr lang="zh-TW" altLang="zh-TW" sz="1600" kern="0" dirty="0" smtClean="0">
                <a:solidFill>
                  <a:schemeClr val="bg1">
                    <a:lumMod val="50000"/>
                  </a:schemeClr>
                </a:solidFill>
                <a:latin typeface="+mn-ea"/>
              </a:rPr>
              <a:t>防災</a:t>
            </a:r>
            <a:r>
              <a:rPr lang="zh-TW" altLang="zh-TW" sz="1600" kern="0" dirty="0">
                <a:solidFill>
                  <a:schemeClr val="bg1">
                    <a:lumMod val="50000"/>
                  </a:schemeClr>
                </a:solidFill>
                <a:latin typeface="+mn-ea"/>
              </a:rPr>
              <a:t>資訊服務網</a:t>
            </a:r>
            <a:r>
              <a:rPr lang="zh-TW" altLang="en-US" sz="1600" kern="0" dirty="0" smtClean="0">
                <a:solidFill>
                  <a:schemeClr val="bg1">
                    <a:lumMod val="50000"/>
                  </a:schemeClr>
                </a:solidFill>
                <a:latin typeface="+mn-ea"/>
              </a:rPr>
              <a:t>，</a:t>
            </a:r>
            <a:r>
              <a:rPr lang="zh-TW" altLang="zh-TW" sz="1600" i="1" dirty="0">
                <a:solidFill>
                  <a:schemeClr val="bg1">
                    <a:lumMod val="50000"/>
                  </a:schemeClr>
                </a:solidFill>
                <a:latin typeface="+mn-ea"/>
              </a:rPr>
              <a:t> </a:t>
            </a:r>
            <a:r>
              <a:rPr lang="en-US" altLang="zh-TW" sz="1600" kern="0" dirty="0">
                <a:solidFill>
                  <a:schemeClr val="tx1">
                    <a:lumMod val="65000"/>
                    <a:lumOff val="35000"/>
                  </a:schemeClr>
                </a:solidFill>
                <a:latin typeface="+mn-ea"/>
                <a:hlinkClick r:id="rId5"/>
              </a:rPr>
              <a:t>http://fhy2.wra.gov.tw/Pub_Web_2011</a:t>
            </a:r>
            <a:r>
              <a:rPr lang="en-US" altLang="zh-TW" sz="1600" kern="0" dirty="0" smtClean="0">
                <a:solidFill>
                  <a:schemeClr val="tx1">
                    <a:lumMod val="65000"/>
                    <a:lumOff val="35000"/>
                  </a:schemeClr>
                </a:solidFill>
                <a:latin typeface="+mn-ea"/>
                <a:hlinkClick r:id="rId5"/>
              </a:rPr>
              <a:t>/</a:t>
            </a:r>
            <a:endParaRPr lang="en-US" altLang="zh-TW" sz="1600" kern="0" dirty="0" smtClean="0">
              <a:solidFill>
                <a:schemeClr val="tx1">
                  <a:lumMod val="65000"/>
                  <a:lumOff val="35000"/>
                </a:schemeClr>
              </a:solidFill>
              <a:latin typeface="+mn-ea"/>
            </a:endParaRPr>
          </a:p>
          <a:p>
            <a:pPr marL="342900" indent="-342900" eaLnBrk="0" hangingPunct="0">
              <a:spcBef>
                <a:spcPts val="100"/>
              </a:spcBef>
              <a:buClr>
                <a:schemeClr val="accent2"/>
              </a:buClr>
              <a:buSzPct val="75000"/>
              <a:buFont typeface="Wingdings" pitchFamily="2" charset="2"/>
              <a:buChar char="n"/>
              <a:defRPr/>
            </a:pPr>
            <a:r>
              <a:rPr lang="zh-TW" altLang="en-US" sz="1600" kern="0" dirty="0">
                <a:solidFill>
                  <a:schemeClr val="bg1">
                    <a:lumMod val="50000"/>
                  </a:schemeClr>
                </a:solidFill>
                <a:latin typeface="+mn-ea"/>
              </a:rPr>
              <a:t>中央地質調查所，</a:t>
            </a:r>
            <a:r>
              <a:rPr lang="en-US" altLang="zh-TW" sz="1600" kern="0" dirty="0">
                <a:solidFill>
                  <a:schemeClr val="tx1">
                    <a:lumMod val="65000"/>
                    <a:lumOff val="35000"/>
                  </a:schemeClr>
                </a:solidFill>
                <a:latin typeface="+mn-ea"/>
                <a:hlinkClick r:id="rId6"/>
              </a:rPr>
              <a:t>http://www.moeacgs.gov.tw/about/about_event.jsp</a:t>
            </a:r>
            <a:endParaRPr lang="en-US" altLang="zh-TW" sz="1600" kern="0" dirty="0">
              <a:solidFill>
                <a:schemeClr val="tx1">
                  <a:lumMod val="65000"/>
                  <a:lumOff val="35000"/>
                </a:schemeClr>
              </a:solidFill>
              <a:latin typeface="+mn-ea"/>
            </a:endParaRPr>
          </a:p>
          <a:p>
            <a:pPr marL="342900" indent="-342900" eaLnBrk="0" hangingPunct="0">
              <a:spcBef>
                <a:spcPts val="100"/>
              </a:spcBef>
              <a:buClr>
                <a:schemeClr val="accent2"/>
              </a:buClr>
              <a:buSzPct val="75000"/>
              <a:buFont typeface="Wingdings" pitchFamily="2" charset="2"/>
              <a:buChar char="n"/>
              <a:defRPr/>
            </a:pPr>
            <a:r>
              <a:rPr lang="zh-TW" altLang="en-US" sz="1600" kern="0" dirty="0">
                <a:solidFill>
                  <a:schemeClr val="bg1">
                    <a:lumMod val="50000"/>
                  </a:schemeClr>
                </a:solidFill>
                <a:latin typeface="+mn-ea"/>
              </a:rPr>
              <a:t>國家災害防救科技中心，</a:t>
            </a:r>
            <a:r>
              <a:rPr lang="en-US" altLang="zh-TW" sz="1600" kern="0" dirty="0">
                <a:solidFill>
                  <a:schemeClr val="tx1">
                    <a:lumMod val="65000"/>
                    <a:lumOff val="35000"/>
                  </a:schemeClr>
                </a:solidFill>
                <a:latin typeface="+mn-ea"/>
                <a:hlinkClick r:id="rId7"/>
              </a:rPr>
              <a:t>http://www.ncdr.nat.gov.tw/</a:t>
            </a:r>
            <a:endParaRPr lang="en-US" altLang="zh-TW" sz="1600" kern="0" dirty="0">
              <a:solidFill>
                <a:schemeClr val="tx1">
                  <a:lumMod val="65000"/>
                  <a:lumOff val="35000"/>
                </a:schemeClr>
              </a:solidFill>
              <a:latin typeface="+mn-ea"/>
            </a:endParaRPr>
          </a:p>
          <a:p>
            <a:pPr marL="342900" indent="-342900" eaLnBrk="0" hangingPunct="0">
              <a:spcBef>
                <a:spcPts val="100"/>
              </a:spcBef>
              <a:buClr>
                <a:schemeClr val="accent2"/>
              </a:buClr>
              <a:buSzPct val="75000"/>
              <a:buFont typeface="Wingdings" pitchFamily="2" charset="2"/>
              <a:buChar char="n"/>
              <a:defRPr/>
            </a:pPr>
            <a:r>
              <a:rPr lang="zh-TW" altLang="en-US" sz="1600" kern="0" dirty="0">
                <a:solidFill>
                  <a:schemeClr val="bg1">
                    <a:lumMod val="50000"/>
                  </a:schemeClr>
                </a:solidFill>
                <a:latin typeface="+mn-ea"/>
              </a:rPr>
              <a:t>中央氣象局資訊服務網，</a:t>
            </a:r>
            <a:r>
              <a:rPr lang="en-US" altLang="zh-TW" sz="1600" kern="0" dirty="0">
                <a:solidFill>
                  <a:schemeClr val="tx1">
                    <a:lumMod val="65000"/>
                    <a:lumOff val="35000"/>
                  </a:schemeClr>
                </a:solidFill>
                <a:latin typeface="+mn-ea"/>
                <a:hlinkClick r:id="rId8"/>
              </a:rPr>
              <a:t>http://www.cwb.gov.tw/V4/index.htm</a:t>
            </a:r>
            <a:endParaRPr lang="en-US" altLang="zh-TW" sz="1600" kern="0" dirty="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a:solidFill>
                  <a:schemeClr val="bg1">
                    <a:lumMod val="50000"/>
                  </a:schemeClr>
                </a:solidFill>
                <a:latin typeface="+mn-ea"/>
              </a:rPr>
              <a:t>教育部防災教育數位</a:t>
            </a:r>
            <a:r>
              <a:rPr lang="zh-TW" altLang="en-US" sz="1600" kern="0" dirty="0" smtClean="0">
                <a:solidFill>
                  <a:schemeClr val="bg1">
                    <a:lumMod val="50000"/>
                  </a:schemeClr>
                </a:solidFill>
                <a:latin typeface="+mn-ea"/>
              </a:rPr>
              <a:t>平台，</a:t>
            </a:r>
            <a:r>
              <a:rPr lang="en-US" altLang="zh-TW" sz="1600" kern="0" dirty="0">
                <a:solidFill>
                  <a:schemeClr val="bg1">
                    <a:lumMod val="50000"/>
                  </a:schemeClr>
                </a:solidFill>
                <a:latin typeface="+mn-ea"/>
              </a:rPr>
              <a:t> </a:t>
            </a:r>
            <a:r>
              <a:rPr lang="en-US" altLang="zh-TW" sz="1600" kern="0" dirty="0">
                <a:solidFill>
                  <a:schemeClr val="tx1">
                    <a:lumMod val="65000"/>
                    <a:lumOff val="35000"/>
                  </a:schemeClr>
                </a:solidFill>
                <a:latin typeface="+mn-ea"/>
                <a:hlinkClick r:id="rId9"/>
              </a:rPr>
              <a:t>http://disaster.edu.tw</a:t>
            </a:r>
            <a:r>
              <a:rPr lang="en-US" altLang="zh-TW" sz="1600" kern="0" dirty="0" smtClean="0">
                <a:solidFill>
                  <a:schemeClr val="tx1">
                    <a:lumMod val="65000"/>
                    <a:lumOff val="35000"/>
                  </a:schemeClr>
                </a:solidFill>
                <a:latin typeface="+mn-ea"/>
                <a:hlinkClick r:id="rId9"/>
              </a:rPr>
              <a:t>/</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營建署環境地質資訊網站，</a:t>
            </a:r>
            <a:r>
              <a:rPr lang="en-US" altLang="zh-TW" sz="1600" kern="0" dirty="0" smtClean="0">
                <a:solidFill>
                  <a:schemeClr val="tx1">
                    <a:lumMod val="65000"/>
                    <a:lumOff val="35000"/>
                  </a:schemeClr>
                </a:solidFill>
                <a:latin typeface="+mn-ea"/>
                <a:hlinkClick r:id="rId10"/>
              </a:rPr>
              <a:t>http://geo.erl.itri.org.tw</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工研院土地資源資訊站，</a:t>
            </a:r>
            <a:r>
              <a:rPr lang="en-US" altLang="zh-TW" sz="1600" kern="0" dirty="0" smtClean="0">
                <a:solidFill>
                  <a:schemeClr val="bg1">
                    <a:lumMod val="50000"/>
                  </a:schemeClr>
                </a:solidFill>
                <a:latin typeface="+mn-ea"/>
              </a:rPr>
              <a:t> </a:t>
            </a:r>
            <a:r>
              <a:rPr lang="en-US" altLang="zh-TW" sz="1600" kern="0" dirty="0" smtClean="0">
                <a:solidFill>
                  <a:schemeClr val="tx1">
                    <a:lumMod val="65000"/>
                    <a:lumOff val="35000"/>
                  </a:schemeClr>
                </a:solidFill>
                <a:latin typeface="+mn-ea"/>
                <a:hlinkClick r:id="rId10"/>
              </a:rPr>
              <a:t>http://geo.erl.itri.org.tw/</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行政院公共工程委員會，</a:t>
            </a:r>
            <a:r>
              <a:rPr lang="en-US" altLang="zh-TW" sz="1600" kern="0" dirty="0" smtClean="0">
                <a:solidFill>
                  <a:schemeClr val="tx1">
                    <a:lumMod val="65000"/>
                    <a:lumOff val="35000"/>
                  </a:schemeClr>
                </a:solidFill>
                <a:latin typeface="+mn-ea"/>
                <a:hlinkClick r:id="rId11"/>
              </a:rPr>
              <a:t>http://www.pcc.gov.tw</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行政院農業委員會，</a:t>
            </a:r>
            <a:r>
              <a:rPr lang="en-US" altLang="zh-TW" sz="1600" kern="0" dirty="0" smtClean="0">
                <a:solidFill>
                  <a:schemeClr val="tx1">
                    <a:lumMod val="65000"/>
                    <a:lumOff val="35000"/>
                  </a:schemeClr>
                </a:solidFill>
                <a:latin typeface="+mn-ea"/>
                <a:hlinkClick r:id="rId12"/>
              </a:rPr>
              <a:t>http://www.coa.gov.tw/show_index.php</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國立成功大學防災研究中心，</a:t>
            </a:r>
            <a:r>
              <a:rPr lang="en-US" altLang="zh-TW" sz="1600" kern="0" dirty="0" smtClean="0">
                <a:solidFill>
                  <a:schemeClr val="bg1">
                    <a:lumMod val="50000"/>
                  </a:schemeClr>
                </a:solidFill>
                <a:latin typeface="+mn-ea"/>
              </a:rPr>
              <a:t> </a:t>
            </a:r>
            <a:r>
              <a:rPr lang="en-US" altLang="zh-TW" sz="1600" kern="0" dirty="0" smtClean="0">
                <a:solidFill>
                  <a:schemeClr val="tx1">
                    <a:lumMod val="65000"/>
                    <a:lumOff val="35000"/>
                  </a:schemeClr>
                </a:solidFill>
                <a:latin typeface="+mn-ea"/>
                <a:hlinkClick r:id="rId13"/>
              </a:rPr>
              <a:t>http://www.dprc.ncku.edu.tw/</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縣立綜合發展計畫資訊系統，</a:t>
            </a:r>
            <a:r>
              <a:rPr lang="en-US" altLang="zh-TW" sz="1600" kern="0" dirty="0" smtClean="0">
                <a:solidFill>
                  <a:schemeClr val="bg1">
                    <a:lumMod val="50000"/>
                  </a:schemeClr>
                </a:solidFill>
                <a:latin typeface="+mn-ea"/>
              </a:rPr>
              <a:t> </a:t>
            </a:r>
            <a:r>
              <a:rPr lang="en-US" altLang="zh-TW" sz="1600" kern="0" dirty="0" smtClean="0">
                <a:solidFill>
                  <a:schemeClr val="tx1">
                    <a:lumMod val="65000"/>
                    <a:lumOff val="35000"/>
                  </a:schemeClr>
                </a:solidFill>
                <a:latin typeface="+mn-ea"/>
                <a:hlinkClick r:id="rId14"/>
              </a:rPr>
              <a:t>http://gisapsrv01.cpami.gov.tw/cpis/cprpts</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重大土石流災例，</a:t>
            </a:r>
            <a:r>
              <a:rPr lang="en-US" altLang="zh-TW" sz="1600" kern="0" dirty="0" smtClean="0">
                <a:solidFill>
                  <a:schemeClr val="bg1">
                    <a:lumMod val="50000"/>
                  </a:schemeClr>
                </a:solidFill>
                <a:latin typeface="+mn-ea"/>
              </a:rPr>
              <a:t> </a:t>
            </a:r>
            <a:r>
              <a:rPr lang="en-US" altLang="zh-TW" sz="1600" kern="0" dirty="0" smtClean="0">
                <a:solidFill>
                  <a:schemeClr val="tx1">
                    <a:lumMod val="65000"/>
                    <a:lumOff val="35000"/>
                  </a:schemeClr>
                </a:solidFill>
                <a:latin typeface="+mn-ea"/>
                <a:hlinkClick r:id="rId15"/>
              </a:rPr>
              <a:t>http://debris.swcb.gov.tw/history/home.htm</a:t>
            </a:r>
            <a:endParaRPr lang="en-US" altLang="zh-TW" sz="1600" kern="0" dirty="0" smtClean="0">
              <a:solidFill>
                <a:schemeClr val="tx1">
                  <a:lumMod val="65000"/>
                  <a:lumOff val="35000"/>
                </a:schemeClr>
              </a:solidFill>
              <a:latin typeface="+mn-ea"/>
            </a:endParaRPr>
          </a:p>
          <a:p>
            <a:pPr marL="342900" indent="-342900" eaLnBrk="0" hangingPunct="0">
              <a:spcBef>
                <a:spcPts val="100"/>
              </a:spcBef>
              <a:spcAft>
                <a:spcPts val="0"/>
              </a:spcAft>
              <a:buClr>
                <a:schemeClr val="accent2"/>
              </a:buClr>
              <a:buSzPct val="75000"/>
              <a:buFont typeface="Wingdings" pitchFamily="2" charset="2"/>
              <a:buChar char="n"/>
              <a:defRPr/>
            </a:pPr>
            <a:r>
              <a:rPr lang="zh-TW" altLang="en-US" sz="1600" kern="0" dirty="0" smtClean="0">
                <a:solidFill>
                  <a:schemeClr val="bg1">
                    <a:lumMod val="50000"/>
                  </a:schemeClr>
                </a:solidFill>
                <a:latin typeface="+mn-ea"/>
              </a:rPr>
              <a:t>嘉南農田水利會網址，</a:t>
            </a:r>
            <a:r>
              <a:rPr lang="en-US" altLang="zh-TW" sz="1600" kern="0" dirty="0" smtClean="0">
                <a:solidFill>
                  <a:schemeClr val="tx1">
                    <a:lumMod val="65000"/>
                    <a:lumOff val="35000"/>
                  </a:schemeClr>
                </a:solidFill>
                <a:latin typeface="+mn-ea"/>
                <a:hlinkClick r:id="rId16"/>
              </a:rPr>
              <a:t>http://www.chianan.gov.tw/chiapage/ch001.htm</a:t>
            </a:r>
            <a:endParaRPr lang="en-US" altLang="zh-TW" sz="1600" kern="0" dirty="0">
              <a:solidFill>
                <a:schemeClr val="tx1">
                  <a:lumMod val="65000"/>
                  <a:lumOff val="35000"/>
                </a:schemeClr>
              </a:solidFill>
              <a:latin typeface="+mn-ea"/>
            </a:endParaRPr>
          </a:p>
        </p:txBody>
      </p:sp>
    </p:spTree>
    <p:extLst>
      <p:ext uri="{BB962C8B-B14F-4D97-AF65-F5344CB8AC3E}">
        <p14:creationId xmlns:p14="http://schemas.microsoft.com/office/powerpoint/2010/main" val="332630924"/>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632" y="5153025"/>
            <a:ext cx="9072000" cy="16572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p:cNvSpPr/>
          <p:nvPr/>
        </p:nvSpPr>
        <p:spPr>
          <a:xfrm>
            <a:off x="1331640" y="0"/>
            <a:ext cx="216024" cy="2276872"/>
          </a:xfrm>
          <a:prstGeom prst="rect">
            <a:avLst/>
          </a:prstGeom>
          <a:gradFill>
            <a:gsLst>
              <a:gs pos="0">
                <a:srgbClr val="FFFFFF">
                  <a:alpha val="70000"/>
                </a:srgbClr>
              </a:gs>
              <a:gs pos="100000">
                <a:schemeClr val="tx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55576" y="0"/>
            <a:ext cx="432048" cy="2276872"/>
          </a:xfrm>
          <a:prstGeom prst="rect">
            <a:avLst/>
          </a:prstGeom>
          <a:gradFill>
            <a:gsLst>
              <a:gs pos="0">
                <a:srgbClr val="FFFFFF">
                  <a:alpha val="70000"/>
                </a:srgbClr>
              </a:gs>
              <a:gs pos="100000">
                <a:schemeClr val="tx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91672" y="0"/>
            <a:ext cx="216024" cy="2276872"/>
          </a:xfrm>
          <a:prstGeom prst="rect">
            <a:avLst/>
          </a:prstGeom>
          <a:gradFill>
            <a:gsLst>
              <a:gs pos="0">
                <a:srgbClr val="FFFFFF">
                  <a:alpha val="70000"/>
                </a:srgbClr>
              </a:gs>
              <a:gs pos="100000">
                <a:schemeClr val="tx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47644" y="0"/>
            <a:ext cx="144016" cy="2276872"/>
          </a:xfrm>
          <a:prstGeom prst="rect">
            <a:avLst/>
          </a:prstGeom>
          <a:gradFill>
            <a:gsLst>
              <a:gs pos="0">
                <a:srgbClr val="FFFFFF">
                  <a:alpha val="70000"/>
                </a:srgbClr>
              </a:gs>
              <a:gs pos="100000">
                <a:schemeClr val="tx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91660" y="2722902"/>
            <a:ext cx="4798783" cy="646331"/>
          </a:xfrm>
          <a:prstGeom prst="rect">
            <a:avLst/>
          </a:prstGeom>
        </p:spPr>
        <p:txBody>
          <a:bodyPr wrap="square">
            <a:spAutoFit/>
          </a:bodyPr>
          <a:lstStyle/>
          <a:p>
            <a:pPr>
              <a:spcBef>
                <a:spcPts val="300"/>
              </a:spcBef>
              <a:spcAft>
                <a:spcPts val="300"/>
              </a:spcAft>
            </a:pPr>
            <a:r>
              <a:rPr lang="zh-TW" altLang="en-US" sz="3600" dirty="0" smtClean="0">
                <a:ln w="3175" cmpd="sng">
                  <a:noFill/>
                  <a:prstDash val="solid"/>
                </a:ln>
                <a:solidFill>
                  <a:schemeClr val="bg1">
                    <a:lumMod val="50000"/>
                  </a:schemeClr>
                </a:solidFill>
                <a:effectLst>
                  <a:glow rad="101600">
                    <a:schemeClr val="tx1">
                      <a:lumMod val="95000"/>
                      <a:lumOff val="5000"/>
                      <a:alpha val="40000"/>
                    </a:schemeClr>
                  </a:glow>
                  <a:outerShdw blurRad="50800" dist="50800" dir="5400000" algn="ctr" rotWithShape="0">
                    <a:srgbClr val="000000"/>
                  </a:outerShdw>
                </a:effectLst>
                <a:latin typeface="+mn-ea"/>
              </a:rPr>
              <a:t>簡報結束。敬請指教</a:t>
            </a:r>
          </a:p>
        </p:txBody>
      </p:sp>
      <p:pic>
        <p:nvPicPr>
          <p:cNvPr id="31" name="Picture 4" descr="pic3"/>
          <p:cNvPicPr>
            <a:picLocks noChangeAspect="1" noChangeArrowheads="1"/>
          </p:cNvPicPr>
          <p:nvPr/>
        </p:nvPicPr>
        <p:blipFill>
          <a:blip r:embed="rId2" cstate="print"/>
          <a:srcRect/>
          <a:stretch>
            <a:fillRect/>
          </a:stretch>
        </p:blipFill>
        <p:spPr bwMode="auto">
          <a:xfrm>
            <a:off x="1619672" y="5238725"/>
            <a:ext cx="532677" cy="1548000"/>
          </a:xfrm>
          <a:prstGeom prst="rect">
            <a:avLst/>
          </a:prstGeom>
          <a:noFill/>
          <a:ln w="9525">
            <a:noFill/>
            <a:miter lim="800000"/>
            <a:headEnd/>
            <a:tailEnd/>
          </a:ln>
        </p:spPr>
      </p:pic>
      <p:pic>
        <p:nvPicPr>
          <p:cNvPr id="36" name="Picture 5" descr="pic1"/>
          <p:cNvPicPr>
            <a:picLocks noChangeAspect="1" noChangeArrowheads="1"/>
          </p:cNvPicPr>
          <p:nvPr/>
        </p:nvPicPr>
        <p:blipFill>
          <a:blip r:embed="rId3" cstate="print"/>
          <a:srcRect/>
          <a:stretch>
            <a:fillRect/>
          </a:stretch>
        </p:blipFill>
        <p:spPr bwMode="auto">
          <a:xfrm>
            <a:off x="371260" y="5238725"/>
            <a:ext cx="532107" cy="1548000"/>
          </a:xfrm>
          <a:prstGeom prst="rect">
            <a:avLst/>
          </a:prstGeom>
          <a:noFill/>
          <a:ln w="9525">
            <a:noFill/>
            <a:miter lim="800000"/>
            <a:headEnd/>
            <a:tailEnd/>
          </a:ln>
        </p:spPr>
      </p:pic>
      <p:pic>
        <p:nvPicPr>
          <p:cNvPr id="37" name="Picture 6" descr="pic2"/>
          <p:cNvPicPr>
            <a:picLocks noChangeAspect="1" noChangeArrowheads="1"/>
          </p:cNvPicPr>
          <p:nvPr/>
        </p:nvPicPr>
        <p:blipFill>
          <a:blip r:embed="rId4" cstate="print"/>
          <a:srcRect/>
          <a:stretch>
            <a:fillRect/>
          </a:stretch>
        </p:blipFill>
        <p:spPr bwMode="auto">
          <a:xfrm>
            <a:off x="971600" y="5238725"/>
            <a:ext cx="532107" cy="1548000"/>
          </a:xfrm>
          <a:prstGeom prst="rect">
            <a:avLst/>
          </a:prstGeom>
          <a:noFill/>
          <a:ln w="9525">
            <a:noFill/>
            <a:miter lim="800000"/>
            <a:headEnd/>
            <a:tailEnd/>
          </a:ln>
        </p:spPr>
      </p:pic>
      <p:pic>
        <p:nvPicPr>
          <p:cNvPr id="921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223" y="3987991"/>
            <a:ext cx="1556639" cy="125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3502" y="3987992"/>
            <a:ext cx="1556640" cy="125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3502" y="1519987"/>
            <a:ext cx="1556639" cy="113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7223" y="2725765"/>
            <a:ext cx="1556639" cy="116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7223" y="1519988"/>
            <a:ext cx="1556639" cy="11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3502" y="2725765"/>
            <a:ext cx="1556639" cy="116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3502" y="5321059"/>
            <a:ext cx="1556640" cy="116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0"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7222" y="5321059"/>
            <a:ext cx="1556640" cy="116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5723502" y="6488668"/>
            <a:ext cx="2736930" cy="307777"/>
          </a:xfrm>
          <a:prstGeom prst="rect">
            <a:avLst/>
          </a:prstGeom>
          <a:noFill/>
        </p:spPr>
        <p:txBody>
          <a:bodyPr wrap="square" rtlCol="0">
            <a:spAutoFit/>
          </a:bodyPr>
          <a:lstStyle/>
          <a:p>
            <a:r>
              <a:rPr lang="zh-TW" altLang="en-US" sz="1400" dirty="0" smtClean="0">
                <a:solidFill>
                  <a:srgbClr val="000000"/>
                </a:solidFill>
              </a:rPr>
              <a:t>本頁照片提供</a:t>
            </a:r>
            <a:r>
              <a:rPr lang="en-US" altLang="zh-TW" sz="1400" dirty="0" smtClean="0">
                <a:solidFill>
                  <a:srgbClr val="000000"/>
                </a:solidFill>
              </a:rPr>
              <a:t>: </a:t>
            </a:r>
            <a:r>
              <a:rPr lang="zh-TW" altLang="en-US" sz="1400" dirty="0" smtClean="0">
                <a:solidFill>
                  <a:srgbClr val="000000"/>
                </a:solidFill>
              </a:rPr>
              <a:t>王价巨</a:t>
            </a:r>
            <a:endParaRPr lang="zh-TW" altLang="en-US" sz="1400" dirty="0">
              <a:solidFill>
                <a:srgbClr val="000000"/>
              </a:solidFill>
            </a:endParaRPr>
          </a:p>
        </p:txBody>
      </p:sp>
    </p:spTree>
    <p:extLst>
      <p:ext uri="{BB962C8B-B14F-4D97-AF65-F5344CB8AC3E}">
        <p14:creationId xmlns:p14="http://schemas.microsoft.com/office/powerpoint/2010/main" val="20153535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物件 1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80728"/>
            <a:ext cx="712879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1"/>
          <p:cNvSpPr txBox="1">
            <a:spLocks/>
          </p:cNvSpPr>
          <p:nvPr/>
        </p:nvSpPr>
        <p:spPr>
          <a:xfrm>
            <a:off x="6636569" y="6060207"/>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E28B32-D586-4AE2-B3FC-04ED4A1694BC}" type="slidenum">
              <a:rPr kumimoji="0" lang="zh-TW" alt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6" name="群組 154"/>
          <p:cNvGrpSpPr>
            <a:grpSpLocks/>
          </p:cNvGrpSpPr>
          <p:nvPr/>
        </p:nvGrpSpPr>
        <p:grpSpPr bwMode="auto">
          <a:xfrm>
            <a:off x="467544" y="3933056"/>
            <a:ext cx="8394700" cy="1079500"/>
            <a:chOff x="495273" y="4698245"/>
            <a:chExt cx="8073015" cy="1013006"/>
          </a:xfrm>
        </p:grpSpPr>
        <p:sp>
          <p:nvSpPr>
            <p:cNvPr id="7" name="Rectangle 30"/>
            <p:cNvSpPr>
              <a:spLocks noChangeArrowheads="1"/>
            </p:cNvSpPr>
            <p:nvPr/>
          </p:nvSpPr>
          <p:spPr bwMode="auto">
            <a:xfrm>
              <a:off x="495273" y="4698245"/>
              <a:ext cx="8073015" cy="1013006"/>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fontAlgn="auto">
                <a:spcBef>
                  <a:spcPts val="0"/>
                </a:spcBef>
                <a:spcAft>
                  <a:spcPts val="0"/>
                </a:spcAft>
                <a:defRPr/>
              </a:pPr>
              <a:endParaRPr kumimoji="0" lang="zh-TW" altLang="en-US">
                <a:latin typeface="微軟正黑體" pitchFamily="34" charset="-120"/>
                <a:ea typeface="微軟正黑體" pitchFamily="34" charset="-120"/>
              </a:endParaRPr>
            </a:p>
          </p:txBody>
        </p:sp>
        <p:sp>
          <p:nvSpPr>
            <p:cNvPr id="9" name="AutoShape 33"/>
            <p:cNvSpPr>
              <a:spLocks noChangeArrowheads="1"/>
            </p:cNvSpPr>
            <p:nvPr/>
          </p:nvSpPr>
          <p:spPr bwMode="auto">
            <a:xfrm>
              <a:off x="504433" y="4702715"/>
              <a:ext cx="900734" cy="993639"/>
            </a:xfrm>
            <a:prstGeom prst="homePlate">
              <a:avLst>
                <a:gd name="adj" fmla="val 38111"/>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fontAlgn="auto">
                <a:spcBef>
                  <a:spcPts val="0"/>
                </a:spcBef>
                <a:spcAft>
                  <a:spcPts val="0"/>
                </a:spcAft>
                <a:defRPr/>
              </a:pPr>
              <a:endParaRPr kumimoji="0" lang="zh-TW" altLang="en-US">
                <a:latin typeface="微軟正黑體" pitchFamily="34" charset="-120"/>
                <a:ea typeface="微軟正黑體" pitchFamily="34" charset="-120"/>
              </a:endParaRPr>
            </a:p>
          </p:txBody>
        </p:sp>
      </p:grpSp>
      <p:sp>
        <p:nvSpPr>
          <p:cNvPr id="10" name="Text Box 34"/>
          <p:cNvSpPr txBox="1">
            <a:spLocks noChangeArrowheads="1"/>
          </p:cNvSpPr>
          <p:nvPr/>
        </p:nvSpPr>
        <p:spPr bwMode="auto">
          <a:xfrm>
            <a:off x="532631" y="3950519"/>
            <a:ext cx="584200" cy="912812"/>
          </a:xfrm>
          <a:prstGeom prst="rect">
            <a:avLst/>
          </a:prstGeom>
          <a:noFill/>
          <a:ln w="9525" algn="ctr">
            <a:noFill/>
            <a:miter lim="800000"/>
            <a:headEnd/>
            <a:tailEnd/>
          </a:ln>
          <a:effectLst>
            <a:outerShdw dist="12700" algn="ctr" rotWithShape="0">
              <a:schemeClr val="tx2"/>
            </a:outerShdw>
          </a:effectLst>
        </p:spPr>
        <p:txBody>
          <a:bodyPr vert="eaVert" anchor="ctr">
            <a:spAutoFit/>
          </a:bodyPr>
          <a:lstStyle/>
          <a:p>
            <a:pPr algn="ctr" fontAlgn="auto">
              <a:spcBef>
                <a:spcPts val="0"/>
              </a:spcBef>
              <a:spcAft>
                <a:spcPts val="0"/>
              </a:spcAft>
              <a:defRPr/>
            </a:pPr>
            <a:r>
              <a:rPr kumimoji="0" lang="zh-TW" altLang="zh-TW" sz="2600" b="1" dirty="0">
                <a:solidFill>
                  <a:srgbClr val="9E3500"/>
                </a:solidFill>
                <a:latin typeface="微軟正黑體" pitchFamily="34" charset="-120"/>
                <a:ea typeface="微軟正黑體" pitchFamily="34" charset="-120"/>
              </a:rPr>
              <a:t> </a:t>
            </a:r>
            <a:r>
              <a:rPr kumimoji="0" lang="zh-TW" sz="2600" dirty="0">
                <a:solidFill>
                  <a:srgbClr val="9E3500"/>
                </a:solidFill>
                <a:latin typeface="微軟正黑體" pitchFamily="34" charset="-120"/>
                <a:ea typeface="微軟正黑體" pitchFamily="34" charset="-120"/>
              </a:rPr>
              <a:t>策略</a:t>
            </a:r>
            <a:endParaRPr kumimoji="0" lang="zh-TW" dirty="0">
              <a:latin typeface="微軟正黑體" pitchFamily="34" charset="-120"/>
              <a:ea typeface="微軟正黑體" pitchFamily="34" charset="-120"/>
            </a:endParaRPr>
          </a:p>
        </p:txBody>
      </p:sp>
      <p:sp>
        <p:nvSpPr>
          <p:cNvPr id="11" name="AutoShape 36"/>
          <p:cNvSpPr>
            <a:spLocks noChangeArrowheads="1"/>
          </p:cNvSpPr>
          <p:nvPr/>
        </p:nvSpPr>
        <p:spPr bwMode="auto">
          <a:xfrm>
            <a:off x="5807894" y="3969569"/>
            <a:ext cx="1168400" cy="835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001 h 21600"/>
              <a:gd name="T14" fmla="*/ 15202 w 21600"/>
              <a:gd name="T15" fmla="*/ 16599 h 21600"/>
            </a:gdLst>
            <a:ahLst/>
            <a:cxnLst>
              <a:cxn ang="T8">
                <a:pos x="T0" y="T1"/>
              </a:cxn>
              <a:cxn ang="T9">
                <a:pos x="T2" y="T3"/>
              </a:cxn>
              <a:cxn ang="T10">
                <a:pos x="T4" y="T5"/>
              </a:cxn>
              <a:cxn ang="T11">
                <a:pos x="T6" y="T7"/>
              </a:cxn>
            </a:cxnLst>
            <a:rect l="T12" t="T13" r="T14" b="T15"/>
            <a:pathLst>
              <a:path w="21600" h="21600">
                <a:moveTo>
                  <a:pt x="9685" y="0"/>
                </a:moveTo>
                <a:lnTo>
                  <a:pt x="9685" y="5001"/>
                </a:lnTo>
                <a:lnTo>
                  <a:pt x="3375" y="5001"/>
                </a:lnTo>
                <a:lnTo>
                  <a:pt x="3375" y="16599"/>
                </a:lnTo>
                <a:lnTo>
                  <a:pt x="9685" y="16599"/>
                </a:lnTo>
                <a:lnTo>
                  <a:pt x="9685" y="21600"/>
                </a:lnTo>
                <a:lnTo>
                  <a:pt x="21600" y="10800"/>
                </a:lnTo>
                <a:lnTo>
                  <a:pt x="9685" y="0"/>
                </a:lnTo>
                <a:close/>
              </a:path>
              <a:path w="21600" h="21600">
                <a:moveTo>
                  <a:pt x="1350" y="5001"/>
                </a:moveTo>
                <a:lnTo>
                  <a:pt x="1350" y="16599"/>
                </a:lnTo>
                <a:lnTo>
                  <a:pt x="2700" y="16599"/>
                </a:lnTo>
                <a:lnTo>
                  <a:pt x="2700" y="5001"/>
                </a:lnTo>
                <a:lnTo>
                  <a:pt x="1350" y="5001"/>
                </a:lnTo>
                <a:close/>
              </a:path>
              <a:path w="21600" h="21600">
                <a:moveTo>
                  <a:pt x="0" y="5001"/>
                </a:moveTo>
                <a:lnTo>
                  <a:pt x="0" y="16599"/>
                </a:lnTo>
                <a:lnTo>
                  <a:pt x="675" y="16599"/>
                </a:lnTo>
                <a:lnTo>
                  <a:pt x="675" y="5001"/>
                </a:lnTo>
                <a:lnTo>
                  <a:pt x="0" y="5001"/>
                </a:lnTo>
                <a:close/>
              </a:path>
            </a:pathLst>
          </a:custGeom>
          <a:gradFill rotWithShape="1">
            <a:gsLst>
              <a:gs pos="0">
                <a:srgbClr val="CCECFF">
                  <a:alpha val="43999"/>
                </a:srgbClr>
              </a:gs>
              <a:gs pos="100000">
                <a:srgbClr val="5E6D76">
                  <a:alpha val="75998"/>
                </a:srgbClr>
              </a:gs>
            </a:gsLst>
            <a:lin ang="0" scaled="1"/>
          </a:gradFill>
          <a:ln w="9525">
            <a:noFill/>
            <a:round/>
            <a:headEnd/>
            <a:tailEnd/>
          </a:ln>
        </p:spPr>
        <p:txBody>
          <a:bodyPr wrap="none" anchor="ctr"/>
          <a:lstStyle/>
          <a:p>
            <a:endParaRPr lang="zh-TW" altLang="en-US"/>
          </a:p>
        </p:txBody>
      </p:sp>
      <p:sp>
        <p:nvSpPr>
          <p:cNvPr id="13" name="Text Box 37"/>
          <p:cNvSpPr txBox="1">
            <a:spLocks noChangeArrowheads="1"/>
          </p:cNvSpPr>
          <p:nvPr/>
        </p:nvSpPr>
        <p:spPr bwMode="auto">
          <a:xfrm>
            <a:off x="6600056" y="4183881"/>
            <a:ext cx="2265363" cy="457200"/>
          </a:xfrm>
          <a:prstGeom prst="rect">
            <a:avLst/>
          </a:prstGeom>
          <a:noFill/>
          <a:ln>
            <a:noFill/>
          </a:ln>
          <a:effectLst>
            <a:outerShdw dist="17961" dir="2700000" algn="ctr" rotWithShape="0">
              <a:schemeClr val="bg1"/>
            </a:outerShdw>
          </a:effectLst>
          <a:extLst/>
        </p:spPr>
        <p:txBody>
          <a:bodyPr>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altLang="en-US" sz="2400">
                <a:solidFill>
                  <a:srgbClr val="000099"/>
                </a:solidFill>
                <a:latin typeface="微軟正黑體" pitchFamily="34" charset="-120"/>
                <a:ea typeface="微軟正黑體" pitchFamily="34" charset="-120"/>
              </a:rPr>
              <a:t>發掘問題</a:t>
            </a:r>
            <a:endParaRPr kumimoji="0" lang="zh-TW">
              <a:latin typeface="微軟正黑體" pitchFamily="34" charset="-120"/>
              <a:ea typeface="微軟正黑體" pitchFamily="34" charset="-120"/>
            </a:endParaRPr>
          </a:p>
        </p:txBody>
      </p:sp>
      <p:sp>
        <p:nvSpPr>
          <p:cNvPr id="14" name="Text Box 38"/>
          <p:cNvSpPr txBox="1">
            <a:spLocks noChangeArrowheads="1"/>
          </p:cNvSpPr>
          <p:nvPr/>
        </p:nvSpPr>
        <p:spPr bwMode="auto">
          <a:xfrm>
            <a:off x="3107705" y="4628381"/>
            <a:ext cx="3176439" cy="369332"/>
          </a:xfrm>
          <a:prstGeom prst="rect">
            <a:avLst/>
          </a:prstGeom>
          <a:noFill/>
          <a:ln>
            <a:noFill/>
          </a:ln>
          <a:effectLst>
            <a:outerShdw dist="35921" dir="2700000" algn="ctr" rotWithShape="0">
              <a:schemeClr val="bg1">
                <a:alpha val="50000"/>
              </a:schemeClr>
            </a:outerShdw>
          </a:effectLst>
          <a:extLst/>
        </p:spPr>
        <p:txBody>
          <a:bodyPr wrap="square">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altLang="en-US" sz="1800" dirty="0" smtClean="0">
                <a:latin typeface="微軟正黑體" pitchFamily="34" charset="-120"/>
                <a:ea typeface="微軟正黑體" pitchFamily="34" charset="-120"/>
              </a:rPr>
              <a:t>以學校為基地，結合</a:t>
            </a:r>
            <a:r>
              <a:rPr kumimoji="0" lang="zh-TW" sz="1800" dirty="0" smtClean="0">
                <a:latin typeface="微軟正黑體" pitchFamily="34" charset="-120"/>
                <a:ea typeface="微軟正黑體" pitchFamily="34" charset="-120"/>
              </a:rPr>
              <a:t>社區</a:t>
            </a:r>
            <a:r>
              <a:rPr kumimoji="0" lang="zh-TW" sz="1800" dirty="0">
                <a:latin typeface="微軟正黑體" pitchFamily="34" charset="-120"/>
                <a:ea typeface="微軟正黑體" pitchFamily="34" charset="-120"/>
              </a:rPr>
              <a:t>居民</a:t>
            </a:r>
          </a:p>
        </p:txBody>
      </p:sp>
      <p:sp>
        <p:nvSpPr>
          <p:cNvPr id="15" name="AutoShape 40"/>
          <p:cNvSpPr>
            <a:spLocks noChangeArrowheads="1"/>
          </p:cNvSpPr>
          <p:nvPr/>
        </p:nvSpPr>
        <p:spPr bwMode="auto">
          <a:xfrm>
            <a:off x="2424931" y="4006081"/>
            <a:ext cx="1168400" cy="835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001 h 21600"/>
              <a:gd name="T14" fmla="*/ 15202 w 21600"/>
              <a:gd name="T15" fmla="*/ 16599 h 21600"/>
            </a:gdLst>
            <a:ahLst/>
            <a:cxnLst>
              <a:cxn ang="T8">
                <a:pos x="T0" y="T1"/>
              </a:cxn>
              <a:cxn ang="T9">
                <a:pos x="T2" y="T3"/>
              </a:cxn>
              <a:cxn ang="T10">
                <a:pos x="T4" y="T5"/>
              </a:cxn>
              <a:cxn ang="T11">
                <a:pos x="T6" y="T7"/>
              </a:cxn>
            </a:cxnLst>
            <a:rect l="T12" t="T13" r="T14" b="T15"/>
            <a:pathLst>
              <a:path w="21600" h="21600">
                <a:moveTo>
                  <a:pt x="9685" y="0"/>
                </a:moveTo>
                <a:lnTo>
                  <a:pt x="9685" y="5001"/>
                </a:lnTo>
                <a:lnTo>
                  <a:pt x="3375" y="5001"/>
                </a:lnTo>
                <a:lnTo>
                  <a:pt x="3375" y="16599"/>
                </a:lnTo>
                <a:lnTo>
                  <a:pt x="9685" y="16599"/>
                </a:lnTo>
                <a:lnTo>
                  <a:pt x="9685" y="21600"/>
                </a:lnTo>
                <a:lnTo>
                  <a:pt x="21600" y="10800"/>
                </a:lnTo>
                <a:lnTo>
                  <a:pt x="9685" y="0"/>
                </a:lnTo>
                <a:close/>
              </a:path>
              <a:path w="21600" h="21600">
                <a:moveTo>
                  <a:pt x="1350" y="5001"/>
                </a:moveTo>
                <a:lnTo>
                  <a:pt x="1350" y="16599"/>
                </a:lnTo>
                <a:lnTo>
                  <a:pt x="2700" y="16599"/>
                </a:lnTo>
                <a:lnTo>
                  <a:pt x="2700" y="5001"/>
                </a:lnTo>
                <a:lnTo>
                  <a:pt x="1350" y="5001"/>
                </a:lnTo>
                <a:close/>
              </a:path>
              <a:path w="21600" h="21600">
                <a:moveTo>
                  <a:pt x="0" y="5001"/>
                </a:moveTo>
                <a:lnTo>
                  <a:pt x="0" y="16599"/>
                </a:lnTo>
                <a:lnTo>
                  <a:pt x="675" y="16599"/>
                </a:lnTo>
                <a:lnTo>
                  <a:pt x="675" y="5001"/>
                </a:lnTo>
                <a:lnTo>
                  <a:pt x="0" y="5001"/>
                </a:lnTo>
                <a:close/>
              </a:path>
            </a:pathLst>
          </a:custGeom>
          <a:gradFill rotWithShape="1">
            <a:gsLst>
              <a:gs pos="0">
                <a:srgbClr val="CCECFF">
                  <a:alpha val="43999"/>
                </a:srgbClr>
              </a:gs>
              <a:gs pos="100000">
                <a:srgbClr val="5E6D76">
                  <a:alpha val="75998"/>
                </a:srgbClr>
              </a:gs>
            </a:gsLst>
            <a:lin ang="0" scaled="1"/>
          </a:gradFill>
          <a:ln w="9525">
            <a:noFill/>
            <a:round/>
            <a:headEnd/>
            <a:tailEnd/>
          </a:ln>
        </p:spPr>
        <p:txBody>
          <a:bodyPr wrap="none" anchor="ctr"/>
          <a:lstStyle/>
          <a:p>
            <a:endParaRPr lang="zh-TW" altLang="en-US"/>
          </a:p>
        </p:txBody>
      </p:sp>
      <p:sp>
        <p:nvSpPr>
          <p:cNvPr id="16" name="Text Box 41"/>
          <p:cNvSpPr txBox="1">
            <a:spLocks noChangeArrowheads="1"/>
          </p:cNvSpPr>
          <p:nvPr/>
        </p:nvSpPr>
        <p:spPr bwMode="auto">
          <a:xfrm>
            <a:off x="1329556" y="4168006"/>
            <a:ext cx="1522413" cy="488950"/>
          </a:xfrm>
          <a:prstGeom prst="rect">
            <a:avLst/>
          </a:prstGeom>
          <a:noFill/>
          <a:ln>
            <a:noFill/>
          </a:ln>
          <a:effectLst>
            <a:outerShdw dist="17961" dir="2700000" algn="ctr" rotWithShape="0">
              <a:schemeClr val="bg1"/>
            </a:outerShdw>
          </a:effectLst>
          <a:extLst/>
        </p:spPr>
        <p:txBody>
          <a:bodyPr>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sz="2600" dirty="0">
                <a:solidFill>
                  <a:srgbClr val="000099"/>
                </a:solidFill>
                <a:latin typeface="微軟正黑體" pitchFamily="34" charset="-120"/>
                <a:ea typeface="微軟正黑體" pitchFamily="34" charset="-120"/>
              </a:rPr>
              <a:t>工作坊</a:t>
            </a:r>
            <a:endParaRPr kumimoji="0" lang="zh-TW" dirty="0">
              <a:latin typeface="微軟正黑體" pitchFamily="34" charset="-120"/>
              <a:ea typeface="微軟正黑體" pitchFamily="34" charset="-120"/>
            </a:endParaRPr>
          </a:p>
        </p:txBody>
      </p:sp>
      <p:sp>
        <p:nvSpPr>
          <p:cNvPr id="17" name="Text Box 43"/>
          <p:cNvSpPr txBox="1">
            <a:spLocks noChangeArrowheads="1"/>
          </p:cNvSpPr>
          <p:nvPr/>
        </p:nvSpPr>
        <p:spPr bwMode="auto">
          <a:xfrm>
            <a:off x="6288906" y="4156894"/>
            <a:ext cx="533400" cy="522287"/>
          </a:xfrm>
          <a:prstGeom prst="rect">
            <a:avLst/>
          </a:prstGeom>
          <a:noFill/>
          <a:ln w="9525">
            <a:noFill/>
            <a:miter lim="800000"/>
            <a:headEnd/>
            <a:tailEnd/>
          </a:ln>
        </p:spPr>
        <p:txBody>
          <a:bodyPr>
            <a:spAutoFit/>
          </a:bodyPr>
          <a:lstStyle/>
          <a:p>
            <a:r>
              <a:rPr kumimoji="0" lang="zh-TW" altLang="en-US" sz="1400">
                <a:solidFill>
                  <a:schemeClr val="bg1"/>
                </a:solidFill>
                <a:latin typeface="微軟正黑體" pitchFamily="34" charset="-120"/>
                <a:ea typeface="微軟正黑體" pitchFamily="34" charset="-120"/>
              </a:rPr>
              <a:t>溝通</a:t>
            </a:r>
            <a:endParaRPr kumimoji="0" lang="zh-TW" sz="2000">
              <a:solidFill>
                <a:schemeClr val="bg1"/>
              </a:solidFill>
              <a:latin typeface="微軟正黑體" pitchFamily="34" charset="-120"/>
              <a:ea typeface="微軟正黑體" pitchFamily="34" charset="-120"/>
            </a:endParaRPr>
          </a:p>
        </p:txBody>
      </p:sp>
      <p:sp>
        <p:nvSpPr>
          <p:cNvPr id="18" name="Text Box 43"/>
          <p:cNvSpPr txBox="1">
            <a:spLocks noChangeArrowheads="1"/>
          </p:cNvSpPr>
          <p:nvPr/>
        </p:nvSpPr>
        <p:spPr bwMode="auto">
          <a:xfrm>
            <a:off x="2858319" y="4158481"/>
            <a:ext cx="533400" cy="522288"/>
          </a:xfrm>
          <a:prstGeom prst="rect">
            <a:avLst/>
          </a:prstGeom>
          <a:noFill/>
          <a:ln w="9525">
            <a:noFill/>
            <a:miter lim="800000"/>
            <a:headEnd/>
            <a:tailEnd/>
          </a:ln>
        </p:spPr>
        <p:txBody>
          <a:bodyPr>
            <a:spAutoFit/>
          </a:bodyPr>
          <a:lstStyle/>
          <a:p>
            <a:r>
              <a:rPr kumimoji="0" lang="zh-TW" altLang="en-US" sz="1400">
                <a:solidFill>
                  <a:schemeClr val="bg1"/>
                </a:solidFill>
                <a:latin typeface="微軟正黑體" pitchFamily="34" charset="-120"/>
                <a:ea typeface="微軟正黑體" pitchFamily="34" charset="-120"/>
              </a:rPr>
              <a:t>引動</a:t>
            </a:r>
            <a:endParaRPr kumimoji="0" lang="zh-TW" sz="2000">
              <a:solidFill>
                <a:schemeClr val="bg1"/>
              </a:solidFill>
              <a:latin typeface="微軟正黑體" pitchFamily="34" charset="-120"/>
              <a:ea typeface="微軟正黑體" pitchFamily="34" charset="-120"/>
            </a:endParaRPr>
          </a:p>
        </p:txBody>
      </p:sp>
      <p:grpSp>
        <p:nvGrpSpPr>
          <p:cNvPr id="19" name="群組 153"/>
          <p:cNvGrpSpPr>
            <a:grpSpLocks/>
          </p:cNvGrpSpPr>
          <p:nvPr/>
        </p:nvGrpSpPr>
        <p:grpSpPr bwMode="auto">
          <a:xfrm>
            <a:off x="478656" y="5212482"/>
            <a:ext cx="8393113" cy="1079500"/>
            <a:chOff x="508676" y="5780947"/>
            <a:chExt cx="8073016" cy="1008000"/>
          </a:xfrm>
        </p:grpSpPr>
        <p:sp>
          <p:nvSpPr>
            <p:cNvPr id="20" name="Rectangle 31"/>
            <p:cNvSpPr>
              <a:spLocks noChangeArrowheads="1"/>
            </p:cNvSpPr>
            <p:nvPr/>
          </p:nvSpPr>
          <p:spPr bwMode="auto">
            <a:xfrm>
              <a:off x="508676" y="5780947"/>
              <a:ext cx="8073016" cy="100800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fontAlgn="auto">
                <a:spcBef>
                  <a:spcPts val="0"/>
                </a:spcBef>
                <a:spcAft>
                  <a:spcPts val="0"/>
                </a:spcAft>
                <a:defRPr/>
              </a:pPr>
              <a:endParaRPr kumimoji="0" lang="zh-TW" altLang="en-US">
                <a:latin typeface="微軟正黑體" pitchFamily="34" charset="-120"/>
                <a:ea typeface="微軟正黑體" pitchFamily="34" charset="-120"/>
              </a:endParaRPr>
            </a:p>
          </p:txBody>
        </p:sp>
        <p:sp>
          <p:nvSpPr>
            <p:cNvPr id="21" name="AutoShape 32"/>
            <p:cNvSpPr>
              <a:spLocks noChangeArrowheads="1"/>
            </p:cNvSpPr>
            <p:nvPr/>
          </p:nvSpPr>
          <p:spPr bwMode="auto">
            <a:xfrm>
              <a:off x="517838" y="5785395"/>
              <a:ext cx="900904" cy="990212"/>
            </a:xfrm>
            <a:prstGeom prst="homePlate">
              <a:avLst>
                <a:gd name="adj" fmla="val 38111"/>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fontAlgn="auto">
                <a:spcBef>
                  <a:spcPts val="0"/>
                </a:spcBef>
                <a:spcAft>
                  <a:spcPts val="0"/>
                </a:spcAft>
                <a:defRPr/>
              </a:pPr>
              <a:endParaRPr kumimoji="0" lang="zh-TW" altLang="en-US">
                <a:latin typeface="微軟正黑體" pitchFamily="34" charset="-120"/>
                <a:ea typeface="微軟正黑體" pitchFamily="34" charset="-120"/>
              </a:endParaRPr>
            </a:p>
          </p:txBody>
        </p:sp>
      </p:grpSp>
      <p:sp>
        <p:nvSpPr>
          <p:cNvPr id="22" name="AutoShape 35"/>
          <p:cNvSpPr>
            <a:spLocks noChangeArrowheads="1"/>
          </p:cNvSpPr>
          <p:nvPr/>
        </p:nvSpPr>
        <p:spPr bwMode="auto">
          <a:xfrm>
            <a:off x="2367781" y="5231532"/>
            <a:ext cx="1198563" cy="835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985 h 21600"/>
              <a:gd name="T14" fmla="*/ 16138 w 21600"/>
              <a:gd name="T15" fmla="*/ 16615 h 21600"/>
            </a:gdLst>
            <a:ahLst/>
            <a:cxnLst>
              <a:cxn ang="T8">
                <a:pos x="T0" y="T1"/>
              </a:cxn>
              <a:cxn ang="T9">
                <a:pos x="T2" y="T3"/>
              </a:cxn>
              <a:cxn ang="T10">
                <a:pos x="T4" y="T5"/>
              </a:cxn>
              <a:cxn ang="T11">
                <a:pos x="T6" y="T7"/>
              </a:cxn>
            </a:cxnLst>
            <a:rect l="T12" t="T13" r="T14" b="T15"/>
            <a:pathLst>
              <a:path w="21600" h="21600">
                <a:moveTo>
                  <a:pt x="11455" y="0"/>
                </a:moveTo>
                <a:lnTo>
                  <a:pt x="11455" y="4985"/>
                </a:lnTo>
                <a:lnTo>
                  <a:pt x="3375" y="4985"/>
                </a:lnTo>
                <a:lnTo>
                  <a:pt x="3375" y="16615"/>
                </a:lnTo>
                <a:lnTo>
                  <a:pt x="11455" y="16615"/>
                </a:lnTo>
                <a:lnTo>
                  <a:pt x="11455" y="21600"/>
                </a:lnTo>
                <a:lnTo>
                  <a:pt x="21600" y="10800"/>
                </a:lnTo>
                <a:lnTo>
                  <a:pt x="11455" y="0"/>
                </a:lnTo>
                <a:close/>
              </a:path>
              <a:path w="21600" h="21600">
                <a:moveTo>
                  <a:pt x="1350" y="4985"/>
                </a:moveTo>
                <a:lnTo>
                  <a:pt x="1350" y="16615"/>
                </a:lnTo>
                <a:lnTo>
                  <a:pt x="2700" y="16615"/>
                </a:lnTo>
                <a:lnTo>
                  <a:pt x="2700" y="4985"/>
                </a:lnTo>
                <a:lnTo>
                  <a:pt x="1350" y="4985"/>
                </a:lnTo>
                <a:close/>
              </a:path>
              <a:path w="21600" h="21600">
                <a:moveTo>
                  <a:pt x="0" y="4985"/>
                </a:moveTo>
                <a:lnTo>
                  <a:pt x="0" y="16615"/>
                </a:lnTo>
                <a:lnTo>
                  <a:pt x="675" y="16615"/>
                </a:lnTo>
                <a:lnTo>
                  <a:pt x="675" y="4985"/>
                </a:lnTo>
                <a:lnTo>
                  <a:pt x="0" y="4985"/>
                </a:lnTo>
                <a:close/>
              </a:path>
            </a:pathLst>
          </a:custGeom>
          <a:gradFill rotWithShape="1">
            <a:gsLst>
              <a:gs pos="0">
                <a:srgbClr val="CCECFF">
                  <a:alpha val="43999"/>
                </a:srgbClr>
              </a:gs>
              <a:gs pos="100000">
                <a:srgbClr val="5E6D76">
                  <a:alpha val="75998"/>
                </a:srgbClr>
              </a:gs>
            </a:gsLst>
            <a:lin ang="0" scaled="1"/>
          </a:gradFill>
          <a:ln w="9525">
            <a:noFill/>
            <a:round/>
            <a:headEnd/>
            <a:tailEnd/>
          </a:ln>
        </p:spPr>
        <p:txBody>
          <a:bodyPr wrap="none" anchor="ctr"/>
          <a:lstStyle/>
          <a:p>
            <a:endParaRPr lang="zh-TW" altLang="en-US"/>
          </a:p>
        </p:txBody>
      </p:sp>
      <p:pic>
        <p:nvPicPr>
          <p:cNvPr id="23" name="Picture 45" descr="j0446010[1]"/>
          <p:cNvPicPr>
            <a:picLocks noChangeAspect="1" noChangeArrowheads="1"/>
          </p:cNvPicPr>
          <p:nvPr/>
        </p:nvPicPr>
        <p:blipFill>
          <a:blip r:embed="rId4" cstate="print"/>
          <a:srcRect/>
          <a:stretch>
            <a:fillRect/>
          </a:stretch>
        </p:blipFill>
        <p:spPr bwMode="auto">
          <a:xfrm>
            <a:off x="4199756" y="5255345"/>
            <a:ext cx="911225" cy="795337"/>
          </a:xfrm>
          <a:prstGeom prst="rect">
            <a:avLst/>
          </a:prstGeom>
          <a:noFill/>
          <a:ln w="9525">
            <a:noFill/>
            <a:miter lim="800000"/>
            <a:headEnd/>
            <a:tailEnd/>
          </a:ln>
        </p:spPr>
      </p:pic>
      <p:sp>
        <p:nvSpPr>
          <p:cNvPr id="24" name="Text Box 46"/>
          <p:cNvSpPr txBox="1">
            <a:spLocks noChangeArrowheads="1"/>
          </p:cNvSpPr>
          <p:nvPr/>
        </p:nvSpPr>
        <p:spPr bwMode="auto">
          <a:xfrm>
            <a:off x="3455219" y="5933207"/>
            <a:ext cx="2286000" cy="368300"/>
          </a:xfrm>
          <a:prstGeom prst="rect">
            <a:avLst/>
          </a:prstGeom>
          <a:noFill/>
          <a:ln>
            <a:noFill/>
          </a:ln>
          <a:effectLst>
            <a:outerShdw dist="17961" dir="2700000" algn="ctr" rotWithShape="0">
              <a:schemeClr val="bg1"/>
            </a:outerShdw>
          </a:effectLst>
          <a:extLst/>
        </p:spPr>
        <p:txBody>
          <a:bodyPr>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sz="1800">
                <a:solidFill>
                  <a:srgbClr val="008000"/>
                </a:solidFill>
                <a:latin typeface="微軟正黑體" pitchFamily="34" charset="-120"/>
                <a:ea typeface="微軟正黑體" pitchFamily="34" charset="-120"/>
              </a:rPr>
              <a:t>「</a:t>
            </a:r>
            <a:r>
              <a:rPr kumimoji="0" lang="zh-TW" altLang="en-US" sz="1800">
                <a:solidFill>
                  <a:srgbClr val="008000"/>
                </a:solidFill>
                <a:latin typeface="微軟正黑體" pitchFamily="34" charset="-120"/>
                <a:ea typeface="微軟正黑體" pitchFamily="34" charset="-120"/>
              </a:rPr>
              <a:t>開放性討論</a:t>
            </a:r>
            <a:r>
              <a:rPr kumimoji="0" lang="zh-TW" sz="1800">
                <a:solidFill>
                  <a:srgbClr val="008000"/>
                </a:solidFill>
                <a:latin typeface="微軟正黑體" pitchFamily="34" charset="-120"/>
                <a:ea typeface="微軟正黑體" pitchFamily="34" charset="-120"/>
              </a:rPr>
              <a:t>」</a:t>
            </a:r>
            <a:endParaRPr kumimoji="0" lang="zh-TW" sz="1800">
              <a:latin typeface="微軟正黑體" pitchFamily="34" charset="-120"/>
              <a:ea typeface="微軟正黑體" pitchFamily="34" charset="-120"/>
            </a:endParaRPr>
          </a:p>
        </p:txBody>
      </p:sp>
      <p:pic>
        <p:nvPicPr>
          <p:cNvPr id="25" name="Picture 47" descr="j0434901[1]"/>
          <p:cNvPicPr>
            <a:picLocks noChangeAspect="1" noChangeArrowheads="1"/>
          </p:cNvPicPr>
          <p:nvPr/>
        </p:nvPicPr>
        <p:blipFill>
          <a:blip r:embed="rId5" cstate="print"/>
          <a:srcRect/>
          <a:stretch>
            <a:fillRect/>
          </a:stretch>
        </p:blipFill>
        <p:spPr bwMode="auto">
          <a:xfrm>
            <a:off x="1691506" y="5187082"/>
            <a:ext cx="715963" cy="715963"/>
          </a:xfrm>
          <a:prstGeom prst="rect">
            <a:avLst/>
          </a:prstGeom>
          <a:noFill/>
          <a:ln w="9525">
            <a:noFill/>
            <a:miter lim="800000"/>
            <a:headEnd/>
            <a:tailEnd/>
          </a:ln>
        </p:spPr>
      </p:pic>
      <p:sp>
        <p:nvSpPr>
          <p:cNvPr id="26" name="Text Box 48"/>
          <p:cNvSpPr txBox="1">
            <a:spLocks noChangeArrowheads="1"/>
          </p:cNvSpPr>
          <p:nvPr/>
        </p:nvSpPr>
        <p:spPr bwMode="auto">
          <a:xfrm>
            <a:off x="1461319" y="5847482"/>
            <a:ext cx="1231900" cy="396875"/>
          </a:xfrm>
          <a:prstGeom prst="rect">
            <a:avLst/>
          </a:prstGeom>
          <a:noFill/>
          <a:ln>
            <a:noFill/>
          </a:ln>
          <a:effectLst>
            <a:outerShdw dist="35921" dir="2700000" algn="ctr" rotWithShape="0">
              <a:schemeClr val="bg1">
                <a:alpha val="50000"/>
              </a:schemeClr>
            </a:outerShdw>
          </a:effectLst>
          <a:extLst/>
        </p:spPr>
        <p:txBody>
          <a:bodyPr>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altLang="en-US" dirty="0" smtClean="0">
                <a:solidFill>
                  <a:schemeClr val="bg1">
                    <a:lumMod val="50000"/>
                  </a:schemeClr>
                </a:solidFill>
                <a:latin typeface="微軟正黑體" pitchFamily="34" charset="-120"/>
                <a:ea typeface="微軟正黑體" pitchFamily="34" charset="-120"/>
              </a:rPr>
              <a:t>團隊</a:t>
            </a:r>
            <a:endParaRPr kumimoji="0" lang="zh-TW" dirty="0">
              <a:solidFill>
                <a:schemeClr val="bg1">
                  <a:lumMod val="50000"/>
                </a:schemeClr>
              </a:solidFill>
              <a:latin typeface="微軟正黑體" pitchFamily="34" charset="-120"/>
              <a:ea typeface="微軟正黑體" pitchFamily="34" charset="-120"/>
            </a:endParaRPr>
          </a:p>
        </p:txBody>
      </p:sp>
      <p:sp>
        <p:nvSpPr>
          <p:cNvPr id="27" name="AutoShape 50"/>
          <p:cNvSpPr>
            <a:spLocks noChangeArrowheads="1"/>
          </p:cNvSpPr>
          <p:nvPr/>
        </p:nvSpPr>
        <p:spPr bwMode="auto">
          <a:xfrm>
            <a:off x="5823769" y="5268045"/>
            <a:ext cx="1166812" cy="8350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001 h 21600"/>
              <a:gd name="T14" fmla="*/ 15202 w 21600"/>
              <a:gd name="T15" fmla="*/ 16599 h 21600"/>
            </a:gdLst>
            <a:ahLst/>
            <a:cxnLst>
              <a:cxn ang="T8">
                <a:pos x="T0" y="T1"/>
              </a:cxn>
              <a:cxn ang="T9">
                <a:pos x="T2" y="T3"/>
              </a:cxn>
              <a:cxn ang="T10">
                <a:pos x="T4" y="T5"/>
              </a:cxn>
              <a:cxn ang="T11">
                <a:pos x="T6" y="T7"/>
              </a:cxn>
            </a:cxnLst>
            <a:rect l="T12" t="T13" r="T14" b="T15"/>
            <a:pathLst>
              <a:path w="21600" h="21600">
                <a:moveTo>
                  <a:pt x="9685" y="0"/>
                </a:moveTo>
                <a:lnTo>
                  <a:pt x="9685" y="5001"/>
                </a:lnTo>
                <a:lnTo>
                  <a:pt x="3375" y="5001"/>
                </a:lnTo>
                <a:lnTo>
                  <a:pt x="3375" y="16599"/>
                </a:lnTo>
                <a:lnTo>
                  <a:pt x="9685" y="16599"/>
                </a:lnTo>
                <a:lnTo>
                  <a:pt x="9685" y="21600"/>
                </a:lnTo>
                <a:lnTo>
                  <a:pt x="21600" y="10800"/>
                </a:lnTo>
                <a:lnTo>
                  <a:pt x="9685" y="0"/>
                </a:lnTo>
                <a:close/>
              </a:path>
              <a:path w="21600" h="21600">
                <a:moveTo>
                  <a:pt x="1350" y="5001"/>
                </a:moveTo>
                <a:lnTo>
                  <a:pt x="1350" y="16599"/>
                </a:lnTo>
                <a:lnTo>
                  <a:pt x="2700" y="16599"/>
                </a:lnTo>
                <a:lnTo>
                  <a:pt x="2700" y="5001"/>
                </a:lnTo>
                <a:lnTo>
                  <a:pt x="1350" y="5001"/>
                </a:lnTo>
                <a:close/>
              </a:path>
              <a:path w="21600" h="21600">
                <a:moveTo>
                  <a:pt x="0" y="5001"/>
                </a:moveTo>
                <a:lnTo>
                  <a:pt x="0" y="16599"/>
                </a:lnTo>
                <a:lnTo>
                  <a:pt x="675" y="16599"/>
                </a:lnTo>
                <a:lnTo>
                  <a:pt x="675" y="5001"/>
                </a:lnTo>
                <a:lnTo>
                  <a:pt x="0" y="5001"/>
                </a:lnTo>
                <a:close/>
              </a:path>
            </a:pathLst>
          </a:custGeom>
          <a:gradFill rotWithShape="1">
            <a:gsLst>
              <a:gs pos="0">
                <a:srgbClr val="CCECFF">
                  <a:alpha val="43999"/>
                </a:srgbClr>
              </a:gs>
              <a:gs pos="100000">
                <a:srgbClr val="5E6D76">
                  <a:alpha val="75998"/>
                </a:srgbClr>
              </a:gs>
            </a:gsLst>
            <a:lin ang="0" scaled="1"/>
          </a:gradFill>
          <a:ln w="9525">
            <a:noFill/>
            <a:round/>
            <a:headEnd/>
            <a:tailEnd/>
          </a:ln>
        </p:spPr>
        <p:txBody>
          <a:bodyPr wrap="none" anchor="ctr"/>
          <a:lstStyle/>
          <a:p>
            <a:endParaRPr lang="zh-TW" altLang="en-US"/>
          </a:p>
        </p:txBody>
      </p:sp>
      <p:sp>
        <p:nvSpPr>
          <p:cNvPr id="28" name="Text Box 51"/>
          <p:cNvSpPr txBox="1">
            <a:spLocks noChangeArrowheads="1"/>
          </p:cNvSpPr>
          <p:nvPr/>
        </p:nvSpPr>
        <p:spPr bwMode="auto">
          <a:xfrm>
            <a:off x="5247506" y="5512520"/>
            <a:ext cx="1660525" cy="369887"/>
          </a:xfrm>
          <a:prstGeom prst="rect">
            <a:avLst/>
          </a:prstGeom>
          <a:noFill/>
          <a:ln w="9525">
            <a:noFill/>
            <a:miter lim="800000"/>
            <a:headEnd/>
            <a:tailEnd/>
          </a:ln>
        </p:spPr>
        <p:txBody>
          <a:bodyPr>
            <a:spAutoFit/>
          </a:bodyPr>
          <a:lstStyle/>
          <a:p>
            <a:r>
              <a:rPr kumimoji="0" lang="zh-TW" altLang="en-US">
                <a:solidFill>
                  <a:srgbClr val="FF0066"/>
                </a:solidFill>
                <a:latin typeface="微軟正黑體" pitchFamily="34" charset="-120"/>
                <a:ea typeface="微軟正黑體" pitchFamily="34" charset="-120"/>
              </a:rPr>
              <a:t>討論</a:t>
            </a:r>
            <a:r>
              <a:rPr kumimoji="0" lang="zh-TW">
                <a:solidFill>
                  <a:srgbClr val="FF0066"/>
                </a:solidFill>
                <a:latin typeface="微軟正黑體" pitchFamily="34" charset="-120"/>
                <a:ea typeface="微軟正黑體" pitchFamily="34" charset="-120"/>
              </a:rPr>
              <a:t>解決方案</a:t>
            </a:r>
            <a:endParaRPr kumimoji="0" lang="zh-TW" sz="2800">
              <a:solidFill>
                <a:srgbClr val="FF0066"/>
              </a:solidFill>
              <a:latin typeface="微軟正黑體" pitchFamily="34" charset="-120"/>
              <a:ea typeface="微軟正黑體" pitchFamily="34" charset="-120"/>
            </a:endParaRPr>
          </a:p>
        </p:txBody>
      </p:sp>
      <p:sp>
        <p:nvSpPr>
          <p:cNvPr id="29" name="Text Box 34"/>
          <p:cNvSpPr txBox="1">
            <a:spLocks noChangeArrowheads="1"/>
          </p:cNvSpPr>
          <p:nvPr/>
        </p:nvSpPr>
        <p:spPr bwMode="auto">
          <a:xfrm>
            <a:off x="546919" y="5199782"/>
            <a:ext cx="584200" cy="911225"/>
          </a:xfrm>
          <a:prstGeom prst="rect">
            <a:avLst/>
          </a:prstGeom>
          <a:noFill/>
          <a:ln w="9525" algn="ctr">
            <a:noFill/>
            <a:miter lim="800000"/>
            <a:headEnd/>
            <a:tailEnd/>
          </a:ln>
          <a:effectLst>
            <a:outerShdw dist="12700" algn="ctr" rotWithShape="0">
              <a:schemeClr val="tx2"/>
            </a:outerShdw>
          </a:effectLst>
        </p:spPr>
        <p:txBody>
          <a:bodyPr vert="eaVert" anchor="ctr">
            <a:spAutoFit/>
          </a:bodyPr>
          <a:lstStyle/>
          <a:p>
            <a:pPr algn="ctr" fontAlgn="auto">
              <a:spcBef>
                <a:spcPts val="0"/>
              </a:spcBef>
              <a:spcAft>
                <a:spcPts val="0"/>
              </a:spcAft>
              <a:defRPr/>
            </a:pPr>
            <a:r>
              <a:rPr kumimoji="0" lang="zh-TW" altLang="zh-TW" sz="2600" b="1" dirty="0">
                <a:solidFill>
                  <a:srgbClr val="9E3500"/>
                </a:solidFill>
                <a:latin typeface="微軟正黑體" pitchFamily="34" charset="-120"/>
                <a:ea typeface="微軟正黑體" pitchFamily="34" charset="-120"/>
              </a:rPr>
              <a:t> </a:t>
            </a:r>
            <a:r>
              <a:rPr kumimoji="0" lang="zh-TW" altLang="en-US" sz="2600" dirty="0">
                <a:solidFill>
                  <a:srgbClr val="9E3500"/>
                </a:solidFill>
                <a:latin typeface="微軟正黑體" pitchFamily="34" charset="-120"/>
                <a:ea typeface="微軟正黑體" pitchFamily="34" charset="-120"/>
              </a:rPr>
              <a:t>行動</a:t>
            </a:r>
            <a:endParaRPr kumimoji="0" lang="zh-TW" dirty="0">
              <a:latin typeface="微軟正黑體" pitchFamily="34" charset="-120"/>
              <a:ea typeface="微軟正黑體" pitchFamily="34" charset="-120"/>
            </a:endParaRPr>
          </a:p>
        </p:txBody>
      </p:sp>
      <p:sp>
        <p:nvSpPr>
          <p:cNvPr id="30" name="Text Box 43"/>
          <p:cNvSpPr txBox="1">
            <a:spLocks noChangeArrowheads="1"/>
          </p:cNvSpPr>
          <p:nvPr/>
        </p:nvSpPr>
        <p:spPr bwMode="auto">
          <a:xfrm>
            <a:off x="2842444" y="5391870"/>
            <a:ext cx="533400" cy="523875"/>
          </a:xfrm>
          <a:prstGeom prst="rect">
            <a:avLst/>
          </a:prstGeom>
          <a:noFill/>
          <a:ln w="9525">
            <a:noFill/>
            <a:miter lim="800000"/>
            <a:headEnd/>
            <a:tailEnd/>
          </a:ln>
        </p:spPr>
        <p:txBody>
          <a:bodyPr>
            <a:spAutoFit/>
          </a:bodyPr>
          <a:lstStyle/>
          <a:p>
            <a:r>
              <a:rPr kumimoji="0" lang="zh-TW" altLang="en-US" sz="1400">
                <a:solidFill>
                  <a:schemeClr val="bg1"/>
                </a:solidFill>
                <a:latin typeface="微軟正黑體" pitchFamily="34" charset="-120"/>
                <a:ea typeface="微軟正黑體" pitchFamily="34" charset="-120"/>
              </a:rPr>
              <a:t>促成</a:t>
            </a:r>
            <a:endParaRPr kumimoji="0" lang="zh-TW" sz="2000">
              <a:solidFill>
                <a:schemeClr val="bg1"/>
              </a:solidFill>
              <a:latin typeface="微軟正黑體" pitchFamily="34" charset="-120"/>
              <a:ea typeface="微軟正黑體" pitchFamily="34" charset="-120"/>
            </a:endParaRPr>
          </a:p>
        </p:txBody>
      </p:sp>
      <p:sp>
        <p:nvSpPr>
          <p:cNvPr id="31" name="Text Box 37"/>
          <p:cNvSpPr txBox="1">
            <a:spLocks noChangeArrowheads="1"/>
          </p:cNvSpPr>
          <p:nvPr/>
        </p:nvSpPr>
        <p:spPr bwMode="auto">
          <a:xfrm>
            <a:off x="6860406" y="5317257"/>
            <a:ext cx="1924050" cy="831850"/>
          </a:xfrm>
          <a:prstGeom prst="rect">
            <a:avLst/>
          </a:prstGeom>
          <a:noFill/>
          <a:ln>
            <a:noFill/>
          </a:ln>
          <a:effectLst>
            <a:outerShdw dist="17961" dir="2700000" algn="ctr" rotWithShape="0">
              <a:schemeClr val="bg1"/>
            </a:outerShdw>
          </a:effectLst>
          <a:extLst/>
        </p:spPr>
        <p:txBody>
          <a:bodyPr>
            <a:spAutoFit/>
          </a:bodyPr>
          <a:lstStyle>
            <a:lvl1pPr eaLnBrk="0" hangingPunct="0">
              <a:defRPr kumimoji="1" sz="2000">
                <a:solidFill>
                  <a:schemeClr val="tx1"/>
                </a:solidFill>
                <a:latin typeface="Arial" charset="0"/>
                <a:ea typeface="華康儷中黑" pitchFamily="49" charset="-120"/>
              </a:defRPr>
            </a:lvl1pPr>
            <a:lvl2pPr marL="742950" indent="-285750" eaLnBrk="0" hangingPunct="0">
              <a:defRPr kumimoji="1" sz="2000">
                <a:solidFill>
                  <a:schemeClr val="tx1"/>
                </a:solidFill>
                <a:latin typeface="Arial" charset="0"/>
                <a:ea typeface="華康儷中黑" pitchFamily="49" charset="-120"/>
              </a:defRPr>
            </a:lvl2pPr>
            <a:lvl3pPr marL="1143000" indent="-228600" eaLnBrk="0" hangingPunct="0">
              <a:defRPr kumimoji="1" sz="2000">
                <a:solidFill>
                  <a:schemeClr val="tx1"/>
                </a:solidFill>
                <a:latin typeface="Arial" charset="0"/>
                <a:ea typeface="華康儷中黑" pitchFamily="49" charset="-120"/>
              </a:defRPr>
            </a:lvl3pPr>
            <a:lvl4pPr marL="1600200" indent="-228600" eaLnBrk="0" hangingPunct="0">
              <a:defRPr kumimoji="1" sz="2000">
                <a:solidFill>
                  <a:schemeClr val="tx1"/>
                </a:solidFill>
                <a:latin typeface="Arial" charset="0"/>
                <a:ea typeface="華康儷中黑" pitchFamily="49" charset="-120"/>
              </a:defRPr>
            </a:lvl4pPr>
            <a:lvl5pPr marL="2057400" indent="-228600" eaLnBrk="0" hangingPunct="0">
              <a:defRPr kumimoji="1" sz="2000">
                <a:solidFill>
                  <a:schemeClr val="tx1"/>
                </a:solidFill>
                <a:latin typeface="Arial"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charset="0"/>
                <a:ea typeface="華康儷中黑" pitchFamily="49" charset="-120"/>
              </a:defRPr>
            </a:lvl9pPr>
          </a:lstStyle>
          <a:p>
            <a:pPr algn="ctr" eaLnBrk="1" fontAlgn="auto" hangingPunct="1">
              <a:spcBef>
                <a:spcPts val="0"/>
              </a:spcBef>
              <a:spcAft>
                <a:spcPts val="0"/>
              </a:spcAft>
              <a:defRPr/>
            </a:pPr>
            <a:r>
              <a:rPr kumimoji="0" lang="zh-TW" altLang="en-US" sz="2400">
                <a:solidFill>
                  <a:srgbClr val="7F5200"/>
                </a:solidFill>
                <a:latin typeface="微軟正黑體" pitchFamily="34" charset="-120"/>
                <a:ea typeface="微軟正黑體" pitchFamily="34" charset="-120"/>
              </a:rPr>
              <a:t>建構安全</a:t>
            </a:r>
          </a:p>
          <a:p>
            <a:pPr algn="ctr" eaLnBrk="1" fontAlgn="auto" hangingPunct="1">
              <a:spcBef>
                <a:spcPts val="0"/>
              </a:spcBef>
              <a:spcAft>
                <a:spcPts val="0"/>
              </a:spcAft>
              <a:defRPr/>
            </a:pPr>
            <a:r>
              <a:rPr kumimoji="0" lang="zh-TW" altLang="en-US" sz="2400">
                <a:solidFill>
                  <a:srgbClr val="7F5200"/>
                </a:solidFill>
                <a:latin typeface="微軟正黑體" pitchFamily="34" charset="-120"/>
                <a:ea typeface="微軟正黑體" pitchFamily="34" charset="-120"/>
              </a:rPr>
              <a:t>居住環境</a:t>
            </a:r>
          </a:p>
        </p:txBody>
      </p:sp>
      <p:pic>
        <p:nvPicPr>
          <p:cNvPr id="32" name="Picture 53"/>
          <p:cNvPicPr>
            <a:picLocks noChangeAspect="1" noChangeArrowheads="1"/>
          </p:cNvPicPr>
          <p:nvPr/>
        </p:nvPicPr>
        <p:blipFill>
          <a:blip r:embed="rId6" cstate="print"/>
          <a:srcRect/>
          <a:stretch>
            <a:fillRect/>
          </a:stretch>
        </p:blipFill>
        <p:spPr bwMode="auto">
          <a:xfrm>
            <a:off x="4150544" y="3967981"/>
            <a:ext cx="1096962" cy="725488"/>
          </a:xfrm>
          <a:prstGeom prst="rect">
            <a:avLst/>
          </a:prstGeom>
          <a:noFill/>
          <a:ln w="9525">
            <a:noFill/>
            <a:miter lim="800000"/>
            <a:headEnd/>
            <a:tailEnd/>
          </a:ln>
        </p:spPr>
      </p:pic>
      <p:sp>
        <p:nvSpPr>
          <p:cNvPr id="34" name="標題 14"/>
          <p:cNvSpPr>
            <a:spLocks noGrp="1"/>
          </p:cNvSpPr>
          <p:nvPr>
            <p:ph type="title"/>
          </p:nvPr>
        </p:nvSpPr>
        <p:spPr>
          <a:xfrm>
            <a:off x="107504" y="238125"/>
            <a:ext cx="6477000" cy="868363"/>
          </a:xfrm>
        </p:spPr>
        <p:txBody>
          <a:bodyPr/>
          <a:lstStyle/>
          <a:p>
            <a:r>
              <a:rPr lang="zh-TW" altLang="en-US" dirty="0" smtClean="0"/>
              <a:t>推動防災校園基地</a:t>
            </a:r>
            <a:r>
              <a:rPr lang="zh-TW" altLang="en-US" dirty="0"/>
              <a:t>步驟</a:t>
            </a:r>
          </a:p>
        </p:txBody>
      </p:sp>
      <p:sp>
        <p:nvSpPr>
          <p:cNvPr id="2" name="投影片編號版面配置區 1"/>
          <p:cNvSpPr>
            <a:spLocks noGrp="1"/>
          </p:cNvSpPr>
          <p:nvPr>
            <p:ph type="sldNum" sz="quarter" idx="12"/>
          </p:nvPr>
        </p:nvSpPr>
        <p:spPr/>
        <p:txBody>
          <a:bodyPr/>
          <a:lstStyle/>
          <a:p>
            <a:pPr>
              <a:defRPr/>
            </a:pPr>
            <a:fld id="{56F30E9F-370F-4624-803C-3C69813D928A}" type="slidenum">
              <a:rPr lang="zh-TW" altLang="en-US" smtClean="0"/>
              <a:pPr>
                <a:defRPr/>
              </a:pPr>
              <a:t>12</a:t>
            </a:fld>
            <a:endParaRPr lang="en-US" altLang="zh-TW" dirty="0"/>
          </a:p>
        </p:txBody>
      </p:sp>
    </p:spTree>
    <p:extLst>
      <p:ext uri="{BB962C8B-B14F-4D97-AF65-F5344CB8AC3E}">
        <p14:creationId xmlns:p14="http://schemas.microsoft.com/office/powerpoint/2010/main" val="1933629972"/>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文字方塊 7"/>
          <p:cNvSpPr txBox="1">
            <a:spLocks noChangeArrowheads="1"/>
          </p:cNvSpPr>
          <p:nvPr/>
        </p:nvSpPr>
        <p:spPr bwMode="auto">
          <a:xfrm>
            <a:off x="323528" y="1268760"/>
            <a:ext cx="864096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342900" indent="-342900" eaLnBrk="1" hangingPunct="1">
              <a:spcBef>
                <a:spcPts val="600"/>
              </a:spcBef>
              <a:buFont typeface="Arial" pitchFamily="34" charset="0"/>
              <a:buChar char="•"/>
            </a:pPr>
            <a:r>
              <a:rPr lang="zh-TW" altLang="en-US" sz="2200" dirty="0" smtClean="0">
                <a:solidFill>
                  <a:schemeClr val="bg1">
                    <a:lumMod val="50000"/>
                  </a:schemeClr>
                </a:solidFill>
                <a:latin typeface="+mn-ea"/>
                <a:ea typeface="+mn-ea"/>
              </a:rPr>
              <a:t>考量</a:t>
            </a:r>
            <a:r>
              <a:rPr lang="zh-TW" altLang="en-US" sz="2200" dirty="0">
                <a:solidFill>
                  <a:schemeClr val="bg1">
                    <a:lumMod val="50000"/>
                  </a:schemeClr>
                </a:solidFill>
                <a:latin typeface="+mn-ea"/>
                <a:ea typeface="+mn-ea"/>
              </a:rPr>
              <a:t>學校與鄰近社區及鄰近災害防救</a:t>
            </a:r>
            <a:r>
              <a:rPr lang="zh-TW" altLang="en-US" sz="2200" dirty="0" smtClean="0">
                <a:solidFill>
                  <a:schemeClr val="bg1">
                    <a:lumMod val="50000"/>
                  </a:schemeClr>
                </a:solidFill>
                <a:latin typeface="+mn-ea"/>
                <a:ea typeface="+mn-ea"/>
              </a:rPr>
              <a:t>單位任務</a:t>
            </a:r>
            <a:r>
              <a:rPr lang="zh-TW" altLang="en-US" sz="2200" dirty="0">
                <a:solidFill>
                  <a:schemeClr val="bg1">
                    <a:lumMod val="50000"/>
                  </a:schemeClr>
                </a:solidFill>
                <a:latin typeface="+mn-ea"/>
                <a:ea typeface="+mn-ea"/>
              </a:rPr>
              <a:t>與角色、可提供資源；</a:t>
            </a:r>
            <a:endParaRPr lang="en-US" altLang="zh-TW" sz="2200" dirty="0" smtClean="0">
              <a:solidFill>
                <a:schemeClr val="bg1">
                  <a:lumMod val="50000"/>
                </a:schemeClr>
              </a:solidFill>
              <a:latin typeface="+mn-ea"/>
              <a:ea typeface="+mn-ea"/>
            </a:endParaRPr>
          </a:p>
          <a:p>
            <a:pPr marL="342900" indent="-342900" eaLnBrk="1" hangingPunct="1">
              <a:spcBef>
                <a:spcPts val="600"/>
              </a:spcBef>
              <a:buFont typeface="Arial" pitchFamily="34" charset="0"/>
              <a:buChar char="•"/>
            </a:pPr>
            <a:r>
              <a:rPr lang="zh-TW" altLang="en-US" sz="2200" dirty="0" smtClean="0">
                <a:solidFill>
                  <a:schemeClr val="bg1">
                    <a:lumMod val="50000"/>
                  </a:schemeClr>
                </a:solidFill>
                <a:latin typeface="+mn-ea"/>
                <a:ea typeface="+mn-ea"/>
              </a:rPr>
              <a:t>考量環境</a:t>
            </a:r>
            <a:r>
              <a:rPr lang="zh-TW" altLang="en-US" sz="2200" dirty="0">
                <a:solidFill>
                  <a:schemeClr val="bg1">
                    <a:lumMod val="50000"/>
                  </a:schemeClr>
                </a:solidFill>
                <a:latin typeface="+mn-ea"/>
                <a:ea typeface="+mn-ea"/>
              </a:rPr>
              <a:t>、社會、人文等</a:t>
            </a:r>
            <a:r>
              <a:rPr lang="zh-TW" altLang="en-US" sz="2200" dirty="0" smtClean="0">
                <a:solidFill>
                  <a:schemeClr val="bg1">
                    <a:lumMod val="50000"/>
                  </a:schemeClr>
                </a:solidFill>
                <a:latin typeface="+mn-ea"/>
                <a:ea typeface="+mn-ea"/>
              </a:rPr>
              <a:t>特性；</a:t>
            </a:r>
            <a:endParaRPr lang="en-US" altLang="zh-TW" sz="2200" dirty="0" smtClean="0">
              <a:solidFill>
                <a:schemeClr val="bg1">
                  <a:lumMod val="50000"/>
                </a:schemeClr>
              </a:solidFill>
              <a:latin typeface="+mn-ea"/>
              <a:ea typeface="+mn-ea"/>
            </a:endParaRPr>
          </a:p>
          <a:p>
            <a:pPr marL="342900" indent="-342900" eaLnBrk="1" hangingPunct="1">
              <a:spcBef>
                <a:spcPts val="600"/>
              </a:spcBef>
              <a:buFont typeface="Arial" pitchFamily="34" charset="0"/>
              <a:buChar char="•"/>
            </a:pPr>
            <a:r>
              <a:rPr lang="zh-TW" altLang="en-US" sz="2200" dirty="0" smtClean="0">
                <a:solidFill>
                  <a:schemeClr val="bg1">
                    <a:lumMod val="50000"/>
                  </a:schemeClr>
                </a:solidFill>
                <a:latin typeface="+mn-ea"/>
                <a:ea typeface="+mn-ea"/>
              </a:rPr>
              <a:t>分析</a:t>
            </a:r>
            <a:r>
              <a:rPr lang="zh-TW" altLang="en-US" sz="2200" dirty="0">
                <a:solidFill>
                  <a:schemeClr val="bg1">
                    <a:lumMod val="50000"/>
                  </a:schemeClr>
                </a:solidFill>
                <a:latin typeface="+mn-ea"/>
                <a:ea typeface="+mn-ea"/>
              </a:rPr>
              <a:t>防災工作需求，建立學校與社區防災合作模式</a:t>
            </a:r>
            <a:r>
              <a:rPr lang="zh-TW" altLang="en-US" sz="2200" dirty="0" smtClean="0">
                <a:solidFill>
                  <a:schemeClr val="bg1">
                    <a:lumMod val="50000"/>
                  </a:schemeClr>
                </a:solidFill>
                <a:latin typeface="+mn-ea"/>
                <a:ea typeface="+mn-ea"/>
              </a:rPr>
              <a:t>；</a:t>
            </a:r>
            <a:endParaRPr lang="en-US" altLang="zh-TW" sz="2200" dirty="0" smtClean="0">
              <a:solidFill>
                <a:schemeClr val="bg1">
                  <a:lumMod val="50000"/>
                </a:schemeClr>
              </a:solidFill>
              <a:latin typeface="+mn-ea"/>
              <a:ea typeface="+mn-ea"/>
            </a:endParaRPr>
          </a:p>
          <a:p>
            <a:pPr marL="342900" indent="-342900" eaLnBrk="1" hangingPunct="1">
              <a:spcBef>
                <a:spcPts val="600"/>
              </a:spcBef>
              <a:buFont typeface="Arial" pitchFamily="34" charset="0"/>
              <a:buChar char="•"/>
            </a:pPr>
            <a:r>
              <a:rPr lang="zh-TW" altLang="en-US" sz="2200" dirty="0" smtClean="0">
                <a:solidFill>
                  <a:schemeClr val="bg1">
                    <a:lumMod val="50000"/>
                  </a:schemeClr>
                </a:solidFill>
                <a:latin typeface="+mn-ea"/>
                <a:ea typeface="+mn-ea"/>
              </a:rPr>
              <a:t>透過</a:t>
            </a:r>
            <a:r>
              <a:rPr lang="zh-TW" altLang="en-US" sz="2200" dirty="0">
                <a:solidFill>
                  <a:schemeClr val="bg1">
                    <a:lumMod val="50000"/>
                  </a:schemeClr>
                </a:solidFill>
                <a:latin typeface="+mn-ea"/>
                <a:ea typeface="+mn-ea"/>
              </a:rPr>
              <a:t>實</a:t>
            </a:r>
            <a:r>
              <a:rPr lang="zh-TW" altLang="en-US" sz="2200" dirty="0" smtClean="0">
                <a:solidFill>
                  <a:schemeClr val="bg1">
                    <a:lumMod val="50000"/>
                  </a:schemeClr>
                </a:solidFill>
                <a:latin typeface="+mn-ea"/>
                <a:ea typeface="+mn-ea"/>
              </a:rPr>
              <a:t>作檢討</a:t>
            </a:r>
            <a:r>
              <a:rPr lang="zh-TW" altLang="en-US" sz="2200" dirty="0">
                <a:solidFill>
                  <a:schemeClr val="bg1">
                    <a:lumMod val="50000"/>
                  </a:schemeClr>
                </a:solidFill>
                <a:latin typeface="+mn-ea"/>
                <a:ea typeface="+mn-ea"/>
              </a:rPr>
              <a:t>及調整。</a:t>
            </a:r>
          </a:p>
        </p:txBody>
      </p:sp>
      <p:grpSp>
        <p:nvGrpSpPr>
          <p:cNvPr id="3" name="群組 2"/>
          <p:cNvGrpSpPr>
            <a:grpSpLocks noChangeAspect="1"/>
          </p:cNvGrpSpPr>
          <p:nvPr/>
        </p:nvGrpSpPr>
        <p:grpSpPr>
          <a:xfrm>
            <a:off x="2577782" y="2930571"/>
            <a:ext cx="4586505" cy="3628043"/>
            <a:chOff x="3214688" y="1494758"/>
            <a:chExt cx="5533776" cy="4104456"/>
          </a:xfrm>
        </p:grpSpPr>
        <p:sp>
          <p:nvSpPr>
            <p:cNvPr id="2" name="矩形 1"/>
            <p:cNvSpPr/>
            <p:nvPr/>
          </p:nvSpPr>
          <p:spPr>
            <a:xfrm>
              <a:off x="3214688" y="1494758"/>
              <a:ext cx="5533776" cy="4104456"/>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latin typeface="+mn-ea"/>
              </a:endParaRPr>
            </a:p>
          </p:txBody>
        </p:sp>
        <p:pic>
          <p:nvPicPr>
            <p:cNvPr id="41989" name="圖片 17" descr="圖片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645066"/>
              <a:ext cx="5040314"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標題 4"/>
          <p:cNvSpPr>
            <a:spLocks noGrp="1"/>
          </p:cNvSpPr>
          <p:nvPr>
            <p:ph type="title"/>
          </p:nvPr>
        </p:nvSpPr>
        <p:spPr>
          <a:xfrm>
            <a:off x="111224" y="238125"/>
            <a:ext cx="6477000" cy="868363"/>
          </a:xfrm>
        </p:spPr>
        <p:txBody>
          <a:bodyPr/>
          <a:lstStyle/>
          <a:p>
            <a:r>
              <a:rPr lang="zh-TW" altLang="en-US" dirty="0" smtClean="0">
                <a:latin typeface="+mn-ea"/>
                <a:ea typeface="+mn-ea"/>
              </a:rPr>
              <a:t>建立學校與社區合作模式</a:t>
            </a:r>
            <a:endParaRPr lang="zh-TW" altLang="en-US" dirty="0">
              <a:latin typeface="+mn-ea"/>
              <a:ea typeface="+mn-ea"/>
            </a:endParaRPr>
          </a:p>
        </p:txBody>
      </p:sp>
      <p:sp>
        <p:nvSpPr>
          <p:cNvPr id="4" name="投影片編號版面配置區 3"/>
          <p:cNvSpPr>
            <a:spLocks noGrp="1"/>
          </p:cNvSpPr>
          <p:nvPr>
            <p:ph type="sldNum" sz="quarter" idx="12"/>
          </p:nvPr>
        </p:nvSpPr>
        <p:spPr/>
        <p:txBody>
          <a:bodyPr/>
          <a:lstStyle/>
          <a:p>
            <a:pPr>
              <a:defRPr/>
            </a:pPr>
            <a:fld id="{A26BDB3D-7FFB-4994-ABE6-91D8465D010E}" type="slidenum">
              <a:rPr lang="zh-TW" altLang="en-US" smtClean="0">
                <a:latin typeface="+mn-ea"/>
                <a:ea typeface="+mn-ea"/>
              </a:rPr>
              <a:pPr>
                <a:defRPr/>
              </a:pPr>
              <a:t>13</a:t>
            </a:fld>
            <a:endParaRPr lang="en-US" altLang="zh-TW">
              <a:latin typeface="+mn-ea"/>
              <a:ea typeface="+mn-ea"/>
            </a:endParaRPr>
          </a:p>
        </p:txBody>
      </p:sp>
    </p:spTree>
    <p:extLst>
      <p:ext uri="{BB962C8B-B14F-4D97-AF65-F5344CB8AC3E}">
        <p14:creationId xmlns:p14="http://schemas.microsoft.com/office/powerpoint/2010/main" val="39375447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投影片編號版面配置區 2"/>
          <p:cNvSpPr>
            <a:spLocks noGrp="1"/>
          </p:cNvSpPr>
          <p:nvPr>
            <p:ph type="sldNum" sz="quarter" idx="12"/>
          </p:nvPr>
        </p:nvSpPr>
        <p:spPr/>
        <p:txBody>
          <a:bodyPr/>
          <a:lstStyle/>
          <a:p>
            <a:pPr>
              <a:defRPr/>
            </a:pPr>
            <a:fld id="{A4C4728E-F014-408F-ADFF-203C8502EF66}" type="slidenum">
              <a:rPr lang="zh-TW" altLang="en-US" smtClean="0"/>
              <a:pPr>
                <a:defRPr/>
              </a:pPr>
              <a:t>14</a:t>
            </a:fld>
            <a:endParaRPr lang="en-US" altLang="zh-TW"/>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74372"/>
            <a:ext cx="8602286" cy="259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89536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205881938"/>
              </p:ext>
            </p:extLst>
          </p:nvPr>
        </p:nvGraphicFramePr>
        <p:xfrm>
          <a:off x="2940496" y="1412776"/>
          <a:ext cx="5663952" cy="3200400"/>
        </p:xfrm>
        <a:graphic>
          <a:graphicData uri="http://schemas.openxmlformats.org/drawingml/2006/table">
            <a:tbl>
              <a:tblPr firstRow="1" bandRow="1">
                <a:tableStyleId>{9D7B26C5-4107-4FEC-AEDC-1716B250A1EF}</a:tableStyleId>
              </a:tblPr>
              <a:tblGrid>
                <a:gridCol w="1847528"/>
                <a:gridCol w="381642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bg1">
                              <a:lumMod val="50000"/>
                            </a:schemeClr>
                          </a:solidFill>
                          <a:latin typeface="微軟正黑體" pitchFamily="34" charset="-120"/>
                          <a:ea typeface="微軟正黑體" pitchFamily="34" charset="-120"/>
                        </a:rPr>
                        <a:t>掌握社區概況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chemeClr val="bg1">
                              <a:lumMod val="50000"/>
                            </a:schemeClr>
                          </a:solidFill>
                          <a:latin typeface="微軟正黑體" pitchFamily="34" charset="-120"/>
                          <a:ea typeface="微軟正黑體" pitchFamily="34" charset="-120"/>
                        </a:rPr>
                        <a:t>收集社區基本資料、了解社區既有組織與其運作模式。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bg1">
                              <a:lumMod val="50000"/>
                            </a:schemeClr>
                          </a:solidFill>
                          <a:latin typeface="微軟正黑體" pitchFamily="34" charset="-120"/>
                          <a:ea typeface="微軟正黑體" pitchFamily="34" charset="-120"/>
                        </a:rPr>
                        <a:t>拜訪社區幹部</a:t>
                      </a:r>
                    </a:p>
                    <a:p>
                      <a:endParaRPr lang="zh-TW" altLang="en-US" b="1" dirty="0">
                        <a:solidFill>
                          <a:schemeClr val="bg1">
                            <a:lumMod val="50000"/>
                          </a:schemeClr>
                        </a:solidFill>
                        <a:latin typeface="微軟正黑體" pitchFamily="34" charset="-120"/>
                        <a:ea typeface="微軟正黑體"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alpha val="2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微軟正黑體" pitchFamily="34" charset="-120"/>
                          <a:ea typeface="微軟正黑體" pitchFamily="34" charset="-120"/>
                        </a:rPr>
                        <a:t>拜訪社區意見領袖、組織幹部，爭取社區的認同、配合與支持。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alpha val="2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bg1">
                              <a:lumMod val="50000"/>
                            </a:schemeClr>
                          </a:solidFill>
                          <a:latin typeface="微軟正黑體" pitchFamily="34" charset="-120"/>
                          <a:ea typeface="微軟正黑體" pitchFamily="34" charset="-120"/>
                        </a:rPr>
                        <a:t>達成推動共識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微軟正黑體" pitchFamily="34" charset="-120"/>
                          <a:ea typeface="微軟正黑體" pitchFamily="34" charset="-120"/>
                        </a:rPr>
                        <a:t>邀請社區幹部與民眾共同組成推動小組，凝聚意識與共識。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bg1">
                              <a:lumMod val="50000"/>
                            </a:schemeClr>
                          </a:solidFill>
                          <a:latin typeface="微軟正黑體" pitchFamily="34" charset="-120"/>
                          <a:ea typeface="微軟正黑體" pitchFamily="34" charset="-120"/>
                        </a:rPr>
                        <a:t>舉辦社區說明會</a:t>
                      </a:r>
                    </a:p>
                    <a:p>
                      <a:endParaRPr lang="zh-TW" altLang="en-US" b="1" dirty="0">
                        <a:solidFill>
                          <a:schemeClr val="bg1">
                            <a:lumMod val="50000"/>
                          </a:schemeClr>
                        </a:solidFill>
                        <a:latin typeface="微軟正黑體" pitchFamily="34" charset="-120"/>
                        <a:ea typeface="微軟正黑體"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alpha val="2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微軟正黑體" pitchFamily="34" charset="-120"/>
                          <a:ea typeface="微軟正黑體" pitchFamily="34" charset="-120"/>
                        </a:rPr>
                        <a:t>透過宣傳手法邀請更多民眾參與，透過遊戲增加互動。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alpha val="2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bg1">
                              <a:lumMod val="50000"/>
                            </a:schemeClr>
                          </a:solidFill>
                          <a:latin typeface="微軟正黑體" pitchFamily="34" charset="-120"/>
                          <a:ea typeface="微軟正黑體" pitchFamily="34" charset="-120"/>
                        </a:rPr>
                        <a:t>建立夥伴關係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微軟正黑體" pitchFamily="34" charset="-120"/>
                          <a:ea typeface="微軟正黑體" pitchFamily="34" charset="-120"/>
                        </a:rPr>
                        <a:t>邀請相關單位、機關、組織與團體一同參與，建立多功能的防災社區。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圓角矩形圖說文字 4"/>
          <p:cNvSpPr/>
          <p:nvPr/>
        </p:nvSpPr>
        <p:spPr>
          <a:xfrm>
            <a:off x="575563" y="1268760"/>
            <a:ext cx="2268244" cy="2376264"/>
          </a:xfrm>
          <a:prstGeom prst="wedgeRoundRectCallout">
            <a:avLst>
              <a:gd name="adj1" fmla="val 50778"/>
              <a:gd name="adj2" fmla="val 69956"/>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fontAlgn="auto">
              <a:spcBef>
                <a:spcPts val="0"/>
              </a:spcBef>
              <a:spcAft>
                <a:spcPts val="0"/>
              </a:spcAft>
              <a:defRPr/>
            </a:pPr>
            <a:r>
              <a:rPr kumimoji="0" lang="en-US" altLang="zh-TW" dirty="0">
                <a:solidFill>
                  <a:schemeClr val="tx1"/>
                </a:solidFill>
                <a:latin typeface="+mn-ea"/>
              </a:rPr>
              <a:t>1.</a:t>
            </a:r>
            <a:r>
              <a:rPr kumimoji="0" lang="zh-TW" altLang="en-US" dirty="0">
                <a:solidFill>
                  <a:schemeClr val="tx1"/>
                </a:solidFill>
                <a:latin typeface="+mn-ea"/>
              </a:rPr>
              <a:t>雙向</a:t>
            </a:r>
            <a:r>
              <a:rPr kumimoji="0" lang="zh-TW" altLang="en-US" dirty="0" smtClean="0">
                <a:solidFill>
                  <a:schemeClr val="tx1"/>
                </a:solidFill>
                <a:latin typeface="+mn-ea"/>
              </a:rPr>
              <a:t>溝通，擴大</a:t>
            </a:r>
            <a:r>
              <a:rPr kumimoji="0" lang="zh-TW" altLang="en-US" dirty="0">
                <a:solidFill>
                  <a:schemeClr val="tx1"/>
                </a:solidFill>
                <a:latin typeface="+mn-ea"/>
              </a:rPr>
              <a:t>社區</a:t>
            </a:r>
            <a:r>
              <a:rPr kumimoji="0" lang="zh-TW" altLang="en-US" dirty="0" smtClean="0">
                <a:solidFill>
                  <a:schemeClr val="tx1"/>
                </a:solidFill>
                <a:latin typeface="+mn-ea"/>
              </a:rPr>
              <a:t>參與並增加對於學校的認識</a:t>
            </a:r>
            <a:endParaRPr kumimoji="0" lang="en-US" altLang="zh-TW" dirty="0">
              <a:solidFill>
                <a:schemeClr val="tx1"/>
              </a:solidFill>
              <a:latin typeface="+mn-ea"/>
            </a:endParaRPr>
          </a:p>
          <a:p>
            <a:pPr marL="179388" indent="-179388" fontAlgn="auto">
              <a:spcBef>
                <a:spcPts val="1200"/>
              </a:spcBef>
              <a:spcAft>
                <a:spcPts val="0"/>
              </a:spcAft>
              <a:defRPr/>
            </a:pPr>
            <a:r>
              <a:rPr kumimoji="0" lang="en-US" altLang="zh-TW" dirty="0">
                <a:solidFill>
                  <a:schemeClr val="tx1"/>
                </a:solidFill>
                <a:latin typeface="+mn-ea"/>
              </a:rPr>
              <a:t>2</a:t>
            </a:r>
            <a:r>
              <a:rPr kumimoji="0" lang="en-US" altLang="zh-TW" dirty="0" smtClean="0">
                <a:solidFill>
                  <a:schemeClr val="tx1"/>
                </a:solidFill>
                <a:latin typeface="+mn-ea"/>
              </a:rPr>
              <a:t>.</a:t>
            </a:r>
            <a:r>
              <a:rPr kumimoji="0" lang="zh-TW" altLang="en-US" dirty="0" smtClean="0">
                <a:solidFill>
                  <a:schemeClr val="tx1"/>
                </a:solidFill>
                <a:latin typeface="+mn-ea"/>
              </a:rPr>
              <a:t> 對於</a:t>
            </a:r>
            <a:r>
              <a:rPr kumimoji="0" lang="zh-TW" altLang="en-US" dirty="0">
                <a:solidFill>
                  <a:schemeClr val="tx1"/>
                </a:solidFill>
                <a:latin typeface="+mn-ea"/>
              </a:rPr>
              <a:t>居住在危險區域的居民進行個別溝通，提高危機</a:t>
            </a:r>
            <a:r>
              <a:rPr kumimoji="0" lang="zh-TW" altLang="en-US" dirty="0" smtClean="0">
                <a:solidFill>
                  <a:schemeClr val="tx1"/>
                </a:solidFill>
                <a:latin typeface="+mn-ea"/>
              </a:rPr>
              <a:t>意識</a:t>
            </a:r>
            <a:endParaRPr kumimoji="0" lang="zh-TW" altLang="en-US" dirty="0">
              <a:solidFill>
                <a:schemeClr val="tx1"/>
              </a:solidFill>
              <a:latin typeface="+mn-ea"/>
            </a:endParaRPr>
          </a:p>
        </p:txBody>
      </p:sp>
      <p:pic>
        <p:nvPicPr>
          <p:cNvPr id="57371" name="圖片 8" descr="DSCN4041.JPG"/>
          <p:cNvPicPr>
            <a:picLocks noChangeAspect="1"/>
          </p:cNvPicPr>
          <p:nvPr/>
        </p:nvPicPr>
        <p:blipFill>
          <a:blip r:embed="rId3" cstate="print"/>
          <a:srcRect/>
          <a:stretch>
            <a:fillRect/>
          </a:stretch>
        </p:blipFill>
        <p:spPr bwMode="auto">
          <a:xfrm>
            <a:off x="575563" y="3778796"/>
            <a:ext cx="1838341" cy="1378396"/>
          </a:xfrm>
          <a:prstGeom prst="rect">
            <a:avLst/>
          </a:prstGeom>
          <a:noFill/>
          <a:ln w="9525">
            <a:noFill/>
            <a:miter lim="800000"/>
            <a:headEnd/>
            <a:tailEnd/>
          </a:ln>
        </p:spPr>
      </p:pic>
      <p:pic>
        <p:nvPicPr>
          <p:cNvPr id="57372" name="圖片 10" descr="IMG_0073.JPG"/>
          <p:cNvPicPr>
            <a:picLocks noChangeAspect="1"/>
          </p:cNvPicPr>
          <p:nvPr/>
        </p:nvPicPr>
        <p:blipFill>
          <a:blip r:embed="rId4" cstate="print"/>
          <a:srcRect/>
          <a:stretch>
            <a:fillRect/>
          </a:stretch>
        </p:blipFill>
        <p:spPr bwMode="auto">
          <a:xfrm>
            <a:off x="934859" y="5227580"/>
            <a:ext cx="1826842" cy="1369772"/>
          </a:xfrm>
          <a:prstGeom prst="rect">
            <a:avLst/>
          </a:prstGeom>
          <a:noFill/>
          <a:ln w="9525">
            <a:noFill/>
            <a:miter lim="800000"/>
            <a:headEnd/>
            <a:tailEnd/>
          </a:ln>
        </p:spPr>
      </p:pic>
      <p:pic>
        <p:nvPicPr>
          <p:cNvPr id="10" name="圖片 62" descr="Description: 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558" y="4777917"/>
            <a:ext cx="2736303" cy="174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41" descr="Description: 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4780951"/>
            <a:ext cx="2736304" cy="17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p:txBody>
          <a:bodyPr/>
          <a:lstStyle/>
          <a:p>
            <a:r>
              <a:rPr lang="zh-TW" altLang="en-US" dirty="0" smtClean="0">
                <a:latin typeface="+mn-ea"/>
                <a:ea typeface="+mn-ea"/>
              </a:rPr>
              <a:t>啟蒙與啟動</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15</a:t>
            </a:fld>
            <a:endParaRPr lang="en-US" altLang="zh-TW"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AutoShape 9"/>
          <p:cNvSpPr>
            <a:spLocks noChangeArrowheads="1"/>
          </p:cNvSpPr>
          <p:nvPr/>
        </p:nvSpPr>
        <p:spPr bwMode="auto">
          <a:xfrm>
            <a:off x="6253324" y="2024984"/>
            <a:ext cx="2232000" cy="3168032"/>
          </a:xfrm>
          <a:prstGeom prst="roundRect">
            <a:avLst>
              <a:gd name="adj" fmla="val 7038"/>
            </a:avLst>
          </a:prstGeom>
          <a:gradFill rotWithShape="1">
            <a:gsLst>
              <a:gs pos="0">
                <a:srgbClr val="FFFFFF"/>
              </a:gs>
              <a:gs pos="100000">
                <a:srgbClr val="99CCFF">
                  <a:alpha val="20000"/>
                </a:srgbClr>
              </a:gs>
            </a:gsLst>
            <a:lin ang="5400000" scaled="1"/>
          </a:gradFill>
          <a:ln w="12700">
            <a:solidFill>
              <a:srgbClr val="969696"/>
            </a:solidFill>
            <a:round/>
            <a:headEnd/>
            <a:tailEnd/>
          </a:ln>
          <a:effectLst/>
        </p:spPr>
        <p:txBody>
          <a:bodyPr wrap="none" anchor="ctr"/>
          <a:lstStyle/>
          <a:p>
            <a:pPr marL="0" marR="0" lvl="0" indent="0" algn="ctr" defTabSz="920750" eaLnBrk="1" fontAlgn="auto" latinLnBrk="0" hangingPunct="1">
              <a:lnSpc>
                <a:spcPct val="85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61B2"/>
              </a:solidFill>
              <a:effectLst>
                <a:outerShdw blurRad="38100" dist="38100" dir="2700000" algn="tl">
                  <a:srgbClr val="000000"/>
                </a:outerShdw>
              </a:effectLst>
              <a:uLnTx/>
              <a:uFillTx/>
              <a:latin typeface="+mn-ea"/>
            </a:endParaRPr>
          </a:p>
        </p:txBody>
      </p:sp>
      <p:sp>
        <p:nvSpPr>
          <p:cNvPr id="64" name="AutoShape 9"/>
          <p:cNvSpPr>
            <a:spLocks noChangeArrowheads="1"/>
          </p:cNvSpPr>
          <p:nvPr/>
        </p:nvSpPr>
        <p:spPr bwMode="auto">
          <a:xfrm>
            <a:off x="3324452" y="2024984"/>
            <a:ext cx="2520000" cy="3168032"/>
          </a:xfrm>
          <a:prstGeom prst="roundRect">
            <a:avLst>
              <a:gd name="adj" fmla="val 7038"/>
            </a:avLst>
          </a:prstGeom>
          <a:gradFill rotWithShape="1">
            <a:gsLst>
              <a:gs pos="0">
                <a:srgbClr val="FFFFFF"/>
              </a:gs>
              <a:gs pos="100000">
                <a:srgbClr val="99CCFF">
                  <a:alpha val="20000"/>
                </a:srgbClr>
              </a:gs>
            </a:gsLst>
            <a:lin ang="5400000" scaled="1"/>
          </a:gradFill>
          <a:ln w="12700">
            <a:solidFill>
              <a:srgbClr val="969696"/>
            </a:solidFill>
            <a:round/>
            <a:headEnd/>
            <a:tailEnd/>
          </a:ln>
          <a:effectLst/>
        </p:spPr>
        <p:txBody>
          <a:bodyPr wrap="none" anchor="ctr"/>
          <a:lstStyle/>
          <a:p>
            <a:pPr marL="0" marR="0" lvl="0" indent="0" algn="ctr" defTabSz="920750" eaLnBrk="1" fontAlgn="auto" latinLnBrk="0" hangingPunct="1">
              <a:lnSpc>
                <a:spcPct val="85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61B2"/>
              </a:solidFill>
              <a:effectLst>
                <a:outerShdw blurRad="38100" dist="38100" dir="2700000" algn="tl">
                  <a:srgbClr val="000000"/>
                </a:outerShdw>
              </a:effectLst>
              <a:uLnTx/>
              <a:uFillTx/>
              <a:latin typeface="+mn-ea"/>
            </a:endParaRPr>
          </a:p>
        </p:txBody>
      </p:sp>
      <p:sp>
        <p:nvSpPr>
          <p:cNvPr id="2" name="標題 1"/>
          <p:cNvSpPr>
            <a:spLocks noGrp="1"/>
          </p:cNvSpPr>
          <p:nvPr>
            <p:ph type="title"/>
          </p:nvPr>
        </p:nvSpPr>
        <p:spPr/>
        <p:txBody>
          <a:bodyPr/>
          <a:lstStyle/>
          <a:p>
            <a:r>
              <a:rPr lang="zh-TW" altLang="en-US" dirty="0" smtClean="0">
                <a:latin typeface="+mn-ea"/>
                <a:ea typeface="+mn-ea"/>
              </a:rPr>
              <a:t>社區環境踏查</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16</a:t>
            </a:fld>
            <a:endParaRPr lang="en-US" altLang="zh-TW" dirty="0">
              <a:latin typeface="+mn-ea"/>
              <a:ea typeface="+mn-ea"/>
            </a:endParaRPr>
          </a:p>
        </p:txBody>
      </p:sp>
      <p:grpSp>
        <p:nvGrpSpPr>
          <p:cNvPr id="4" name="群組 3"/>
          <p:cNvGrpSpPr/>
          <p:nvPr/>
        </p:nvGrpSpPr>
        <p:grpSpPr>
          <a:xfrm>
            <a:off x="828448" y="1376912"/>
            <a:ext cx="6213560" cy="587125"/>
            <a:chOff x="827584" y="1548079"/>
            <a:chExt cx="6213560" cy="587125"/>
          </a:xfrm>
        </p:grpSpPr>
        <p:sp>
          <p:nvSpPr>
            <p:cNvPr id="5" name="文字方塊 6"/>
            <p:cNvSpPr txBox="1">
              <a:spLocks noChangeArrowheads="1"/>
            </p:cNvSpPr>
            <p:nvPr/>
          </p:nvSpPr>
          <p:spPr bwMode="auto">
            <a:xfrm>
              <a:off x="827584" y="1550429"/>
              <a:ext cx="62135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華康儷中黑" pitchFamily="49" charset="-120"/>
                </a:defRPr>
              </a:lvl1pPr>
              <a:lvl2pPr marL="742950" indent="-285750" eaLnBrk="0" hangingPunct="0">
                <a:defRPr sz="2000">
                  <a:solidFill>
                    <a:schemeClr val="tx1"/>
                  </a:solidFill>
                  <a:latin typeface="Arial" pitchFamily="34" charset="0"/>
                  <a:ea typeface="華康儷中黑" pitchFamily="49" charset="-120"/>
                </a:defRPr>
              </a:lvl2pPr>
              <a:lvl3pPr marL="1143000" indent="-228600" eaLnBrk="0" hangingPunct="0">
                <a:defRPr sz="2000">
                  <a:solidFill>
                    <a:schemeClr val="tx1"/>
                  </a:solidFill>
                  <a:latin typeface="Arial" pitchFamily="34" charset="0"/>
                  <a:ea typeface="華康儷中黑" pitchFamily="49" charset="-120"/>
                </a:defRPr>
              </a:lvl3pPr>
              <a:lvl4pPr marL="1600200" indent="-228600" eaLnBrk="0" hangingPunct="0">
                <a:defRPr sz="2000">
                  <a:solidFill>
                    <a:schemeClr val="tx1"/>
                  </a:solidFill>
                  <a:latin typeface="Arial" pitchFamily="34" charset="0"/>
                  <a:ea typeface="華康儷中黑" pitchFamily="49" charset="-120"/>
                </a:defRPr>
              </a:lvl4pPr>
              <a:lvl5pPr marL="2057400" indent="-228600" eaLnBrk="0" hangingPunct="0">
                <a:defRPr sz="2000">
                  <a:solidFill>
                    <a:schemeClr val="tx1"/>
                  </a:solidFill>
                  <a:latin typeface="Arial" pitchFamily="34" charset="0"/>
                  <a:ea typeface="華康儷中黑" pitchFamily="49" charset="-120"/>
                </a:defRPr>
              </a:lvl5pPr>
              <a:lvl6pPr marL="2514600" indent="-228600" eaLnBrk="0" fontAlgn="base" hangingPunct="0">
                <a:spcBef>
                  <a:spcPct val="0"/>
                </a:spcBef>
                <a:spcAft>
                  <a:spcPct val="0"/>
                </a:spcAft>
                <a:defRPr sz="2000">
                  <a:solidFill>
                    <a:schemeClr val="tx1"/>
                  </a:solidFill>
                  <a:latin typeface="Arial" pitchFamily="34" charset="0"/>
                  <a:ea typeface="華康儷中黑" pitchFamily="49" charset="-120"/>
                </a:defRPr>
              </a:lvl6pPr>
              <a:lvl7pPr marL="2971800" indent="-228600" eaLnBrk="0" fontAlgn="base" hangingPunct="0">
                <a:spcBef>
                  <a:spcPct val="0"/>
                </a:spcBef>
                <a:spcAft>
                  <a:spcPct val="0"/>
                </a:spcAft>
                <a:defRPr sz="2000">
                  <a:solidFill>
                    <a:schemeClr val="tx1"/>
                  </a:solidFill>
                  <a:latin typeface="Arial" pitchFamily="34" charset="0"/>
                  <a:ea typeface="華康儷中黑" pitchFamily="49" charset="-120"/>
                </a:defRPr>
              </a:lvl7pPr>
              <a:lvl8pPr marL="3429000" indent="-228600" eaLnBrk="0" fontAlgn="base" hangingPunct="0">
                <a:spcBef>
                  <a:spcPct val="0"/>
                </a:spcBef>
                <a:spcAft>
                  <a:spcPct val="0"/>
                </a:spcAft>
                <a:defRPr sz="2000">
                  <a:solidFill>
                    <a:schemeClr val="tx1"/>
                  </a:solidFill>
                  <a:latin typeface="Arial" pitchFamily="34" charset="0"/>
                  <a:ea typeface="華康儷中黑" pitchFamily="49" charset="-120"/>
                </a:defRPr>
              </a:lvl8pPr>
              <a:lvl9pPr marL="3886200" indent="-228600" eaLnBrk="0" fontAlgn="base" hangingPunct="0">
                <a:spcBef>
                  <a:spcPct val="0"/>
                </a:spcBef>
                <a:spcAft>
                  <a:spcPct val="0"/>
                </a:spcAft>
                <a:defRPr sz="2000">
                  <a:solidFill>
                    <a:schemeClr val="tx1"/>
                  </a:solidFill>
                  <a:latin typeface="Arial" pitchFamily="34" charset="0"/>
                  <a:ea typeface="華康儷中黑" pitchFamily="49" charset="-120"/>
                </a:defRPr>
              </a:lvl9pPr>
            </a:lstStyle>
            <a:p>
              <a:pPr eaLnBrk="1" hangingPunct="1"/>
              <a:r>
                <a:rPr lang="zh-TW" altLang="en-US" sz="3200" dirty="0" smtClean="0">
                  <a:solidFill>
                    <a:schemeClr val="bg1">
                      <a:lumMod val="50000"/>
                    </a:schemeClr>
                  </a:solidFill>
                  <a:latin typeface="+mn-ea"/>
                  <a:ea typeface="+mn-ea"/>
                </a:rPr>
                <a:t>實際的行動從 </a:t>
              </a:r>
              <a:r>
                <a:rPr lang="en-US" altLang="zh-TW" sz="3200" dirty="0" smtClean="0">
                  <a:solidFill>
                    <a:schemeClr val="bg1">
                      <a:lumMod val="50000"/>
                    </a:schemeClr>
                  </a:solidFill>
                  <a:latin typeface="+mn-ea"/>
                  <a:ea typeface="+mn-ea"/>
                </a:rPr>
                <a:t>       </a:t>
              </a:r>
              <a:r>
                <a:rPr lang="zh-TW" altLang="en-US" sz="3200" dirty="0" smtClean="0">
                  <a:solidFill>
                    <a:schemeClr val="bg1">
                      <a:lumMod val="50000"/>
                    </a:schemeClr>
                  </a:solidFill>
                  <a:latin typeface="+mn-ea"/>
                  <a:ea typeface="+mn-ea"/>
                </a:rPr>
                <a:t>　　社區</a:t>
              </a:r>
              <a:r>
                <a:rPr lang="zh-TW" altLang="en-US" sz="3200" dirty="0">
                  <a:solidFill>
                    <a:schemeClr val="bg1">
                      <a:lumMod val="50000"/>
                    </a:schemeClr>
                  </a:solidFill>
                  <a:latin typeface="+mn-ea"/>
                  <a:ea typeface="+mn-ea"/>
                </a:rPr>
                <a:t>開始</a:t>
              </a:r>
              <a:r>
                <a:rPr lang="en-US" altLang="zh-TW" sz="3200" dirty="0">
                  <a:solidFill>
                    <a:schemeClr val="bg1">
                      <a:lumMod val="50000"/>
                    </a:schemeClr>
                  </a:solidFill>
                  <a:latin typeface="+mn-ea"/>
                  <a:ea typeface="+mn-ea"/>
                </a:rPr>
                <a:t>...</a:t>
              </a:r>
              <a:endParaRPr lang="zh-TW" altLang="en-US" sz="3200" dirty="0">
                <a:solidFill>
                  <a:schemeClr val="bg1">
                    <a:lumMod val="50000"/>
                  </a:schemeClr>
                </a:solidFill>
                <a:latin typeface="+mn-ea"/>
                <a:ea typeface="+mn-ea"/>
              </a:endParaRPr>
            </a:p>
          </p:txBody>
        </p:sp>
        <p:sp>
          <p:nvSpPr>
            <p:cNvPr id="6" name="矩形 5"/>
            <p:cNvSpPr/>
            <p:nvPr/>
          </p:nvSpPr>
          <p:spPr bwMode="auto">
            <a:xfrm>
              <a:off x="3636950" y="1548080"/>
              <a:ext cx="595035" cy="584776"/>
            </a:xfrm>
            <a:prstGeom prst="rect">
              <a:avLst/>
            </a:prstGeom>
            <a:noFill/>
          </p:spPr>
          <p:txBody>
            <a:bodyPr wrap="none">
              <a:spAutoFit/>
            </a:bodyPr>
            <a:lstStyle/>
            <a:p>
              <a:pPr algn="ctr">
                <a:defRPr/>
              </a:pPr>
              <a:r>
                <a:rPr lang="zh-TW" altLang="en-US" sz="3200" cap="all" dirty="0">
                  <a:ln w="9000" cmpd="sng">
                    <a:noFill/>
                    <a:prstDash val="solid"/>
                  </a:ln>
                  <a:solidFill>
                    <a:srgbClr val="FF0066"/>
                  </a:solidFill>
                  <a:effectLst>
                    <a:reflection blurRad="12700" stA="28000" endPos="45000" dist="1000" dir="5400000" sy="-100000" algn="bl" rotWithShape="0"/>
                  </a:effectLst>
                  <a:latin typeface="+mn-ea"/>
                </a:rPr>
                <a:t>關</a:t>
              </a:r>
            </a:p>
          </p:txBody>
        </p:sp>
        <p:sp>
          <p:nvSpPr>
            <p:cNvPr id="7" name="矩形 6"/>
            <p:cNvSpPr/>
            <p:nvPr/>
          </p:nvSpPr>
          <p:spPr bwMode="auto">
            <a:xfrm>
              <a:off x="4211436" y="1548079"/>
              <a:ext cx="595035" cy="584776"/>
            </a:xfrm>
            <a:prstGeom prst="rect">
              <a:avLst/>
            </a:prstGeom>
            <a:noFill/>
          </p:spPr>
          <p:txBody>
            <a:bodyPr wrap="none">
              <a:spAutoFit/>
            </a:bodyPr>
            <a:lstStyle/>
            <a:p>
              <a:pPr algn="ctr">
                <a:defRPr/>
              </a:pPr>
              <a:r>
                <a:rPr lang="zh-TW" altLang="en-US" sz="3200" cap="all" dirty="0">
                  <a:ln w="9000" cmpd="sng">
                    <a:noFill/>
                    <a:prstDash val="solid"/>
                  </a:ln>
                  <a:solidFill>
                    <a:srgbClr val="FF0066"/>
                  </a:solidFill>
                  <a:effectLst>
                    <a:reflection blurRad="12700" stA="28000" endPos="45000" dist="1000" dir="5400000" sy="-100000" algn="bl" rotWithShape="0"/>
                  </a:effectLst>
                  <a:latin typeface="+mn-ea"/>
                </a:rPr>
                <a:t>心</a:t>
              </a:r>
            </a:p>
          </p:txBody>
        </p:sp>
        <p:sp>
          <p:nvSpPr>
            <p:cNvPr id="8" name="AutoShape 16"/>
            <p:cNvSpPr>
              <a:spLocks noChangeArrowheads="1"/>
            </p:cNvSpPr>
            <p:nvPr/>
          </p:nvSpPr>
          <p:spPr bwMode="auto">
            <a:xfrm rot="1867186">
              <a:off x="4812272" y="1851078"/>
              <a:ext cx="146087" cy="11055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CC"/>
            </a:solidFill>
            <a:ln w="9525">
              <a:solidFill>
                <a:srgbClr val="FF99CC"/>
              </a:solidFill>
              <a:miter lim="800000"/>
              <a:headEnd/>
              <a:tailEnd/>
            </a:ln>
          </p:spPr>
          <p:txBody>
            <a:bodyPr/>
            <a:lstStyle/>
            <a:p>
              <a:endParaRPr lang="zh-TW" altLang="en-US">
                <a:latin typeface="+mn-ea"/>
              </a:endParaRPr>
            </a:p>
          </p:txBody>
        </p:sp>
        <p:sp>
          <p:nvSpPr>
            <p:cNvPr id="9" name="AutoShape 15"/>
            <p:cNvSpPr>
              <a:spLocks noChangeArrowheads="1"/>
            </p:cNvSpPr>
            <p:nvPr/>
          </p:nvSpPr>
          <p:spPr bwMode="auto">
            <a:xfrm rot="20643484">
              <a:off x="4907233" y="1641487"/>
              <a:ext cx="217813" cy="19810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E20000"/>
            </a:solidFill>
            <a:ln w="9525">
              <a:solidFill>
                <a:srgbClr val="E20000"/>
              </a:solidFill>
              <a:miter lim="800000"/>
              <a:headEnd/>
              <a:tailEnd/>
            </a:ln>
          </p:spPr>
          <p:txBody>
            <a:bodyPr/>
            <a:lstStyle/>
            <a:p>
              <a:endParaRPr lang="zh-TW" altLang="en-US">
                <a:latin typeface="+mn-ea"/>
              </a:endParaRPr>
            </a:p>
          </p:txBody>
        </p:sp>
      </p:grpSp>
      <p:sp>
        <p:nvSpPr>
          <p:cNvPr id="13" name="AutoShape 9"/>
          <p:cNvSpPr>
            <a:spLocks noChangeArrowheads="1"/>
          </p:cNvSpPr>
          <p:nvPr/>
        </p:nvSpPr>
        <p:spPr bwMode="auto">
          <a:xfrm>
            <a:off x="900456" y="2024984"/>
            <a:ext cx="1980000" cy="3168032"/>
          </a:xfrm>
          <a:prstGeom prst="roundRect">
            <a:avLst>
              <a:gd name="adj" fmla="val 7038"/>
            </a:avLst>
          </a:prstGeom>
          <a:gradFill rotWithShape="1">
            <a:gsLst>
              <a:gs pos="0">
                <a:srgbClr val="FFFFFF"/>
              </a:gs>
              <a:gs pos="100000">
                <a:srgbClr val="99CCFF">
                  <a:alpha val="20000"/>
                </a:srgbClr>
              </a:gs>
            </a:gsLst>
            <a:lin ang="5400000" scaled="1"/>
          </a:gradFill>
          <a:ln w="12700">
            <a:solidFill>
              <a:srgbClr val="969696"/>
            </a:solidFill>
            <a:round/>
            <a:headEnd/>
            <a:tailEnd/>
          </a:ln>
          <a:effectLst/>
        </p:spPr>
        <p:txBody>
          <a:bodyPr wrap="none" anchor="ctr"/>
          <a:lstStyle/>
          <a:p>
            <a:pPr marL="0" marR="0" lvl="0" indent="0" algn="ctr" defTabSz="920750" eaLnBrk="1" fontAlgn="auto" latinLnBrk="0" hangingPunct="1">
              <a:lnSpc>
                <a:spcPct val="85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0061B2"/>
              </a:solidFill>
              <a:effectLst>
                <a:outerShdw blurRad="38100" dist="38100" dir="2700000" algn="tl">
                  <a:srgbClr val="000000"/>
                </a:outerShdw>
              </a:effectLst>
              <a:uLnTx/>
              <a:uFillTx/>
              <a:latin typeface="+mn-ea"/>
            </a:endParaRPr>
          </a:p>
        </p:txBody>
      </p:sp>
      <p:pic>
        <p:nvPicPr>
          <p:cNvPr id="14" name="Picture 2" descr="P10707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9348" y="2169000"/>
            <a:ext cx="1737252" cy="1332000"/>
          </a:xfrm>
          <a:prstGeom prst="rect">
            <a:avLst/>
          </a:prstGeom>
          <a:noFill/>
          <a:ln w="12700">
            <a:solidFill>
              <a:srgbClr val="4C7013"/>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15" name="文字方塊 18"/>
          <p:cNvSpPr txBox="1">
            <a:spLocks noChangeArrowheads="1"/>
          </p:cNvSpPr>
          <p:nvPr/>
        </p:nvSpPr>
        <p:spPr bwMode="auto">
          <a:xfrm>
            <a:off x="900456" y="4169040"/>
            <a:ext cx="1952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華康儷中黑" pitchFamily="49" charset="-120"/>
              </a:defRPr>
            </a:lvl1pPr>
            <a:lvl2pPr marL="742950" indent="-285750" eaLnBrk="0" hangingPunct="0">
              <a:defRPr sz="2000">
                <a:solidFill>
                  <a:schemeClr val="tx1"/>
                </a:solidFill>
                <a:latin typeface="Arial" pitchFamily="34" charset="0"/>
                <a:ea typeface="華康儷中黑" pitchFamily="49" charset="-120"/>
              </a:defRPr>
            </a:lvl2pPr>
            <a:lvl3pPr marL="1143000" indent="-228600" eaLnBrk="0" hangingPunct="0">
              <a:defRPr sz="2000">
                <a:solidFill>
                  <a:schemeClr val="tx1"/>
                </a:solidFill>
                <a:latin typeface="Arial" pitchFamily="34" charset="0"/>
                <a:ea typeface="華康儷中黑" pitchFamily="49" charset="-120"/>
              </a:defRPr>
            </a:lvl3pPr>
            <a:lvl4pPr marL="1600200" indent="-228600" eaLnBrk="0" hangingPunct="0">
              <a:defRPr sz="2000">
                <a:solidFill>
                  <a:schemeClr val="tx1"/>
                </a:solidFill>
                <a:latin typeface="Arial" pitchFamily="34" charset="0"/>
                <a:ea typeface="華康儷中黑" pitchFamily="49" charset="-120"/>
              </a:defRPr>
            </a:lvl4pPr>
            <a:lvl5pPr marL="2057400" indent="-228600" eaLnBrk="0" hangingPunct="0">
              <a:defRPr sz="2000">
                <a:solidFill>
                  <a:schemeClr val="tx1"/>
                </a:solidFill>
                <a:latin typeface="Arial" pitchFamily="34" charset="0"/>
                <a:ea typeface="華康儷中黑" pitchFamily="49" charset="-120"/>
              </a:defRPr>
            </a:lvl5pPr>
            <a:lvl6pPr marL="2514600" indent="-228600" eaLnBrk="0" fontAlgn="base" hangingPunct="0">
              <a:spcBef>
                <a:spcPct val="0"/>
              </a:spcBef>
              <a:spcAft>
                <a:spcPct val="0"/>
              </a:spcAft>
              <a:defRPr sz="2000">
                <a:solidFill>
                  <a:schemeClr val="tx1"/>
                </a:solidFill>
                <a:latin typeface="Arial" pitchFamily="34" charset="0"/>
                <a:ea typeface="華康儷中黑" pitchFamily="49" charset="-120"/>
              </a:defRPr>
            </a:lvl6pPr>
            <a:lvl7pPr marL="2971800" indent="-228600" eaLnBrk="0" fontAlgn="base" hangingPunct="0">
              <a:spcBef>
                <a:spcPct val="0"/>
              </a:spcBef>
              <a:spcAft>
                <a:spcPct val="0"/>
              </a:spcAft>
              <a:defRPr sz="2000">
                <a:solidFill>
                  <a:schemeClr val="tx1"/>
                </a:solidFill>
                <a:latin typeface="Arial" pitchFamily="34" charset="0"/>
                <a:ea typeface="華康儷中黑" pitchFamily="49" charset="-120"/>
              </a:defRPr>
            </a:lvl7pPr>
            <a:lvl8pPr marL="3429000" indent="-228600" eaLnBrk="0" fontAlgn="base" hangingPunct="0">
              <a:spcBef>
                <a:spcPct val="0"/>
              </a:spcBef>
              <a:spcAft>
                <a:spcPct val="0"/>
              </a:spcAft>
              <a:defRPr sz="2000">
                <a:solidFill>
                  <a:schemeClr val="tx1"/>
                </a:solidFill>
                <a:latin typeface="Arial" pitchFamily="34" charset="0"/>
                <a:ea typeface="華康儷中黑" pitchFamily="49" charset="-120"/>
              </a:defRPr>
            </a:lvl8pPr>
            <a:lvl9pPr marL="3886200" indent="-228600" eaLnBrk="0" fontAlgn="base" hangingPunct="0">
              <a:spcBef>
                <a:spcPct val="0"/>
              </a:spcBef>
              <a:spcAft>
                <a:spcPct val="0"/>
              </a:spcAft>
              <a:defRPr sz="2000">
                <a:solidFill>
                  <a:schemeClr val="tx1"/>
                </a:solidFill>
                <a:latin typeface="Arial" pitchFamily="34" charset="0"/>
                <a:ea typeface="華康儷中黑" pitchFamily="49" charset="-120"/>
              </a:defRPr>
            </a:lvl9pPr>
          </a:lstStyle>
          <a:p>
            <a:pPr eaLnBrk="1" hangingPunct="1"/>
            <a:r>
              <a:rPr lang="zh-TW" altLang="en-US" dirty="0">
                <a:solidFill>
                  <a:schemeClr val="bg1">
                    <a:lumMod val="50000"/>
                  </a:schemeClr>
                </a:solidFill>
                <a:latin typeface="+mn-ea"/>
                <a:ea typeface="+mn-ea"/>
                <a:sym typeface="Wingdings" pitchFamily="2" charset="2"/>
              </a:rPr>
              <a:t>確立輔導社區</a:t>
            </a:r>
            <a:endParaRPr lang="en-US" altLang="zh-TW" dirty="0">
              <a:solidFill>
                <a:schemeClr val="bg1">
                  <a:lumMod val="50000"/>
                </a:schemeClr>
              </a:solidFill>
              <a:latin typeface="+mn-ea"/>
              <a:ea typeface="+mn-ea"/>
              <a:sym typeface="Wingdings" pitchFamily="2" charset="2"/>
            </a:endParaRPr>
          </a:p>
          <a:p>
            <a:pPr eaLnBrk="1" hangingPunct="1"/>
            <a:r>
              <a:rPr lang="zh-TW" altLang="en-US" dirty="0">
                <a:solidFill>
                  <a:schemeClr val="bg1">
                    <a:lumMod val="50000"/>
                  </a:schemeClr>
                </a:solidFill>
                <a:latin typeface="+mn-ea"/>
                <a:ea typeface="+mn-ea"/>
                <a:sym typeface="Wingdings" pitchFamily="2" charset="2"/>
              </a:rPr>
              <a:t>社區環境調查</a:t>
            </a:r>
            <a:endParaRPr lang="en-US" altLang="zh-TW" dirty="0">
              <a:solidFill>
                <a:schemeClr val="bg1">
                  <a:lumMod val="50000"/>
                </a:schemeClr>
              </a:solidFill>
              <a:latin typeface="+mn-ea"/>
              <a:ea typeface="+mn-ea"/>
              <a:sym typeface="Wingdings" pitchFamily="2" charset="2"/>
            </a:endParaRPr>
          </a:p>
          <a:p>
            <a:pPr eaLnBrk="1" hangingPunct="1"/>
            <a:r>
              <a:rPr lang="zh-TW" altLang="en-US" dirty="0" smtClean="0">
                <a:solidFill>
                  <a:schemeClr val="bg1">
                    <a:lumMod val="50000"/>
                  </a:schemeClr>
                </a:solidFill>
                <a:latin typeface="+mn-ea"/>
                <a:ea typeface="+mn-ea"/>
                <a:sym typeface="Wingdings" pitchFamily="2" charset="2"/>
              </a:rPr>
              <a:t></a:t>
            </a:r>
            <a:r>
              <a:rPr lang="zh-TW" altLang="en-US" dirty="0">
                <a:solidFill>
                  <a:schemeClr val="bg1">
                    <a:lumMod val="50000"/>
                  </a:schemeClr>
                </a:solidFill>
                <a:latin typeface="+mn-ea"/>
                <a:ea typeface="+mn-ea"/>
              </a:rPr>
              <a:t>災害歷史調查</a:t>
            </a:r>
          </a:p>
        </p:txBody>
      </p:sp>
      <p:pic>
        <p:nvPicPr>
          <p:cNvPr id="16" name="Picture 3" descr="東岳社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09" y="2169000"/>
            <a:ext cx="1811009" cy="1332000"/>
          </a:xfrm>
          <a:prstGeom prst="rect">
            <a:avLst/>
          </a:prstGeom>
          <a:noFill/>
          <a:ln w="12700">
            <a:solidFill>
              <a:srgbClr val="4C7013"/>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17" name="文字方塊 18"/>
          <p:cNvSpPr txBox="1">
            <a:spLocks noChangeArrowheads="1"/>
          </p:cNvSpPr>
          <p:nvPr/>
        </p:nvSpPr>
        <p:spPr bwMode="auto">
          <a:xfrm>
            <a:off x="3324452" y="3561428"/>
            <a:ext cx="25202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ea typeface="華康儷中黑" pitchFamily="49" charset="-120"/>
              </a:defRPr>
            </a:lvl1pPr>
            <a:lvl2pPr marL="742950" indent="-285750" eaLnBrk="0" hangingPunct="0">
              <a:defRPr sz="2000">
                <a:solidFill>
                  <a:schemeClr val="tx1"/>
                </a:solidFill>
                <a:latin typeface="Arial" pitchFamily="34" charset="0"/>
                <a:ea typeface="華康儷中黑" pitchFamily="49" charset="-120"/>
              </a:defRPr>
            </a:lvl2pPr>
            <a:lvl3pPr marL="1143000" indent="-228600" eaLnBrk="0" hangingPunct="0">
              <a:defRPr sz="2000">
                <a:solidFill>
                  <a:schemeClr val="tx1"/>
                </a:solidFill>
                <a:latin typeface="Arial" pitchFamily="34" charset="0"/>
                <a:ea typeface="華康儷中黑" pitchFamily="49" charset="-120"/>
              </a:defRPr>
            </a:lvl3pPr>
            <a:lvl4pPr marL="1600200" indent="-228600" eaLnBrk="0" hangingPunct="0">
              <a:defRPr sz="2000">
                <a:solidFill>
                  <a:schemeClr val="tx1"/>
                </a:solidFill>
                <a:latin typeface="Arial" pitchFamily="34" charset="0"/>
                <a:ea typeface="華康儷中黑" pitchFamily="49" charset="-120"/>
              </a:defRPr>
            </a:lvl4pPr>
            <a:lvl5pPr marL="2057400" indent="-228600" eaLnBrk="0" hangingPunct="0">
              <a:defRPr sz="2000">
                <a:solidFill>
                  <a:schemeClr val="tx1"/>
                </a:solidFill>
                <a:latin typeface="Arial" pitchFamily="34" charset="0"/>
                <a:ea typeface="華康儷中黑" pitchFamily="49" charset="-120"/>
              </a:defRPr>
            </a:lvl5pPr>
            <a:lvl6pPr marL="2514600" indent="-228600" eaLnBrk="0" fontAlgn="base" hangingPunct="0">
              <a:spcBef>
                <a:spcPct val="0"/>
              </a:spcBef>
              <a:spcAft>
                <a:spcPct val="0"/>
              </a:spcAft>
              <a:defRPr sz="2000">
                <a:solidFill>
                  <a:schemeClr val="tx1"/>
                </a:solidFill>
                <a:latin typeface="Arial" pitchFamily="34" charset="0"/>
                <a:ea typeface="華康儷中黑" pitchFamily="49" charset="-120"/>
              </a:defRPr>
            </a:lvl6pPr>
            <a:lvl7pPr marL="2971800" indent="-228600" eaLnBrk="0" fontAlgn="base" hangingPunct="0">
              <a:spcBef>
                <a:spcPct val="0"/>
              </a:spcBef>
              <a:spcAft>
                <a:spcPct val="0"/>
              </a:spcAft>
              <a:defRPr sz="2000">
                <a:solidFill>
                  <a:schemeClr val="tx1"/>
                </a:solidFill>
                <a:latin typeface="Arial" pitchFamily="34" charset="0"/>
                <a:ea typeface="華康儷中黑" pitchFamily="49" charset="-120"/>
              </a:defRPr>
            </a:lvl7pPr>
            <a:lvl8pPr marL="3429000" indent="-228600" eaLnBrk="0" fontAlgn="base" hangingPunct="0">
              <a:spcBef>
                <a:spcPct val="0"/>
              </a:spcBef>
              <a:spcAft>
                <a:spcPct val="0"/>
              </a:spcAft>
              <a:defRPr sz="2000">
                <a:solidFill>
                  <a:schemeClr val="tx1"/>
                </a:solidFill>
                <a:latin typeface="Arial" pitchFamily="34" charset="0"/>
                <a:ea typeface="華康儷中黑" pitchFamily="49" charset="-120"/>
              </a:defRPr>
            </a:lvl8pPr>
            <a:lvl9pPr marL="3886200" indent="-228600" eaLnBrk="0" fontAlgn="base" hangingPunct="0">
              <a:spcBef>
                <a:spcPct val="0"/>
              </a:spcBef>
              <a:spcAft>
                <a:spcPct val="0"/>
              </a:spcAft>
              <a:defRPr sz="2000">
                <a:solidFill>
                  <a:schemeClr val="tx1"/>
                </a:solidFill>
                <a:latin typeface="Arial" pitchFamily="34" charset="0"/>
                <a:ea typeface="華康儷中黑" pitchFamily="49" charset="-120"/>
              </a:defRPr>
            </a:lvl9pPr>
          </a:lstStyle>
          <a:p>
            <a:pPr eaLnBrk="1" hangingPunct="1"/>
            <a:r>
              <a:rPr lang="zh-TW" altLang="en-US" dirty="0">
                <a:solidFill>
                  <a:schemeClr val="bg1">
                    <a:lumMod val="50000"/>
                  </a:schemeClr>
                </a:solidFill>
                <a:latin typeface="+mn-ea"/>
                <a:ea typeface="+mn-ea"/>
                <a:sym typeface="Wingdings" pitchFamily="2" charset="2"/>
              </a:rPr>
              <a:t>瞭解社區環境</a:t>
            </a:r>
            <a:r>
              <a:rPr lang="zh-TW" altLang="en-US" dirty="0" smtClean="0">
                <a:solidFill>
                  <a:schemeClr val="bg1">
                    <a:lumMod val="50000"/>
                  </a:schemeClr>
                </a:solidFill>
                <a:latin typeface="+mn-ea"/>
                <a:ea typeface="+mn-ea"/>
                <a:sym typeface="Wingdings" pitchFamily="2" charset="2"/>
              </a:rPr>
              <a:t>弱點</a:t>
            </a:r>
            <a:endParaRPr lang="en-US" altLang="zh-TW" dirty="0" smtClean="0">
              <a:solidFill>
                <a:schemeClr val="bg1">
                  <a:lumMod val="50000"/>
                </a:schemeClr>
              </a:solidFill>
              <a:latin typeface="+mn-ea"/>
              <a:ea typeface="+mn-ea"/>
              <a:sym typeface="Wingdings" pitchFamily="2" charset="2"/>
            </a:endParaRPr>
          </a:p>
          <a:p>
            <a:pPr eaLnBrk="1" hangingPunct="1"/>
            <a:r>
              <a:rPr lang="zh-TW" altLang="en-US" dirty="0" smtClean="0">
                <a:solidFill>
                  <a:schemeClr val="bg1">
                    <a:lumMod val="50000"/>
                  </a:schemeClr>
                </a:solidFill>
                <a:latin typeface="+mn-ea"/>
                <a:ea typeface="+mn-ea"/>
                <a:sym typeface="Wingdings" pitchFamily="2" charset="2"/>
              </a:rPr>
              <a:t>　及災害</a:t>
            </a:r>
            <a:r>
              <a:rPr lang="zh-TW" altLang="en-US" dirty="0">
                <a:solidFill>
                  <a:schemeClr val="bg1">
                    <a:lumMod val="50000"/>
                  </a:schemeClr>
                </a:solidFill>
                <a:latin typeface="+mn-ea"/>
                <a:ea typeface="+mn-ea"/>
                <a:sym typeface="Wingdings" pitchFamily="2" charset="2"/>
              </a:rPr>
              <a:t>弱勢者</a:t>
            </a:r>
            <a:endParaRPr lang="en-US" altLang="zh-TW" dirty="0">
              <a:solidFill>
                <a:schemeClr val="bg1">
                  <a:lumMod val="50000"/>
                </a:schemeClr>
              </a:solidFill>
              <a:latin typeface="+mn-ea"/>
              <a:ea typeface="+mn-ea"/>
              <a:sym typeface="Wingdings" pitchFamily="2" charset="2"/>
            </a:endParaRPr>
          </a:p>
          <a:p>
            <a:pPr eaLnBrk="1" hangingPunct="1"/>
            <a:r>
              <a:rPr lang="zh-TW" altLang="en-US" dirty="0">
                <a:solidFill>
                  <a:schemeClr val="bg1">
                    <a:lumMod val="50000"/>
                  </a:schemeClr>
                </a:solidFill>
                <a:latin typeface="+mn-ea"/>
                <a:ea typeface="+mn-ea"/>
                <a:sym typeface="Wingdings" pitchFamily="2" charset="2"/>
              </a:rPr>
              <a:t></a:t>
            </a:r>
            <a:r>
              <a:rPr lang="zh-TW" altLang="en-US" dirty="0">
                <a:solidFill>
                  <a:schemeClr val="bg1">
                    <a:lumMod val="50000"/>
                  </a:schemeClr>
                </a:solidFill>
                <a:latin typeface="+mn-ea"/>
                <a:ea typeface="+mn-ea"/>
              </a:rPr>
              <a:t>瞭解社區易致</a:t>
            </a:r>
            <a:r>
              <a:rPr lang="zh-TW" altLang="en-US" dirty="0" smtClean="0">
                <a:solidFill>
                  <a:schemeClr val="bg1">
                    <a:lumMod val="50000"/>
                  </a:schemeClr>
                </a:solidFill>
                <a:latin typeface="+mn-ea"/>
                <a:ea typeface="+mn-ea"/>
              </a:rPr>
              <a:t>災因</a:t>
            </a:r>
            <a:endParaRPr lang="en-US" altLang="zh-TW" dirty="0" smtClean="0">
              <a:solidFill>
                <a:schemeClr val="bg1">
                  <a:lumMod val="50000"/>
                </a:schemeClr>
              </a:solidFill>
              <a:latin typeface="+mn-ea"/>
              <a:ea typeface="+mn-ea"/>
            </a:endParaRPr>
          </a:p>
          <a:p>
            <a:pPr eaLnBrk="1" hangingPunct="1"/>
            <a:r>
              <a:rPr lang="zh-TW" altLang="en-US" dirty="0" smtClean="0">
                <a:solidFill>
                  <a:schemeClr val="bg1">
                    <a:lumMod val="50000"/>
                  </a:schemeClr>
                </a:solidFill>
                <a:latin typeface="+mn-ea"/>
                <a:ea typeface="+mn-ea"/>
              </a:rPr>
              <a:t>　子及較安全</a:t>
            </a:r>
            <a:r>
              <a:rPr lang="zh-TW" altLang="en-US" dirty="0">
                <a:solidFill>
                  <a:schemeClr val="bg1">
                    <a:lumMod val="50000"/>
                  </a:schemeClr>
                </a:solidFill>
                <a:latin typeface="+mn-ea"/>
                <a:ea typeface="+mn-ea"/>
              </a:rPr>
              <a:t>區域</a:t>
            </a:r>
            <a:endParaRPr lang="en-US" altLang="zh-TW" dirty="0">
              <a:solidFill>
                <a:schemeClr val="bg1">
                  <a:lumMod val="50000"/>
                </a:schemeClr>
              </a:solidFill>
              <a:latin typeface="+mn-ea"/>
              <a:ea typeface="+mn-ea"/>
            </a:endParaRPr>
          </a:p>
          <a:p>
            <a:pPr eaLnBrk="1" hangingPunct="1"/>
            <a:r>
              <a:rPr lang="zh-TW" altLang="en-US" dirty="0">
                <a:solidFill>
                  <a:schemeClr val="bg1">
                    <a:lumMod val="50000"/>
                  </a:schemeClr>
                </a:solidFill>
                <a:latin typeface="+mn-ea"/>
                <a:ea typeface="+mn-ea"/>
                <a:sym typeface="Wingdings" pitchFamily="2" charset="2"/>
              </a:rPr>
              <a:t></a:t>
            </a:r>
            <a:r>
              <a:rPr lang="zh-TW" altLang="en-US" dirty="0">
                <a:solidFill>
                  <a:schemeClr val="bg1">
                    <a:lumMod val="50000"/>
                  </a:schemeClr>
                </a:solidFill>
                <a:latin typeface="+mn-ea"/>
                <a:ea typeface="+mn-ea"/>
              </a:rPr>
              <a:t>確認社區可用資源</a:t>
            </a:r>
            <a:endParaRPr lang="en-US" altLang="zh-TW" dirty="0">
              <a:solidFill>
                <a:schemeClr val="bg1">
                  <a:lumMod val="50000"/>
                </a:schemeClr>
              </a:solidFill>
              <a:latin typeface="+mn-ea"/>
              <a:ea typeface="+mn-ea"/>
            </a:endParaRPr>
          </a:p>
        </p:txBody>
      </p:sp>
      <p:pic>
        <p:nvPicPr>
          <p:cNvPr id="20" name="Picture 20" descr="j04326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240" y="2329200"/>
            <a:ext cx="2069088" cy="107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18"/>
          <p:cNvSpPr txBox="1">
            <a:spLocks noChangeArrowheads="1"/>
          </p:cNvSpPr>
          <p:nvPr/>
        </p:nvSpPr>
        <p:spPr bwMode="auto">
          <a:xfrm>
            <a:off x="6253324" y="4473256"/>
            <a:ext cx="22092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華康儷中黑" pitchFamily="49" charset="-120"/>
              </a:defRPr>
            </a:lvl1pPr>
            <a:lvl2pPr marL="742950" indent="-285750" eaLnBrk="0" hangingPunct="0">
              <a:defRPr sz="2000">
                <a:solidFill>
                  <a:schemeClr val="tx1"/>
                </a:solidFill>
                <a:latin typeface="Arial" pitchFamily="34" charset="0"/>
                <a:ea typeface="華康儷中黑" pitchFamily="49" charset="-120"/>
              </a:defRPr>
            </a:lvl2pPr>
            <a:lvl3pPr marL="1143000" indent="-228600" eaLnBrk="0" hangingPunct="0">
              <a:defRPr sz="2000">
                <a:solidFill>
                  <a:schemeClr val="tx1"/>
                </a:solidFill>
                <a:latin typeface="Arial" pitchFamily="34" charset="0"/>
                <a:ea typeface="華康儷中黑" pitchFamily="49" charset="-120"/>
              </a:defRPr>
            </a:lvl3pPr>
            <a:lvl4pPr marL="1600200" indent="-228600" eaLnBrk="0" hangingPunct="0">
              <a:defRPr sz="2000">
                <a:solidFill>
                  <a:schemeClr val="tx1"/>
                </a:solidFill>
                <a:latin typeface="Arial" pitchFamily="34" charset="0"/>
                <a:ea typeface="華康儷中黑" pitchFamily="49" charset="-120"/>
              </a:defRPr>
            </a:lvl4pPr>
            <a:lvl5pPr marL="2057400" indent="-228600" eaLnBrk="0" hangingPunct="0">
              <a:defRPr sz="2000">
                <a:solidFill>
                  <a:schemeClr val="tx1"/>
                </a:solidFill>
                <a:latin typeface="Arial" pitchFamily="34" charset="0"/>
                <a:ea typeface="華康儷中黑" pitchFamily="49" charset="-120"/>
              </a:defRPr>
            </a:lvl5pPr>
            <a:lvl6pPr marL="2514600" indent="-228600" eaLnBrk="0" fontAlgn="base" hangingPunct="0">
              <a:spcBef>
                <a:spcPct val="0"/>
              </a:spcBef>
              <a:spcAft>
                <a:spcPct val="0"/>
              </a:spcAft>
              <a:defRPr sz="2000">
                <a:solidFill>
                  <a:schemeClr val="tx1"/>
                </a:solidFill>
                <a:latin typeface="Arial" pitchFamily="34" charset="0"/>
                <a:ea typeface="華康儷中黑" pitchFamily="49" charset="-120"/>
              </a:defRPr>
            </a:lvl6pPr>
            <a:lvl7pPr marL="2971800" indent="-228600" eaLnBrk="0" fontAlgn="base" hangingPunct="0">
              <a:spcBef>
                <a:spcPct val="0"/>
              </a:spcBef>
              <a:spcAft>
                <a:spcPct val="0"/>
              </a:spcAft>
              <a:defRPr sz="2000">
                <a:solidFill>
                  <a:schemeClr val="tx1"/>
                </a:solidFill>
                <a:latin typeface="Arial" pitchFamily="34" charset="0"/>
                <a:ea typeface="華康儷中黑" pitchFamily="49" charset="-120"/>
              </a:defRPr>
            </a:lvl7pPr>
            <a:lvl8pPr marL="3429000" indent="-228600" eaLnBrk="0" fontAlgn="base" hangingPunct="0">
              <a:spcBef>
                <a:spcPct val="0"/>
              </a:spcBef>
              <a:spcAft>
                <a:spcPct val="0"/>
              </a:spcAft>
              <a:defRPr sz="2000">
                <a:solidFill>
                  <a:schemeClr val="tx1"/>
                </a:solidFill>
                <a:latin typeface="Arial" pitchFamily="34" charset="0"/>
                <a:ea typeface="華康儷中黑" pitchFamily="49" charset="-120"/>
              </a:defRPr>
            </a:lvl8pPr>
            <a:lvl9pPr marL="3886200" indent="-228600" eaLnBrk="0" fontAlgn="base" hangingPunct="0">
              <a:spcBef>
                <a:spcPct val="0"/>
              </a:spcBef>
              <a:spcAft>
                <a:spcPct val="0"/>
              </a:spcAft>
              <a:defRPr sz="2000">
                <a:solidFill>
                  <a:schemeClr val="tx1"/>
                </a:solidFill>
                <a:latin typeface="Arial" pitchFamily="34" charset="0"/>
                <a:ea typeface="華康儷中黑" pitchFamily="49" charset="-12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mn-ea"/>
                <a:ea typeface="+mn-ea"/>
                <a:sym typeface="Wingdings" pitchFamily="2" charset="2"/>
              </a:rPr>
              <a:t>資源記錄與彙整</a:t>
            </a:r>
          </a:p>
          <a:p>
            <a:pPr marL="0" marR="0" lvl="0" indent="0" defTabSz="914400" eaLnBrk="1" fontAlgn="auto" latinLnBrk="0" hangingPunct="1">
              <a:lnSpc>
                <a:spcPct val="100000"/>
              </a:lnSpc>
              <a:spcBef>
                <a:spcPts val="0"/>
              </a:spcBef>
              <a:spcAft>
                <a:spcPts val="0"/>
              </a:spcAft>
              <a:buClrTx/>
              <a:buSzTx/>
              <a:buFontTx/>
              <a:buNone/>
              <a:tabLst/>
              <a:defRPr/>
            </a:pPr>
            <a:r>
              <a:rPr lang="zh-TW" altLang="en-US" dirty="0" smtClean="0">
                <a:solidFill>
                  <a:schemeClr val="bg1">
                    <a:lumMod val="50000"/>
                  </a:schemeClr>
                </a:solidFill>
                <a:latin typeface="+mn-ea"/>
                <a:ea typeface="+mn-ea"/>
                <a:sym typeface="Wingdings" pitchFamily="2" charset="2"/>
              </a:rPr>
              <a:t></a:t>
            </a:r>
            <a:r>
              <a:rPr lang="zh-TW" altLang="en-US" dirty="0" smtClean="0">
                <a:solidFill>
                  <a:schemeClr val="bg1">
                    <a:lumMod val="50000"/>
                  </a:schemeClr>
                </a:solidFill>
                <a:latin typeface="+mn-ea"/>
                <a:ea typeface="+mn-ea"/>
              </a:rPr>
              <a:t>分析與診斷</a:t>
            </a:r>
            <a:endParaRPr kumimoji="0" lang="en-US" altLang="zh-TW" sz="2000" b="0" i="0" u="none" strike="noStrike" kern="0" cap="none" spc="0" normalizeH="0" baseline="0" noProof="0" dirty="0" smtClean="0">
              <a:ln>
                <a:noFill/>
              </a:ln>
              <a:solidFill>
                <a:schemeClr val="bg1">
                  <a:lumMod val="50000"/>
                </a:schemeClr>
              </a:solidFill>
              <a:effectLst/>
              <a:uLnTx/>
              <a:uFillTx/>
              <a:latin typeface="+mn-ea"/>
              <a:ea typeface="+mn-ea"/>
            </a:endParaRPr>
          </a:p>
        </p:txBody>
      </p:sp>
      <p:sp>
        <p:nvSpPr>
          <p:cNvPr id="22" name="Line 36"/>
          <p:cNvSpPr>
            <a:spLocks noChangeShapeType="1"/>
          </p:cNvSpPr>
          <p:nvPr/>
        </p:nvSpPr>
        <p:spPr bwMode="auto">
          <a:xfrm>
            <a:off x="3116520" y="4761288"/>
            <a:ext cx="0" cy="1260000"/>
          </a:xfrm>
          <a:prstGeom prst="line">
            <a:avLst/>
          </a:prstGeom>
          <a:noFill/>
          <a:ln w="9525">
            <a:solidFill>
              <a:srgbClr val="FF3300"/>
            </a:solidFill>
            <a:prstDash val="lg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cxnSp>
        <p:nvCxnSpPr>
          <p:cNvPr id="24" name="直線單箭頭接點 23"/>
          <p:cNvCxnSpPr/>
          <p:nvPr/>
        </p:nvCxnSpPr>
        <p:spPr bwMode="auto">
          <a:xfrm>
            <a:off x="828448" y="5410299"/>
            <a:ext cx="7776000" cy="34925"/>
          </a:xfrm>
          <a:prstGeom prst="straightConnector1">
            <a:avLst/>
          </a:prstGeom>
          <a:noFill/>
          <a:ln w="12700" cap="flat" cmpd="sng" algn="ctr">
            <a:solidFill>
              <a:srgbClr val="FEA501"/>
            </a:solidFill>
            <a:prstDash val="solid"/>
            <a:headEnd type="diamond" w="med" len="med"/>
            <a:tailEnd type="diamond" w="med" len="med"/>
          </a:ln>
          <a:effectLst>
            <a:outerShdw blurRad="40000" dist="23000" dir="5400000" rotWithShape="0">
              <a:srgbClr val="000000">
                <a:alpha val="35000"/>
              </a:srgbClr>
            </a:outerShdw>
          </a:effectLst>
        </p:spPr>
      </p:cxnSp>
      <p:grpSp>
        <p:nvGrpSpPr>
          <p:cNvPr id="69" name="群組 68"/>
          <p:cNvGrpSpPr/>
          <p:nvPr/>
        </p:nvGrpSpPr>
        <p:grpSpPr>
          <a:xfrm>
            <a:off x="528614" y="4529787"/>
            <a:ext cx="2460074" cy="2069710"/>
            <a:chOff x="641454" y="3282410"/>
            <a:chExt cx="2460074" cy="2069710"/>
          </a:xfrm>
        </p:grpSpPr>
        <p:sp>
          <p:nvSpPr>
            <p:cNvPr id="25" name="文字方塊 24"/>
            <p:cNvSpPr txBox="1"/>
            <p:nvPr/>
          </p:nvSpPr>
          <p:spPr>
            <a:xfrm>
              <a:off x="1377503" y="4301853"/>
              <a:ext cx="1724025" cy="40005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7030A0"/>
                  </a:solidFill>
                  <a:effectLst>
                    <a:outerShdw blurRad="38100" dist="38100" dir="2700000" algn="tl">
                      <a:srgbClr val="4C7013">
                        <a:lumMod val="20000"/>
                        <a:lumOff val="80000"/>
                        <a:alpha val="43000"/>
                      </a:srgbClr>
                    </a:outerShdw>
                  </a:effectLst>
                  <a:uLnTx/>
                  <a:uFillTx/>
                  <a:latin typeface="+mn-ea"/>
                </a:rPr>
                <a:t>初步資料蒐集</a:t>
              </a:r>
            </a:p>
          </p:txBody>
        </p:sp>
        <p:grpSp>
          <p:nvGrpSpPr>
            <p:cNvPr id="28" name="Group 13"/>
            <p:cNvGrpSpPr>
              <a:grpSpLocks/>
            </p:cNvGrpSpPr>
            <p:nvPr/>
          </p:nvGrpSpPr>
          <p:grpSpPr bwMode="auto">
            <a:xfrm>
              <a:off x="641454" y="3282410"/>
              <a:ext cx="1486759" cy="2069710"/>
              <a:chOff x="-277" y="1034"/>
              <a:chExt cx="2451" cy="2229"/>
            </a:xfrm>
          </p:grpSpPr>
          <p:grpSp>
            <p:nvGrpSpPr>
              <p:cNvPr id="29" name="Group 14"/>
              <p:cNvGrpSpPr>
                <a:grpSpLocks noChangeAspect="1"/>
              </p:cNvGrpSpPr>
              <p:nvPr/>
            </p:nvGrpSpPr>
            <p:grpSpPr bwMode="auto">
              <a:xfrm>
                <a:off x="415" y="1839"/>
                <a:ext cx="577" cy="936"/>
                <a:chOff x="2002" y="845"/>
                <a:chExt cx="1576" cy="2555"/>
              </a:xfrm>
            </p:grpSpPr>
            <p:sp>
              <p:nvSpPr>
                <p:cNvPr id="34" name="AutoShape 15"/>
                <p:cNvSpPr>
                  <a:spLocks noChangeAspect="1" noChangeArrowheads="1"/>
                </p:cNvSpPr>
                <p:nvPr/>
              </p:nvSpPr>
              <p:spPr bwMode="auto">
                <a:xfrm>
                  <a:off x="2301" y="899"/>
                  <a:ext cx="980" cy="17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298 w 21600"/>
                    <a:gd name="T13" fmla="*/ 4277 h 21600"/>
                    <a:gd name="T14" fmla="*/ 17302 w 21600"/>
                    <a:gd name="T15" fmla="*/ 17323 h 21600"/>
                  </a:gdLst>
                  <a:ahLst/>
                  <a:cxnLst>
                    <a:cxn ang="T8">
                      <a:pos x="T0" y="T1"/>
                    </a:cxn>
                    <a:cxn ang="T9">
                      <a:pos x="T2" y="T3"/>
                    </a:cxn>
                    <a:cxn ang="T10">
                      <a:pos x="T4" y="T5"/>
                    </a:cxn>
                    <a:cxn ang="T11">
                      <a:pos x="T6" y="T7"/>
                    </a:cxn>
                  </a:cxnLst>
                  <a:rect l="T12" t="T13" r="T14" b="T15"/>
                  <a:pathLst>
                    <a:path w="21600" h="21600">
                      <a:moveTo>
                        <a:pt x="0" y="0"/>
                      </a:moveTo>
                      <a:lnTo>
                        <a:pt x="4992" y="21600"/>
                      </a:lnTo>
                      <a:lnTo>
                        <a:pt x="16608" y="21600"/>
                      </a:lnTo>
                      <a:lnTo>
                        <a:pt x="2160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35" name="AutoShape 16"/>
                <p:cNvSpPr>
                  <a:spLocks noChangeAspect="1" noChangeArrowheads="1"/>
                </p:cNvSpPr>
                <p:nvPr/>
              </p:nvSpPr>
              <p:spPr bwMode="auto">
                <a:xfrm flipV="1">
                  <a:off x="2534" y="1242"/>
                  <a:ext cx="512" cy="2158"/>
                </a:xfrm>
                <a:prstGeom prst="triangle">
                  <a:avLst>
                    <a:gd name="adj" fmla="val 50000"/>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36" name="AutoShape 17"/>
                <p:cNvSpPr>
                  <a:spLocks noChangeAspect="1" noChangeArrowheads="1"/>
                </p:cNvSpPr>
                <p:nvPr/>
              </p:nvSpPr>
              <p:spPr bwMode="auto">
                <a:xfrm rot="2658748" flipV="1">
                  <a:off x="3089" y="845"/>
                  <a:ext cx="412" cy="2157"/>
                </a:xfrm>
                <a:prstGeom prst="triangle">
                  <a:avLst>
                    <a:gd name="adj" fmla="val 10028"/>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37" name="AutoShape 18"/>
                <p:cNvSpPr>
                  <a:spLocks noChangeAspect="1" noChangeArrowheads="1"/>
                </p:cNvSpPr>
                <p:nvPr/>
              </p:nvSpPr>
              <p:spPr bwMode="auto">
                <a:xfrm rot="18941252" flipH="1" flipV="1">
                  <a:off x="2079" y="847"/>
                  <a:ext cx="412" cy="2157"/>
                </a:xfrm>
                <a:prstGeom prst="triangle">
                  <a:avLst>
                    <a:gd name="adj" fmla="val 10028"/>
                  </a:avLst>
                </a:prstGeom>
                <a:gradFill rotWithShape="1">
                  <a:gsLst>
                    <a:gs pos="0">
                      <a:srgbClr val="FFFFFF"/>
                    </a:gs>
                    <a:gs pos="100000">
                      <a:srgbClr val="0033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38" name="Freeform 19"/>
                <p:cNvSpPr>
                  <a:spLocks noChangeAspect="1"/>
                </p:cNvSpPr>
                <p:nvPr/>
              </p:nvSpPr>
              <p:spPr bwMode="auto">
                <a:xfrm>
                  <a:off x="2002" y="1773"/>
                  <a:ext cx="789" cy="1086"/>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39" name="Freeform 20"/>
                <p:cNvSpPr>
                  <a:spLocks noChangeAspect="1"/>
                </p:cNvSpPr>
                <p:nvPr/>
              </p:nvSpPr>
              <p:spPr bwMode="auto">
                <a:xfrm flipH="1">
                  <a:off x="2789" y="1773"/>
                  <a:ext cx="789" cy="1086"/>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grpSp>
            <p:nvGrpSpPr>
              <p:cNvPr id="30" name="Group 21"/>
              <p:cNvGrpSpPr>
                <a:grpSpLocks noChangeAspect="1"/>
              </p:cNvGrpSpPr>
              <p:nvPr/>
            </p:nvGrpSpPr>
            <p:grpSpPr bwMode="auto">
              <a:xfrm>
                <a:off x="-277" y="1034"/>
                <a:ext cx="2451" cy="2229"/>
                <a:chOff x="-6157" y="-9431"/>
                <a:chExt cx="25227" cy="22908"/>
              </a:xfrm>
            </p:grpSpPr>
            <p:sp>
              <p:nvSpPr>
                <p:cNvPr id="32" name="AutoShape 22"/>
                <p:cNvSpPr>
                  <a:spLocks noChangeAspect="1" noChangeArrowheads="1"/>
                </p:cNvSpPr>
                <p:nvPr/>
              </p:nvSpPr>
              <p:spPr bwMode="auto">
                <a:xfrm>
                  <a:off x="1508" y="-9431"/>
                  <a:ext cx="17562" cy="22908"/>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sp>
              <p:nvSpPr>
                <p:cNvPr id="33" name="AutoShape 23"/>
                <p:cNvSpPr>
                  <a:spLocks noChangeAspect="1" noChangeArrowheads="1"/>
                </p:cNvSpPr>
                <p:nvPr/>
              </p:nvSpPr>
              <p:spPr bwMode="auto">
                <a:xfrm rot="18900000">
                  <a:off x="-6157" y="-9430"/>
                  <a:ext cx="17567" cy="22906"/>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sp>
            <p:nvSpPr>
              <p:cNvPr id="31" name="AutoShape 24"/>
              <p:cNvSpPr>
                <a:spLocks noChangeAspect="1" noChangeArrowheads="1"/>
              </p:cNvSpPr>
              <p:nvPr/>
            </p:nvSpPr>
            <p:spPr bwMode="auto">
              <a:xfrm>
                <a:off x="698" y="2050"/>
                <a:ext cx="605" cy="790"/>
              </a:xfrm>
              <a:prstGeom prst="triangle">
                <a:avLst>
                  <a:gd name="adj" fmla="val 50000"/>
                </a:avLst>
              </a:prstGeom>
              <a:gradFill rotWithShape="1">
                <a:gsLst>
                  <a:gs pos="0">
                    <a:srgbClr val="000000">
                      <a:alpha val="39000"/>
                    </a:srgbClr>
                  </a:gs>
                  <a:gs pos="100000">
                    <a:srgbClr val="000000">
                      <a:gamma/>
                      <a:tint val="0"/>
                      <a:invGamma/>
                      <a:alpha val="0"/>
                    </a:srgbClr>
                  </a:gs>
                </a:gsLst>
                <a:path path="rect">
                  <a:fillToRect t="100000" r="10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grpSp>
      <p:grpSp>
        <p:nvGrpSpPr>
          <p:cNvPr id="71" name="群組 70"/>
          <p:cNvGrpSpPr/>
          <p:nvPr/>
        </p:nvGrpSpPr>
        <p:grpSpPr>
          <a:xfrm>
            <a:off x="6098475" y="4542487"/>
            <a:ext cx="2226767" cy="2069710"/>
            <a:chOff x="6691361" y="3282410"/>
            <a:chExt cx="2226767" cy="2069710"/>
          </a:xfrm>
        </p:grpSpPr>
        <p:sp>
          <p:nvSpPr>
            <p:cNvPr id="27" name="文字方塊 26"/>
            <p:cNvSpPr txBox="1"/>
            <p:nvPr/>
          </p:nvSpPr>
          <p:spPr>
            <a:xfrm>
              <a:off x="7451278" y="4289153"/>
              <a:ext cx="1466850" cy="400050"/>
            </a:xfrm>
            <a:prstGeom prst="rect">
              <a:avLst/>
            </a:prstGeom>
            <a:noFill/>
          </p:spPr>
          <p:txBody>
            <a:bodyPr wrap="none">
              <a:spAutoFit/>
            </a:bodyPr>
            <a:lstStyle/>
            <a:p>
              <a:pPr>
                <a:defRPr/>
              </a:pPr>
              <a:r>
                <a:rPr lang="zh-TW" altLang="en-US" sz="2000" kern="0" dirty="0">
                  <a:solidFill>
                    <a:srgbClr val="7030A0"/>
                  </a:solidFill>
                  <a:effectLst>
                    <a:outerShdw blurRad="38100" dist="38100" dir="2700000" algn="tl">
                      <a:srgbClr val="4C7013">
                        <a:lumMod val="20000"/>
                        <a:lumOff val="80000"/>
                        <a:alpha val="43000"/>
                      </a:srgbClr>
                    </a:outerShdw>
                  </a:effectLst>
                  <a:latin typeface="+mn-ea"/>
                </a:rPr>
                <a:t>建立資料冊</a:t>
              </a:r>
            </a:p>
          </p:txBody>
        </p:sp>
        <p:grpSp>
          <p:nvGrpSpPr>
            <p:cNvPr id="40" name="Group 13"/>
            <p:cNvGrpSpPr>
              <a:grpSpLocks/>
            </p:cNvGrpSpPr>
            <p:nvPr/>
          </p:nvGrpSpPr>
          <p:grpSpPr bwMode="auto">
            <a:xfrm>
              <a:off x="6691361" y="3282410"/>
              <a:ext cx="1486895" cy="2069710"/>
              <a:chOff x="-279" y="1034"/>
              <a:chExt cx="2458" cy="2229"/>
            </a:xfrm>
          </p:grpSpPr>
          <p:grpSp>
            <p:nvGrpSpPr>
              <p:cNvPr id="41" name="Group 14"/>
              <p:cNvGrpSpPr>
                <a:grpSpLocks noChangeAspect="1"/>
              </p:cNvGrpSpPr>
              <p:nvPr/>
            </p:nvGrpSpPr>
            <p:grpSpPr bwMode="auto">
              <a:xfrm>
                <a:off x="417" y="1839"/>
                <a:ext cx="577" cy="936"/>
                <a:chOff x="2002" y="845"/>
                <a:chExt cx="1576" cy="2555"/>
              </a:xfrm>
            </p:grpSpPr>
            <p:sp>
              <p:nvSpPr>
                <p:cNvPr id="46" name="AutoShape 15"/>
                <p:cNvSpPr>
                  <a:spLocks noChangeAspect="1" noChangeArrowheads="1"/>
                </p:cNvSpPr>
                <p:nvPr/>
              </p:nvSpPr>
              <p:spPr bwMode="auto">
                <a:xfrm>
                  <a:off x="2301" y="899"/>
                  <a:ext cx="980" cy="17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298 w 21600"/>
                    <a:gd name="T13" fmla="*/ 4277 h 21600"/>
                    <a:gd name="T14" fmla="*/ 17302 w 21600"/>
                    <a:gd name="T15" fmla="*/ 17323 h 21600"/>
                  </a:gdLst>
                  <a:ahLst/>
                  <a:cxnLst>
                    <a:cxn ang="T8">
                      <a:pos x="T0" y="T1"/>
                    </a:cxn>
                    <a:cxn ang="T9">
                      <a:pos x="T2" y="T3"/>
                    </a:cxn>
                    <a:cxn ang="T10">
                      <a:pos x="T4" y="T5"/>
                    </a:cxn>
                    <a:cxn ang="T11">
                      <a:pos x="T6" y="T7"/>
                    </a:cxn>
                  </a:cxnLst>
                  <a:rect l="T12" t="T13" r="T14" b="T15"/>
                  <a:pathLst>
                    <a:path w="21600" h="21600">
                      <a:moveTo>
                        <a:pt x="0" y="0"/>
                      </a:moveTo>
                      <a:lnTo>
                        <a:pt x="4992" y="21600"/>
                      </a:lnTo>
                      <a:lnTo>
                        <a:pt x="16608" y="21600"/>
                      </a:lnTo>
                      <a:lnTo>
                        <a:pt x="2160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47" name="AutoShape 16"/>
                <p:cNvSpPr>
                  <a:spLocks noChangeAspect="1" noChangeArrowheads="1"/>
                </p:cNvSpPr>
                <p:nvPr/>
              </p:nvSpPr>
              <p:spPr bwMode="auto">
                <a:xfrm flipV="1">
                  <a:off x="2534" y="1242"/>
                  <a:ext cx="512" cy="2158"/>
                </a:xfrm>
                <a:prstGeom prst="triangle">
                  <a:avLst>
                    <a:gd name="adj" fmla="val 50000"/>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48" name="AutoShape 17"/>
                <p:cNvSpPr>
                  <a:spLocks noChangeAspect="1" noChangeArrowheads="1"/>
                </p:cNvSpPr>
                <p:nvPr/>
              </p:nvSpPr>
              <p:spPr bwMode="auto">
                <a:xfrm rot="2658748" flipV="1">
                  <a:off x="3089" y="845"/>
                  <a:ext cx="412" cy="2157"/>
                </a:xfrm>
                <a:prstGeom prst="triangle">
                  <a:avLst>
                    <a:gd name="adj" fmla="val 10028"/>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49" name="AutoShape 18"/>
                <p:cNvSpPr>
                  <a:spLocks noChangeAspect="1" noChangeArrowheads="1"/>
                </p:cNvSpPr>
                <p:nvPr/>
              </p:nvSpPr>
              <p:spPr bwMode="auto">
                <a:xfrm rot="18941252" flipH="1" flipV="1">
                  <a:off x="2079" y="847"/>
                  <a:ext cx="412" cy="2157"/>
                </a:xfrm>
                <a:prstGeom prst="triangle">
                  <a:avLst>
                    <a:gd name="adj" fmla="val 10028"/>
                  </a:avLst>
                </a:prstGeom>
                <a:gradFill rotWithShape="1">
                  <a:gsLst>
                    <a:gs pos="0">
                      <a:srgbClr val="FFFFFF"/>
                    </a:gs>
                    <a:gs pos="100000">
                      <a:srgbClr val="0033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50" name="Freeform 19"/>
                <p:cNvSpPr>
                  <a:spLocks noChangeAspect="1"/>
                </p:cNvSpPr>
                <p:nvPr/>
              </p:nvSpPr>
              <p:spPr bwMode="auto">
                <a:xfrm>
                  <a:off x="2002" y="1773"/>
                  <a:ext cx="789" cy="1086"/>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51" name="Freeform 20"/>
                <p:cNvSpPr>
                  <a:spLocks noChangeAspect="1"/>
                </p:cNvSpPr>
                <p:nvPr/>
              </p:nvSpPr>
              <p:spPr bwMode="auto">
                <a:xfrm flipH="1">
                  <a:off x="2789" y="1773"/>
                  <a:ext cx="789" cy="1086"/>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grpSp>
            <p:nvGrpSpPr>
              <p:cNvPr id="42" name="Group 21"/>
              <p:cNvGrpSpPr>
                <a:grpSpLocks noChangeAspect="1"/>
              </p:cNvGrpSpPr>
              <p:nvPr/>
            </p:nvGrpSpPr>
            <p:grpSpPr bwMode="auto">
              <a:xfrm>
                <a:off x="-279" y="1034"/>
                <a:ext cx="2458" cy="2229"/>
                <a:chOff x="-6175" y="-9431"/>
                <a:chExt cx="25296" cy="22908"/>
              </a:xfrm>
            </p:grpSpPr>
            <p:sp>
              <p:nvSpPr>
                <p:cNvPr id="44" name="AutoShape 22"/>
                <p:cNvSpPr>
                  <a:spLocks noChangeAspect="1" noChangeArrowheads="1"/>
                </p:cNvSpPr>
                <p:nvPr/>
              </p:nvSpPr>
              <p:spPr bwMode="auto">
                <a:xfrm>
                  <a:off x="1510" y="-9431"/>
                  <a:ext cx="17611" cy="22908"/>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sp>
              <p:nvSpPr>
                <p:cNvPr id="45" name="AutoShape 23"/>
                <p:cNvSpPr>
                  <a:spLocks noChangeAspect="1" noChangeArrowheads="1"/>
                </p:cNvSpPr>
                <p:nvPr/>
              </p:nvSpPr>
              <p:spPr bwMode="auto">
                <a:xfrm rot="18900000">
                  <a:off x="-6175" y="-9430"/>
                  <a:ext cx="17613" cy="22906"/>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sp>
            <p:nvSpPr>
              <p:cNvPr id="43" name="AutoShape 24"/>
              <p:cNvSpPr>
                <a:spLocks noChangeAspect="1" noChangeArrowheads="1"/>
              </p:cNvSpPr>
              <p:nvPr/>
            </p:nvSpPr>
            <p:spPr bwMode="auto">
              <a:xfrm>
                <a:off x="699" y="2050"/>
                <a:ext cx="607" cy="790"/>
              </a:xfrm>
              <a:prstGeom prst="triangle">
                <a:avLst>
                  <a:gd name="adj" fmla="val 50000"/>
                </a:avLst>
              </a:prstGeom>
              <a:gradFill rotWithShape="1">
                <a:gsLst>
                  <a:gs pos="0">
                    <a:srgbClr val="000000">
                      <a:alpha val="39000"/>
                    </a:srgbClr>
                  </a:gs>
                  <a:gs pos="100000">
                    <a:srgbClr val="000000">
                      <a:gamma/>
                      <a:tint val="0"/>
                      <a:invGamma/>
                      <a:alpha val="0"/>
                    </a:srgbClr>
                  </a:gs>
                </a:gsLst>
                <a:path path="rect">
                  <a:fillToRect t="100000" r="10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grpSp>
      <p:grpSp>
        <p:nvGrpSpPr>
          <p:cNvPr id="70" name="群組 69"/>
          <p:cNvGrpSpPr/>
          <p:nvPr/>
        </p:nvGrpSpPr>
        <p:grpSpPr>
          <a:xfrm>
            <a:off x="2906417" y="4508697"/>
            <a:ext cx="3034599" cy="2069672"/>
            <a:chOff x="3408468" y="3293888"/>
            <a:chExt cx="3034599" cy="2069672"/>
          </a:xfrm>
        </p:grpSpPr>
        <p:sp>
          <p:nvSpPr>
            <p:cNvPr id="26" name="文字方塊 25"/>
            <p:cNvSpPr txBox="1"/>
            <p:nvPr/>
          </p:nvSpPr>
          <p:spPr>
            <a:xfrm>
              <a:off x="4206279" y="4325094"/>
              <a:ext cx="2236788" cy="400050"/>
            </a:xfrm>
            <a:prstGeom prst="rect">
              <a:avLst/>
            </a:prstGeom>
            <a:noFill/>
          </p:spPr>
          <p:txBody>
            <a:bodyPr wrap="none">
              <a:spAutoFit/>
            </a:bodyPr>
            <a:lstStyle/>
            <a:p>
              <a:pPr>
                <a:defRPr/>
              </a:pPr>
              <a:r>
                <a:rPr lang="zh-TW" altLang="en-US" sz="2000" kern="0" dirty="0">
                  <a:solidFill>
                    <a:srgbClr val="7030A0"/>
                  </a:solidFill>
                  <a:effectLst>
                    <a:outerShdw blurRad="38100" dist="38100" dir="2700000" algn="tl">
                      <a:srgbClr val="4C7013">
                        <a:lumMod val="20000"/>
                        <a:lumOff val="80000"/>
                        <a:alpha val="43000"/>
                      </a:srgbClr>
                    </a:outerShdw>
                  </a:effectLst>
                  <a:latin typeface="+mn-ea"/>
                </a:rPr>
                <a:t>專業帶領現地調查</a:t>
              </a:r>
            </a:p>
          </p:txBody>
        </p:sp>
        <p:grpSp>
          <p:nvGrpSpPr>
            <p:cNvPr id="52" name="Group 13"/>
            <p:cNvGrpSpPr>
              <a:grpSpLocks/>
            </p:cNvGrpSpPr>
            <p:nvPr/>
          </p:nvGrpSpPr>
          <p:grpSpPr bwMode="auto">
            <a:xfrm>
              <a:off x="3408468" y="3293888"/>
              <a:ext cx="1486757" cy="2069672"/>
              <a:chOff x="-277" y="1038"/>
              <a:chExt cx="2451" cy="2221"/>
            </a:xfrm>
          </p:grpSpPr>
          <p:grpSp>
            <p:nvGrpSpPr>
              <p:cNvPr id="53" name="Group 14"/>
              <p:cNvGrpSpPr>
                <a:grpSpLocks noChangeAspect="1"/>
              </p:cNvGrpSpPr>
              <p:nvPr/>
            </p:nvGrpSpPr>
            <p:grpSpPr bwMode="auto">
              <a:xfrm>
                <a:off x="417" y="1840"/>
                <a:ext cx="577" cy="933"/>
                <a:chOff x="2002" y="848"/>
                <a:chExt cx="1576" cy="2548"/>
              </a:xfrm>
            </p:grpSpPr>
            <p:sp>
              <p:nvSpPr>
                <p:cNvPr id="58" name="AutoShape 15"/>
                <p:cNvSpPr>
                  <a:spLocks noChangeAspect="1" noChangeArrowheads="1"/>
                </p:cNvSpPr>
                <p:nvPr/>
              </p:nvSpPr>
              <p:spPr bwMode="auto">
                <a:xfrm>
                  <a:off x="2301" y="902"/>
                  <a:ext cx="980" cy="178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298 w 21600"/>
                    <a:gd name="T13" fmla="*/ 4277 h 21600"/>
                    <a:gd name="T14" fmla="*/ 17302 w 21600"/>
                    <a:gd name="T15" fmla="*/ 17323 h 21600"/>
                  </a:gdLst>
                  <a:ahLst/>
                  <a:cxnLst>
                    <a:cxn ang="T8">
                      <a:pos x="T0" y="T1"/>
                    </a:cxn>
                    <a:cxn ang="T9">
                      <a:pos x="T2" y="T3"/>
                    </a:cxn>
                    <a:cxn ang="T10">
                      <a:pos x="T4" y="T5"/>
                    </a:cxn>
                    <a:cxn ang="T11">
                      <a:pos x="T6" y="T7"/>
                    </a:cxn>
                  </a:cxnLst>
                  <a:rect l="T12" t="T13" r="T14" b="T15"/>
                  <a:pathLst>
                    <a:path w="21600" h="21600">
                      <a:moveTo>
                        <a:pt x="0" y="0"/>
                      </a:moveTo>
                      <a:lnTo>
                        <a:pt x="4992" y="21600"/>
                      </a:lnTo>
                      <a:lnTo>
                        <a:pt x="16608" y="21600"/>
                      </a:lnTo>
                      <a:lnTo>
                        <a:pt x="2160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59" name="AutoShape 16"/>
                <p:cNvSpPr>
                  <a:spLocks noChangeAspect="1" noChangeArrowheads="1"/>
                </p:cNvSpPr>
                <p:nvPr/>
              </p:nvSpPr>
              <p:spPr bwMode="auto">
                <a:xfrm flipV="1">
                  <a:off x="2534" y="1246"/>
                  <a:ext cx="512" cy="2150"/>
                </a:xfrm>
                <a:prstGeom prst="triangle">
                  <a:avLst>
                    <a:gd name="adj" fmla="val 50000"/>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60" name="AutoShape 17"/>
                <p:cNvSpPr>
                  <a:spLocks noChangeAspect="1" noChangeArrowheads="1"/>
                </p:cNvSpPr>
                <p:nvPr/>
              </p:nvSpPr>
              <p:spPr bwMode="auto">
                <a:xfrm rot="2658748" flipV="1">
                  <a:off x="3089" y="848"/>
                  <a:ext cx="412" cy="2151"/>
                </a:xfrm>
                <a:prstGeom prst="triangle">
                  <a:avLst>
                    <a:gd name="adj" fmla="val 10028"/>
                  </a:avLst>
                </a:pr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61" name="AutoShape 18"/>
                <p:cNvSpPr>
                  <a:spLocks noChangeAspect="1" noChangeArrowheads="1"/>
                </p:cNvSpPr>
                <p:nvPr/>
              </p:nvSpPr>
              <p:spPr bwMode="auto">
                <a:xfrm rot="18941252" flipH="1" flipV="1">
                  <a:off x="2079" y="850"/>
                  <a:ext cx="412" cy="2150"/>
                </a:xfrm>
                <a:prstGeom prst="triangle">
                  <a:avLst>
                    <a:gd name="adj" fmla="val 10028"/>
                  </a:avLst>
                </a:prstGeom>
                <a:gradFill rotWithShape="1">
                  <a:gsLst>
                    <a:gs pos="0">
                      <a:srgbClr val="FFFFFF"/>
                    </a:gs>
                    <a:gs pos="100000">
                      <a:srgbClr val="0033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62" name="Freeform 19"/>
                <p:cNvSpPr>
                  <a:spLocks noChangeAspect="1"/>
                </p:cNvSpPr>
                <p:nvPr/>
              </p:nvSpPr>
              <p:spPr bwMode="auto">
                <a:xfrm>
                  <a:off x="2002" y="1774"/>
                  <a:ext cx="789" cy="1082"/>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63" name="Freeform 20"/>
                <p:cNvSpPr>
                  <a:spLocks noChangeAspect="1"/>
                </p:cNvSpPr>
                <p:nvPr/>
              </p:nvSpPr>
              <p:spPr bwMode="auto">
                <a:xfrm flipH="1">
                  <a:off x="2789" y="1774"/>
                  <a:ext cx="789" cy="1082"/>
                </a:xfrm>
                <a:custGeom>
                  <a:avLst/>
                  <a:gdLst>
                    <a:gd name="T0" fmla="*/ 0 w 789"/>
                    <a:gd name="T1" fmla="*/ 0 h 765"/>
                    <a:gd name="T2" fmla="*/ 532 w 789"/>
                    <a:gd name="T3" fmla="*/ 11 h 765"/>
                    <a:gd name="T4" fmla="*/ 789 w 789"/>
                    <a:gd name="T5" fmla="*/ 765 h 765"/>
                    <a:gd name="T6" fmla="*/ 0 w 789"/>
                    <a:gd name="T7" fmla="*/ 0 h 765"/>
                    <a:gd name="T8" fmla="*/ 0 60000 65536"/>
                    <a:gd name="T9" fmla="*/ 0 60000 65536"/>
                    <a:gd name="T10" fmla="*/ 0 60000 65536"/>
                    <a:gd name="T11" fmla="*/ 0 60000 65536"/>
                    <a:gd name="T12" fmla="*/ 0 w 789"/>
                    <a:gd name="T13" fmla="*/ 0 h 765"/>
                    <a:gd name="T14" fmla="*/ 789 w 789"/>
                    <a:gd name="T15" fmla="*/ 765 h 765"/>
                  </a:gdLst>
                  <a:ahLst/>
                  <a:cxnLst>
                    <a:cxn ang="T8">
                      <a:pos x="T0" y="T1"/>
                    </a:cxn>
                    <a:cxn ang="T9">
                      <a:pos x="T2" y="T3"/>
                    </a:cxn>
                    <a:cxn ang="T10">
                      <a:pos x="T4" y="T5"/>
                    </a:cxn>
                    <a:cxn ang="T11">
                      <a:pos x="T6" y="T7"/>
                    </a:cxn>
                  </a:cxnLst>
                  <a:rect l="T12" t="T13" r="T14" b="T15"/>
                  <a:pathLst>
                    <a:path w="789" h="765">
                      <a:moveTo>
                        <a:pt x="0" y="0"/>
                      </a:moveTo>
                      <a:lnTo>
                        <a:pt x="532" y="11"/>
                      </a:lnTo>
                      <a:lnTo>
                        <a:pt x="789" y="765"/>
                      </a:lnTo>
                      <a:lnTo>
                        <a:pt x="0" y="0"/>
                      </a:lnTo>
                      <a:close/>
                    </a:path>
                  </a:pathLst>
                </a:custGeom>
                <a:gradFill rotWithShape="1">
                  <a:gsLst>
                    <a:gs pos="0">
                      <a:srgbClr val="FFFFFF"/>
                    </a:gs>
                    <a:gs pos="100000">
                      <a:srgbClr val="0033CC"/>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grpSp>
            <p:nvGrpSpPr>
              <p:cNvPr id="54" name="Group 21"/>
              <p:cNvGrpSpPr>
                <a:grpSpLocks noChangeAspect="1"/>
              </p:cNvGrpSpPr>
              <p:nvPr/>
            </p:nvGrpSpPr>
            <p:grpSpPr bwMode="auto">
              <a:xfrm>
                <a:off x="-277" y="1038"/>
                <a:ext cx="2451" cy="2221"/>
                <a:chOff x="-6157" y="-9394"/>
                <a:chExt cx="25227" cy="22827"/>
              </a:xfrm>
            </p:grpSpPr>
            <p:sp>
              <p:nvSpPr>
                <p:cNvPr id="56" name="AutoShape 22"/>
                <p:cNvSpPr>
                  <a:spLocks noChangeAspect="1" noChangeArrowheads="1"/>
                </p:cNvSpPr>
                <p:nvPr/>
              </p:nvSpPr>
              <p:spPr bwMode="auto">
                <a:xfrm>
                  <a:off x="1508" y="-9394"/>
                  <a:ext cx="17562" cy="22827"/>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sp>
              <p:nvSpPr>
                <p:cNvPr id="57" name="AutoShape 23"/>
                <p:cNvSpPr>
                  <a:spLocks noChangeAspect="1" noChangeArrowheads="1"/>
                </p:cNvSpPr>
                <p:nvPr/>
              </p:nvSpPr>
              <p:spPr bwMode="auto">
                <a:xfrm rot="18900000">
                  <a:off x="-6157" y="-9393"/>
                  <a:ext cx="17567" cy="22826"/>
                </a:xfrm>
                <a:prstGeom prst="star4">
                  <a:avLst>
                    <a:gd name="adj" fmla="val 12500"/>
                  </a:avLst>
                </a:prstGeom>
                <a:gradFill rotWithShape="1">
                  <a:gsLst>
                    <a:gs pos="0">
                      <a:srgbClr val="FFFFFF"/>
                    </a:gs>
                    <a:gs pos="100000">
                      <a:srgbClr val="FFFFFF">
                        <a:gamma/>
                        <a:tint val="0"/>
                        <a:invGamma/>
                        <a:alpha val="0"/>
                      </a:srgbClr>
                    </a:gs>
                  </a:gsLst>
                  <a:path path="shape">
                    <a:fillToRect l="50000" t="50000" r="50000" b="5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sp>
            <p:nvSpPr>
              <p:cNvPr id="55" name="AutoShape 24"/>
              <p:cNvSpPr>
                <a:spLocks noChangeAspect="1" noChangeArrowheads="1"/>
              </p:cNvSpPr>
              <p:nvPr/>
            </p:nvSpPr>
            <p:spPr bwMode="auto">
              <a:xfrm>
                <a:off x="698" y="2052"/>
                <a:ext cx="605" cy="787"/>
              </a:xfrm>
              <a:prstGeom prst="triangle">
                <a:avLst>
                  <a:gd name="adj" fmla="val 50000"/>
                </a:avLst>
              </a:prstGeom>
              <a:gradFill rotWithShape="1">
                <a:gsLst>
                  <a:gs pos="0">
                    <a:srgbClr val="000000">
                      <a:alpha val="39000"/>
                    </a:srgbClr>
                  </a:gs>
                  <a:gs pos="100000">
                    <a:srgbClr val="000000">
                      <a:gamma/>
                      <a:tint val="0"/>
                      <a:invGamma/>
                      <a:alpha val="0"/>
                    </a:srgbClr>
                  </a:gs>
                </a:gsLst>
                <a:path path="rect">
                  <a:fillToRect t="100000" r="100000"/>
                </a:path>
              </a:gradFill>
              <a:ln w="9525" algn="ctr">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latin typeface="+mn-ea"/>
                </a:endParaRPr>
              </a:p>
            </p:txBody>
          </p:sp>
        </p:grpSp>
      </p:grpSp>
      <p:sp>
        <p:nvSpPr>
          <p:cNvPr id="12" name="AutoShape 8"/>
          <p:cNvSpPr>
            <a:spLocks noChangeArrowheads="1"/>
          </p:cNvSpPr>
          <p:nvPr/>
        </p:nvSpPr>
        <p:spPr bwMode="auto">
          <a:xfrm>
            <a:off x="2821274" y="3681168"/>
            <a:ext cx="479722" cy="68359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072 h 21600"/>
              <a:gd name="T14" fmla="*/ 12578 w 21600"/>
              <a:gd name="T15" fmla="*/ 17528 h 21600"/>
            </a:gdLst>
            <a:ahLst/>
            <a:cxnLst>
              <a:cxn ang="T8">
                <a:pos x="T0" y="T1"/>
              </a:cxn>
              <a:cxn ang="T9">
                <a:pos x="T2" y="T3"/>
              </a:cxn>
              <a:cxn ang="T10">
                <a:pos x="T4" y="T5"/>
              </a:cxn>
              <a:cxn ang="T11">
                <a:pos x="T6" y="T7"/>
              </a:cxn>
            </a:cxnLst>
            <a:rect l="T12" t="T13" r="T14" b="T15"/>
            <a:pathLst>
              <a:path w="21600" h="21600">
                <a:moveTo>
                  <a:pt x="7117" y="0"/>
                </a:moveTo>
                <a:lnTo>
                  <a:pt x="7117" y="4072"/>
                </a:lnTo>
                <a:lnTo>
                  <a:pt x="3375" y="4072"/>
                </a:lnTo>
                <a:lnTo>
                  <a:pt x="3375" y="17528"/>
                </a:lnTo>
                <a:lnTo>
                  <a:pt x="7117" y="17528"/>
                </a:lnTo>
                <a:lnTo>
                  <a:pt x="7117" y="21600"/>
                </a:lnTo>
                <a:lnTo>
                  <a:pt x="21600" y="10800"/>
                </a:lnTo>
                <a:close/>
              </a:path>
              <a:path w="21600" h="21600">
                <a:moveTo>
                  <a:pt x="1350" y="4072"/>
                </a:moveTo>
                <a:lnTo>
                  <a:pt x="1350" y="17528"/>
                </a:lnTo>
                <a:lnTo>
                  <a:pt x="2700" y="17528"/>
                </a:lnTo>
                <a:lnTo>
                  <a:pt x="2700" y="4072"/>
                </a:lnTo>
                <a:close/>
              </a:path>
              <a:path w="21600" h="21600">
                <a:moveTo>
                  <a:pt x="0" y="4072"/>
                </a:moveTo>
                <a:lnTo>
                  <a:pt x="0" y="17528"/>
                </a:lnTo>
                <a:lnTo>
                  <a:pt x="675" y="17528"/>
                </a:lnTo>
                <a:lnTo>
                  <a:pt x="675" y="4072"/>
                </a:lnTo>
                <a:close/>
              </a:path>
            </a:pathLst>
          </a:custGeom>
          <a:gradFill rotWithShape="1">
            <a:gsLst>
              <a:gs pos="0">
                <a:srgbClr val="CCECFF">
                  <a:alpha val="32001"/>
                </a:srgbClr>
              </a:gs>
              <a:gs pos="100000">
                <a:srgbClr val="5E6D76">
                  <a:alpha val="75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latin typeface="+mn-ea"/>
            </a:endParaRPr>
          </a:p>
        </p:txBody>
      </p:sp>
      <p:sp>
        <p:nvSpPr>
          <p:cNvPr id="66" name="AutoShape 8"/>
          <p:cNvSpPr>
            <a:spLocks noChangeArrowheads="1"/>
          </p:cNvSpPr>
          <p:nvPr/>
        </p:nvSpPr>
        <p:spPr bwMode="auto">
          <a:xfrm>
            <a:off x="5772666" y="3681168"/>
            <a:ext cx="479722" cy="68359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072 h 21600"/>
              <a:gd name="T14" fmla="*/ 12578 w 21600"/>
              <a:gd name="T15" fmla="*/ 17528 h 21600"/>
            </a:gdLst>
            <a:ahLst/>
            <a:cxnLst>
              <a:cxn ang="T8">
                <a:pos x="T0" y="T1"/>
              </a:cxn>
              <a:cxn ang="T9">
                <a:pos x="T2" y="T3"/>
              </a:cxn>
              <a:cxn ang="T10">
                <a:pos x="T4" y="T5"/>
              </a:cxn>
              <a:cxn ang="T11">
                <a:pos x="T6" y="T7"/>
              </a:cxn>
            </a:cxnLst>
            <a:rect l="T12" t="T13" r="T14" b="T15"/>
            <a:pathLst>
              <a:path w="21600" h="21600">
                <a:moveTo>
                  <a:pt x="7117" y="0"/>
                </a:moveTo>
                <a:lnTo>
                  <a:pt x="7117" y="4072"/>
                </a:lnTo>
                <a:lnTo>
                  <a:pt x="3375" y="4072"/>
                </a:lnTo>
                <a:lnTo>
                  <a:pt x="3375" y="17528"/>
                </a:lnTo>
                <a:lnTo>
                  <a:pt x="7117" y="17528"/>
                </a:lnTo>
                <a:lnTo>
                  <a:pt x="7117" y="21600"/>
                </a:lnTo>
                <a:lnTo>
                  <a:pt x="21600" y="10800"/>
                </a:lnTo>
                <a:close/>
              </a:path>
              <a:path w="21600" h="21600">
                <a:moveTo>
                  <a:pt x="1350" y="4072"/>
                </a:moveTo>
                <a:lnTo>
                  <a:pt x="1350" y="17528"/>
                </a:lnTo>
                <a:lnTo>
                  <a:pt x="2700" y="17528"/>
                </a:lnTo>
                <a:lnTo>
                  <a:pt x="2700" y="4072"/>
                </a:lnTo>
                <a:close/>
              </a:path>
              <a:path w="21600" h="21600">
                <a:moveTo>
                  <a:pt x="0" y="4072"/>
                </a:moveTo>
                <a:lnTo>
                  <a:pt x="0" y="17528"/>
                </a:lnTo>
                <a:lnTo>
                  <a:pt x="675" y="17528"/>
                </a:lnTo>
                <a:lnTo>
                  <a:pt x="675" y="4072"/>
                </a:lnTo>
                <a:close/>
              </a:path>
            </a:pathLst>
          </a:custGeom>
          <a:gradFill rotWithShape="1">
            <a:gsLst>
              <a:gs pos="0">
                <a:srgbClr val="CCECFF">
                  <a:alpha val="32001"/>
                </a:srgbClr>
              </a:gs>
              <a:gs pos="100000">
                <a:srgbClr val="5E6D76">
                  <a:alpha val="75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latin typeface="+mn-ea"/>
            </a:endParaRPr>
          </a:p>
        </p:txBody>
      </p:sp>
      <p:sp>
        <p:nvSpPr>
          <p:cNvPr id="68" name="Line 36"/>
          <p:cNvSpPr>
            <a:spLocks noChangeShapeType="1"/>
          </p:cNvSpPr>
          <p:nvPr/>
        </p:nvSpPr>
        <p:spPr bwMode="auto">
          <a:xfrm>
            <a:off x="6029208" y="4761288"/>
            <a:ext cx="0" cy="1260000"/>
          </a:xfrm>
          <a:prstGeom prst="line">
            <a:avLst/>
          </a:prstGeom>
          <a:noFill/>
          <a:ln w="9525">
            <a:solidFill>
              <a:srgbClr val="FF3300"/>
            </a:solidFill>
            <a:prstDash val="lgDash"/>
            <a:round/>
            <a:headEnd type="oval" w="med" len="med"/>
            <a:tailEnd type="oval"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11560" y="1340768"/>
            <a:ext cx="7920880" cy="3756291"/>
            <a:chOff x="522606" y="1337931"/>
            <a:chExt cx="7920880" cy="3756291"/>
          </a:xfrm>
        </p:grpSpPr>
        <p:sp>
          <p:nvSpPr>
            <p:cNvPr id="5" name="手繪多邊形 4"/>
            <p:cNvSpPr/>
            <p:nvPr/>
          </p:nvSpPr>
          <p:spPr>
            <a:xfrm>
              <a:off x="522606" y="1337931"/>
              <a:ext cx="7920880" cy="500400"/>
            </a:xfrm>
            <a:custGeom>
              <a:avLst/>
              <a:gdLst>
                <a:gd name="connsiteX0" fmla="*/ 0 w 7920880"/>
                <a:gd name="connsiteY0" fmla="*/ 53377 h 320254"/>
                <a:gd name="connsiteX1" fmla="*/ 53377 w 7920880"/>
                <a:gd name="connsiteY1" fmla="*/ 0 h 320254"/>
                <a:gd name="connsiteX2" fmla="*/ 7867503 w 7920880"/>
                <a:gd name="connsiteY2" fmla="*/ 0 h 320254"/>
                <a:gd name="connsiteX3" fmla="*/ 7920880 w 7920880"/>
                <a:gd name="connsiteY3" fmla="*/ 53377 h 320254"/>
                <a:gd name="connsiteX4" fmla="*/ 7920880 w 7920880"/>
                <a:gd name="connsiteY4" fmla="*/ 266877 h 320254"/>
                <a:gd name="connsiteX5" fmla="*/ 7867503 w 7920880"/>
                <a:gd name="connsiteY5" fmla="*/ 320254 h 320254"/>
                <a:gd name="connsiteX6" fmla="*/ 53377 w 7920880"/>
                <a:gd name="connsiteY6" fmla="*/ 320254 h 320254"/>
                <a:gd name="connsiteX7" fmla="*/ 0 w 7920880"/>
                <a:gd name="connsiteY7" fmla="*/ 266877 h 320254"/>
                <a:gd name="connsiteX8" fmla="*/ 0 w 7920880"/>
                <a:gd name="connsiteY8" fmla="*/ 53377 h 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0" h="320254">
                  <a:moveTo>
                    <a:pt x="0" y="53377"/>
                  </a:moveTo>
                  <a:cubicBezTo>
                    <a:pt x="0" y="23898"/>
                    <a:pt x="23898" y="0"/>
                    <a:pt x="53377" y="0"/>
                  </a:cubicBezTo>
                  <a:lnTo>
                    <a:pt x="7867503" y="0"/>
                  </a:lnTo>
                  <a:cubicBezTo>
                    <a:pt x="7896982" y="0"/>
                    <a:pt x="7920880" y="23898"/>
                    <a:pt x="7920880" y="53377"/>
                  </a:cubicBezTo>
                  <a:lnTo>
                    <a:pt x="7920880" y="266877"/>
                  </a:lnTo>
                  <a:cubicBezTo>
                    <a:pt x="7920880" y="296356"/>
                    <a:pt x="7896982" y="320254"/>
                    <a:pt x="7867503" y="320254"/>
                  </a:cubicBezTo>
                  <a:lnTo>
                    <a:pt x="53377" y="320254"/>
                  </a:lnTo>
                  <a:cubicBezTo>
                    <a:pt x="23898" y="320254"/>
                    <a:pt x="0" y="296356"/>
                    <a:pt x="0" y="266877"/>
                  </a:cubicBezTo>
                  <a:lnTo>
                    <a:pt x="0" y="53377"/>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99454" tIns="99454" rIns="99454" bIns="99454" numCol="1" spcCol="1270" anchor="ctr" anchorCtr="0">
              <a:noAutofit/>
            </a:bodyPr>
            <a:lstStyle/>
            <a:p>
              <a:pPr lvl="0" algn="l" defTabSz="977900">
                <a:lnSpc>
                  <a:spcPct val="90000"/>
                </a:lnSpc>
                <a:spcBef>
                  <a:spcPct val="0"/>
                </a:spcBef>
                <a:spcAft>
                  <a:spcPts val="0"/>
                </a:spcAft>
              </a:pPr>
              <a:r>
                <a:rPr lang="zh-TW" altLang="en-US" sz="2200" kern="1200" dirty="0" smtClean="0">
                  <a:solidFill>
                    <a:schemeClr val="bg1"/>
                  </a:solidFill>
                  <a:latin typeface="+mn-ea"/>
                </a:rPr>
                <a:t>問卷、訪談</a:t>
              </a:r>
              <a:endParaRPr lang="zh-TW" altLang="en-US" sz="2200" kern="1200" dirty="0">
                <a:solidFill>
                  <a:schemeClr val="bg1"/>
                </a:solidFill>
                <a:latin typeface="+mn-ea"/>
              </a:endParaRPr>
            </a:p>
          </p:txBody>
        </p:sp>
        <p:sp>
          <p:nvSpPr>
            <p:cNvPr id="6" name="手繪多邊形 5"/>
            <p:cNvSpPr/>
            <p:nvPr/>
          </p:nvSpPr>
          <p:spPr>
            <a:xfrm>
              <a:off x="522606" y="1869350"/>
              <a:ext cx="7920880" cy="404685"/>
            </a:xfrm>
            <a:custGeom>
              <a:avLst/>
              <a:gdLst>
                <a:gd name="connsiteX0" fmla="*/ 0 w 7920880"/>
                <a:gd name="connsiteY0" fmla="*/ 0 h 404685"/>
                <a:gd name="connsiteX1" fmla="*/ 7920880 w 7920880"/>
                <a:gd name="connsiteY1" fmla="*/ 0 h 404685"/>
                <a:gd name="connsiteX2" fmla="*/ 7920880 w 7920880"/>
                <a:gd name="connsiteY2" fmla="*/ 404685 h 404685"/>
                <a:gd name="connsiteX3" fmla="*/ 0 w 7920880"/>
                <a:gd name="connsiteY3" fmla="*/ 404685 h 404685"/>
                <a:gd name="connsiteX4" fmla="*/ 0 w 7920880"/>
                <a:gd name="connsiteY4" fmla="*/ 0 h 40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404685">
                  <a:moveTo>
                    <a:pt x="0" y="0"/>
                  </a:moveTo>
                  <a:lnTo>
                    <a:pt x="7920880" y="0"/>
                  </a:lnTo>
                  <a:lnTo>
                    <a:pt x="7920880" y="404685"/>
                  </a:lnTo>
                  <a:lnTo>
                    <a:pt x="0" y="4046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1488" tIns="22860" rIns="128016" bIns="22860" numCol="1" spcCol="1270" anchor="t" anchorCtr="0">
              <a:noAutofit/>
            </a:bodyPr>
            <a:lstStyle/>
            <a:p>
              <a:pPr marL="171450" lvl="1" indent="-171450" algn="l" defTabSz="800100">
                <a:spcBef>
                  <a:spcPct val="0"/>
                </a:spcBef>
                <a:buChar char="••"/>
              </a:pPr>
              <a:r>
                <a:rPr lang="zh-TW" altLang="en-US" sz="1700" kern="1200" dirty="0" smtClean="0">
                  <a:solidFill>
                    <a:schemeClr val="tx1"/>
                  </a:solidFill>
                  <a:latin typeface="+mn-ea"/>
                </a:rPr>
                <a:t>詢問社區內年長的居民，亦或透過問卷調查，了解當時的狀況。</a:t>
              </a:r>
              <a:endParaRPr lang="zh-TW" altLang="en-US" sz="1700" kern="1200" dirty="0">
                <a:solidFill>
                  <a:schemeClr val="tx1"/>
                </a:solidFill>
                <a:latin typeface="+mn-ea"/>
              </a:endParaRPr>
            </a:p>
          </p:txBody>
        </p:sp>
        <p:sp>
          <p:nvSpPr>
            <p:cNvPr id="7" name="手繪多邊形 6"/>
            <p:cNvSpPr/>
            <p:nvPr/>
          </p:nvSpPr>
          <p:spPr>
            <a:xfrm>
              <a:off x="522606" y="2274035"/>
              <a:ext cx="7920880" cy="500400"/>
            </a:xfrm>
            <a:custGeom>
              <a:avLst/>
              <a:gdLst>
                <a:gd name="connsiteX0" fmla="*/ 0 w 7920880"/>
                <a:gd name="connsiteY0" fmla="*/ 53219 h 319307"/>
                <a:gd name="connsiteX1" fmla="*/ 53219 w 7920880"/>
                <a:gd name="connsiteY1" fmla="*/ 0 h 319307"/>
                <a:gd name="connsiteX2" fmla="*/ 7867661 w 7920880"/>
                <a:gd name="connsiteY2" fmla="*/ 0 h 319307"/>
                <a:gd name="connsiteX3" fmla="*/ 7920880 w 7920880"/>
                <a:gd name="connsiteY3" fmla="*/ 53219 h 319307"/>
                <a:gd name="connsiteX4" fmla="*/ 7920880 w 7920880"/>
                <a:gd name="connsiteY4" fmla="*/ 266088 h 319307"/>
                <a:gd name="connsiteX5" fmla="*/ 7867661 w 7920880"/>
                <a:gd name="connsiteY5" fmla="*/ 319307 h 319307"/>
                <a:gd name="connsiteX6" fmla="*/ 53219 w 7920880"/>
                <a:gd name="connsiteY6" fmla="*/ 319307 h 319307"/>
                <a:gd name="connsiteX7" fmla="*/ 0 w 7920880"/>
                <a:gd name="connsiteY7" fmla="*/ 266088 h 319307"/>
                <a:gd name="connsiteX8" fmla="*/ 0 w 7920880"/>
                <a:gd name="connsiteY8" fmla="*/ 53219 h 31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0" h="319307">
                  <a:moveTo>
                    <a:pt x="0" y="53219"/>
                  </a:moveTo>
                  <a:cubicBezTo>
                    <a:pt x="0" y="23827"/>
                    <a:pt x="23827" y="0"/>
                    <a:pt x="53219" y="0"/>
                  </a:cubicBezTo>
                  <a:lnTo>
                    <a:pt x="7867661" y="0"/>
                  </a:lnTo>
                  <a:cubicBezTo>
                    <a:pt x="7897053" y="0"/>
                    <a:pt x="7920880" y="23827"/>
                    <a:pt x="7920880" y="53219"/>
                  </a:cubicBezTo>
                  <a:lnTo>
                    <a:pt x="7920880" y="266088"/>
                  </a:lnTo>
                  <a:cubicBezTo>
                    <a:pt x="7920880" y="295480"/>
                    <a:pt x="7897053" y="319307"/>
                    <a:pt x="7867661" y="319307"/>
                  </a:cubicBezTo>
                  <a:lnTo>
                    <a:pt x="53219" y="319307"/>
                  </a:lnTo>
                  <a:cubicBezTo>
                    <a:pt x="23827" y="319307"/>
                    <a:pt x="0" y="295480"/>
                    <a:pt x="0" y="266088"/>
                  </a:cubicBezTo>
                  <a:lnTo>
                    <a:pt x="0" y="53219"/>
                  </a:lnTo>
                  <a:close/>
                </a:path>
              </a:pathLst>
            </a:custGeom>
          </p:spPr>
          <p:style>
            <a:lnRef idx="2">
              <a:schemeClr val="lt1">
                <a:hueOff val="0"/>
                <a:satOff val="0"/>
                <a:lumOff val="0"/>
                <a:alphaOff val="0"/>
              </a:schemeClr>
            </a:lnRef>
            <a:fillRef idx="1">
              <a:schemeClr val="accent3">
                <a:shade val="80000"/>
                <a:hueOff val="1997"/>
                <a:satOff val="1455"/>
                <a:lumOff val="5432"/>
                <a:alphaOff val="0"/>
              </a:schemeClr>
            </a:fillRef>
            <a:effectRef idx="0">
              <a:schemeClr val="accent3">
                <a:shade val="80000"/>
                <a:hueOff val="1997"/>
                <a:satOff val="1455"/>
                <a:lumOff val="5432"/>
                <a:alphaOff val="0"/>
              </a:schemeClr>
            </a:effectRef>
            <a:fontRef idx="minor">
              <a:schemeClr val="lt1"/>
            </a:fontRef>
          </p:style>
          <p:txBody>
            <a:bodyPr spcFirstLastPara="0" vert="horz" wrap="square" lIns="99407" tIns="99407" rIns="99407" bIns="99407" numCol="1" spcCol="1270" anchor="ctr" anchorCtr="0">
              <a:noAutofit/>
            </a:bodyPr>
            <a:lstStyle/>
            <a:p>
              <a:pPr lvl="0" algn="l" defTabSz="977900">
                <a:lnSpc>
                  <a:spcPct val="90000"/>
                </a:lnSpc>
                <a:spcBef>
                  <a:spcPct val="0"/>
                </a:spcBef>
                <a:spcAft>
                  <a:spcPts val="0"/>
                </a:spcAft>
              </a:pPr>
              <a:r>
                <a:rPr lang="zh-TW" altLang="en-US" sz="2200" kern="1200" dirty="0" smtClean="0">
                  <a:solidFill>
                    <a:schemeClr val="bg1"/>
                  </a:solidFill>
                  <a:latin typeface="+mn-ea"/>
                </a:rPr>
                <a:t>資料查詢</a:t>
              </a:r>
              <a:endParaRPr lang="zh-TW" altLang="en-US" sz="2200" kern="1200" dirty="0">
                <a:solidFill>
                  <a:schemeClr val="bg1"/>
                </a:solidFill>
                <a:latin typeface="+mn-ea"/>
              </a:endParaRPr>
            </a:p>
          </p:txBody>
        </p:sp>
        <p:sp>
          <p:nvSpPr>
            <p:cNvPr id="12" name="手繪多邊形 11"/>
            <p:cNvSpPr/>
            <p:nvPr/>
          </p:nvSpPr>
          <p:spPr>
            <a:xfrm>
              <a:off x="522606" y="2817357"/>
              <a:ext cx="7920880" cy="392782"/>
            </a:xfrm>
            <a:custGeom>
              <a:avLst/>
              <a:gdLst>
                <a:gd name="connsiteX0" fmla="*/ 0 w 7920880"/>
                <a:gd name="connsiteY0" fmla="*/ 0 h 785565"/>
                <a:gd name="connsiteX1" fmla="*/ 7920880 w 7920880"/>
                <a:gd name="connsiteY1" fmla="*/ 0 h 785565"/>
                <a:gd name="connsiteX2" fmla="*/ 7920880 w 7920880"/>
                <a:gd name="connsiteY2" fmla="*/ 785565 h 785565"/>
                <a:gd name="connsiteX3" fmla="*/ 0 w 7920880"/>
                <a:gd name="connsiteY3" fmla="*/ 785565 h 785565"/>
                <a:gd name="connsiteX4" fmla="*/ 0 w 7920880"/>
                <a:gd name="connsiteY4" fmla="*/ 0 h 785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785565">
                  <a:moveTo>
                    <a:pt x="0" y="0"/>
                  </a:moveTo>
                  <a:lnTo>
                    <a:pt x="7920880" y="0"/>
                  </a:lnTo>
                  <a:lnTo>
                    <a:pt x="7920880" y="785565"/>
                  </a:lnTo>
                  <a:lnTo>
                    <a:pt x="0" y="7855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1488" tIns="8890" rIns="49784" bIns="8890" numCol="1" spcCol="1270" anchor="t" anchorCtr="0">
              <a:noAutofit/>
            </a:bodyPr>
            <a:lstStyle/>
            <a:p>
              <a:pPr marL="57150" lvl="1" indent="-57150" algn="l" defTabSz="222250">
                <a:spcBef>
                  <a:spcPct val="0"/>
                </a:spcBef>
                <a:buChar char="••"/>
              </a:pPr>
              <a:r>
                <a:rPr lang="zh-TW" altLang="en-US" sz="1700" kern="1200" dirty="0" smtClean="0">
                  <a:solidFill>
                    <a:schemeClr val="tx1"/>
                  </a:solidFill>
                  <a:latin typeface="+mn-ea"/>
                </a:rPr>
                <a:t>前往地方行政機關、圖書館或學校查詢社區相關紀錄、報告與書籍等文獻資料。</a:t>
              </a:r>
              <a:endParaRPr lang="zh-TW" altLang="en-US" sz="1700" kern="1200" dirty="0">
                <a:solidFill>
                  <a:schemeClr val="tx1"/>
                </a:solidFill>
                <a:latin typeface="+mn-ea"/>
              </a:endParaRPr>
            </a:p>
          </p:txBody>
        </p:sp>
        <p:sp>
          <p:nvSpPr>
            <p:cNvPr id="13" name="手繪多邊形 12"/>
            <p:cNvSpPr/>
            <p:nvPr/>
          </p:nvSpPr>
          <p:spPr>
            <a:xfrm>
              <a:off x="522606" y="3210139"/>
              <a:ext cx="7920880" cy="500400"/>
            </a:xfrm>
            <a:custGeom>
              <a:avLst/>
              <a:gdLst>
                <a:gd name="connsiteX0" fmla="*/ 0 w 7920880"/>
                <a:gd name="connsiteY0" fmla="*/ 40057 h 240338"/>
                <a:gd name="connsiteX1" fmla="*/ 40057 w 7920880"/>
                <a:gd name="connsiteY1" fmla="*/ 0 h 240338"/>
                <a:gd name="connsiteX2" fmla="*/ 7880823 w 7920880"/>
                <a:gd name="connsiteY2" fmla="*/ 0 h 240338"/>
                <a:gd name="connsiteX3" fmla="*/ 7920880 w 7920880"/>
                <a:gd name="connsiteY3" fmla="*/ 40057 h 240338"/>
                <a:gd name="connsiteX4" fmla="*/ 7920880 w 7920880"/>
                <a:gd name="connsiteY4" fmla="*/ 200281 h 240338"/>
                <a:gd name="connsiteX5" fmla="*/ 7880823 w 7920880"/>
                <a:gd name="connsiteY5" fmla="*/ 240338 h 240338"/>
                <a:gd name="connsiteX6" fmla="*/ 40057 w 7920880"/>
                <a:gd name="connsiteY6" fmla="*/ 240338 h 240338"/>
                <a:gd name="connsiteX7" fmla="*/ 0 w 7920880"/>
                <a:gd name="connsiteY7" fmla="*/ 200281 h 240338"/>
                <a:gd name="connsiteX8" fmla="*/ 0 w 7920880"/>
                <a:gd name="connsiteY8" fmla="*/ 40057 h 24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0" h="240338">
                  <a:moveTo>
                    <a:pt x="0" y="40057"/>
                  </a:moveTo>
                  <a:cubicBezTo>
                    <a:pt x="0" y="17934"/>
                    <a:pt x="17934" y="0"/>
                    <a:pt x="40057" y="0"/>
                  </a:cubicBezTo>
                  <a:lnTo>
                    <a:pt x="7880823" y="0"/>
                  </a:lnTo>
                  <a:cubicBezTo>
                    <a:pt x="7902946" y="0"/>
                    <a:pt x="7920880" y="17934"/>
                    <a:pt x="7920880" y="40057"/>
                  </a:cubicBezTo>
                  <a:lnTo>
                    <a:pt x="7920880" y="200281"/>
                  </a:lnTo>
                  <a:cubicBezTo>
                    <a:pt x="7920880" y="222404"/>
                    <a:pt x="7902946" y="240338"/>
                    <a:pt x="7880823" y="240338"/>
                  </a:cubicBezTo>
                  <a:lnTo>
                    <a:pt x="40057" y="240338"/>
                  </a:lnTo>
                  <a:cubicBezTo>
                    <a:pt x="17934" y="240338"/>
                    <a:pt x="0" y="222404"/>
                    <a:pt x="0" y="200281"/>
                  </a:cubicBezTo>
                  <a:lnTo>
                    <a:pt x="0" y="40057"/>
                  </a:lnTo>
                  <a:close/>
                </a:path>
              </a:pathLst>
            </a:custGeom>
          </p:spPr>
          <p:style>
            <a:lnRef idx="2">
              <a:schemeClr val="lt1">
                <a:hueOff val="0"/>
                <a:satOff val="0"/>
                <a:lumOff val="0"/>
                <a:alphaOff val="0"/>
              </a:schemeClr>
            </a:lnRef>
            <a:fillRef idx="1">
              <a:schemeClr val="accent3">
                <a:shade val="80000"/>
                <a:hueOff val="3994"/>
                <a:satOff val="2910"/>
                <a:lumOff val="10864"/>
                <a:alphaOff val="0"/>
              </a:schemeClr>
            </a:fillRef>
            <a:effectRef idx="0">
              <a:schemeClr val="accent3">
                <a:shade val="80000"/>
                <a:hueOff val="3994"/>
                <a:satOff val="2910"/>
                <a:lumOff val="10864"/>
                <a:alphaOff val="0"/>
              </a:schemeClr>
            </a:effectRef>
            <a:fontRef idx="minor">
              <a:schemeClr val="lt1"/>
            </a:fontRef>
          </p:style>
          <p:txBody>
            <a:bodyPr spcFirstLastPara="0" vert="horz" wrap="square" lIns="95552" tIns="95552" rIns="95552" bIns="95552" numCol="1" spcCol="1270" anchor="ctr" anchorCtr="0">
              <a:noAutofit/>
            </a:bodyPr>
            <a:lstStyle/>
            <a:p>
              <a:pPr lvl="0" algn="l" defTabSz="977900">
                <a:lnSpc>
                  <a:spcPct val="90000"/>
                </a:lnSpc>
                <a:spcBef>
                  <a:spcPct val="0"/>
                </a:spcBef>
                <a:spcAft>
                  <a:spcPts val="0"/>
                </a:spcAft>
              </a:pPr>
              <a:r>
                <a:rPr lang="zh-TW" altLang="en-US" sz="2200" kern="1200" dirty="0" smtClean="0">
                  <a:solidFill>
                    <a:schemeClr val="bg1"/>
                  </a:solidFill>
                  <a:latin typeface="+mn-ea"/>
                </a:rPr>
                <a:t>專家</a:t>
              </a:r>
              <a:r>
                <a:rPr lang="zh-TW" altLang="en-US" sz="2200" kern="1200" baseline="0" dirty="0" smtClean="0">
                  <a:solidFill>
                    <a:schemeClr val="bg1"/>
                  </a:solidFill>
                  <a:latin typeface="+mn-ea"/>
                </a:rPr>
                <a:t>協助</a:t>
              </a:r>
              <a:endParaRPr lang="zh-TW" altLang="en-US" sz="2200" kern="1200" baseline="0" dirty="0">
                <a:solidFill>
                  <a:schemeClr val="bg1"/>
                </a:solidFill>
                <a:latin typeface="+mn-ea"/>
              </a:endParaRPr>
            </a:p>
          </p:txBody>
        </p:sp>
        <p:sp>
          <p:nvSpPr>
            <p:cNvPr id="14" name="手繪多邊形 13"/>
            <p:cNvSpPr/>
            <p:nvPr/>
          </p:nvSpPr>
          <p:spPr>
            <a:xfrm>
              <a:off x="522606" y="3753406"/>
              <a:ext cx="7920880" cy="416587"/>
            </a:xfrm>
            <a:custGeom>
              <a:avLst/>
              <a:gdLst>
                <a:gd name="connsiteX0" fmla="*/ 0 w 7920880"/>
                <a:gd name="connsiteY0" fmla="*/ 0 h 416587"/>
                <a:gd name="connsiteX1" fmla="*/ 7920880 w 7920880"/>
                <a:gd name="connsiteY1" fmla="*/ 0 h 416587"/>
                <a:gd name="connsiteX2" fmla="*/ 7920880 w 7920880"/>
                <a:gd name="connsiteY2" fmla="*/ 416587 h 416587"/>
                <a:gd name="connsiteX3" fmla="*/ 0 w 7920880"/>
                <a:gd name="connsiteY3" fmla="*/ 416587 h 416587"/>
                <a:gd name="connsiteX4" fmla="*/ 0 w 7920880"/>
                <a:gd name="connsiteY4" fmla="*/ 0 h 41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416587">
                  <a:moveTo>
                    <a:pt x="0" y="0"/>
                  </a:moveTo>
                  <a:lnTo>
                    <a:pt x="7920880" y="0"/>
                  </a:lnTo>
                  <a:lnTo>
                    <a:pt x="7920880" y="416587"/>
                  </a:lnTo>
                  <a:lnTo>
                    <a:pt x="0" y="4165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1488" tIns="8890" rIns="49784" bIns="8890" numCol="1" spcCol="1270" anchor="t" anchorCtr="0">
              <a:noAutofit/>
            </a:bodyPr>
            <a:lstStyle/>
            <a:p>
              <a:pPr marL="57150" lvl="1" indent="-57150" algn="l" defTabSz="222250">
                <a:spcBef>
                  <a:spcPct val="0"/>
                </a:spcBef>
                <a:buChar char="••"/>
              </a:pPr>
              <a:r>
                <a:rPr lang="zh-TW" altLang="en-US" sz="1700" kern="1200" dirty="0" smtClean="0">
                  <a:solidFill>
                    <a:schemeClr val="tx1"/>
                  </a:solidFill>
                  <a:latin typeface="+mn-ea"/>
                </a:rPr>
                <a:t>透過專家的專業知識與災害潛勢之判斷了解當地災害特性。</a:t>
              </a:r>
              <a:endParaRPr lang="zh-TW" altLang="en-US" sz="1700" kern="1200" dirty="0">
                <a:solidFill>
                  <a:schemeClr val="tx1"/>
                </a:solidFill>
                <a:latin typeface="+mn-ea"/>
              </a:endParaRPr>
            </a:p>
          </p:txBody>
        </p:sp>
        <p:sp>
          <p:nvSpPr>
            <p:cNvPr id="15" name="手繪多邊形 14"/>
            <p:cNvSpPr/>
            <p:nvPr/>
          </p:nvSpPr>
          <p:spPr>
            <a:xfrm>
              <a:off x="522606" y="4126149"/>
              <a:ext cx="7920880" cy="500400"/>
            </a:xfrm>
            <a:custGeom>
              <a:avLst/>
              <a:gdLst>
                <a:gd name="connsiteX0" fmla="*/ 0 w 7920880"/>
                <a:gd name="connsiteY0" fmla="*/ 40358 h 242142"/>
                <a:gd name="connsiteX1" fmla="*/ 40358 w 7920880"/>
                <a:gd name="connsiteY1" fmla="*/ 0 h 242142"/>
                <a:gd name="connsiteX2" fmla="*/ 7880522 w 7920880"/>
                <a:gd name="connsiteY2" fmla="*/ 0 h 242142"/>
                <a:gd name="connsiteX3" fmla="*/ 7920880 w 7920880"/>
                <a:gd name="connsiteY3" fmla="*/ 40358 h 242142"/>
                <a:gd name="connsiteX4" fmla="*/ 7920880 w 7920880"/>
                <a:gd name="connsiteY4" fmla="*/ 201784 h 242142"/>
                <a:gd name="connsiteX5" fmla="*/ 7880522 w 7920880"/>
                <a:gd name="connsiteY5" fmla="*/ 242142 h 242142"/>
                <a:gd name="connsiteX6" fmla="*/ 40358 w 7920880"/>
                <a:gd name="connsiteY6" fmla="*/ 242142 h 242142"/>
                <a:gd name="connsiteX7" fmla="*/ 0 w 7920880"/>
                <a:gd name="connsiteY7" fmla="*/ 201784 h 242142"/>
                <a:gd name="connsiteX8" fmla="*/ 0 w 7920880"/>
                <a:gd name="connsiteY8" fmla="*/ 40358 h 2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0" h="242142">
                  <a:moveTo>
                    <a:pt x="0" y="40358"/>
                  </a:moveTo>
                  <a:cubicBezTo>
                    <a:pt x="0" y="18069"/>
                    <a:pt x="18069" y="0"/>
                    <a:pt x="40358" y="0"/>
                  </a:cubicBezTo>
                  <a:lnTo>
                    <a:pt x="7880522" y="0"/>
                  </a:lnTo>
                  <a:cubicBezTo>
                    <a:pt x="7902811" y="0"/>
                    <a:pt x="7920880" y="18069"/>
                    <a:pt x="7920880" y="40358"/>
                  </a:cubicBezTo>
                  <a:lnTo>
                    <a:pt x="7920880" y="201784"/>
                  </a:lnTo>
                  <a:cubicBezTo>
                    <a:pt x="7920880" y="224073"/>
                    <a:pt x="7902811" y="242142"/>
                    <a:pt x="7880522" y="242142"/>
                  </a:cubicBezTo>
                  <a:lnTo>
                    <a:pt x="40358" y="242142"/>
                  </a:lnTo>
                  <a:cubicBezTo>
                    <a:pt x="18069" y="242142"/>
                    <a:pt x="0" y="224073"/>
                    <a:pt x="0" y="201784"/>
                  </a:cubicBezTo>
                  <a:lnTo>
                    <a:pt x="0" y="40358"/>
                  </a:lnTo>
                  <a:close/>
                </a:path>
              </a:pathLst>
            </a:custGeom>
          </p:spPr>
          <p:style>
            <a:lnRef idx="2">
              <a:schemeClr val="lt1">
                <a:hueOff val="0"/>
                <a:satOff val="0"/>
                <a:lumOff val="0"/>
                <a:alphaOff val="0"/>
              </a:schemeClr>
            </a:lnRef>
            <a:fillRef idx="1">
              <a:schemeClr val="accent3">
                <a:shade val="80000"/>
                <a:hueOff val="5991"/>
                <a:satOff val="4365"/>
                <a:lumOff val="16296"/>
                <a:alphaOff val="0"/>
              </a:schemeClr>
            </a:fillRef>
            <a:effectRef idx="0">
              <a:schemeClr val="accent3">
                <a:shade val="80000"/>
                <a:hueOff val="5991"/>
                <a:satOff val="4365"/>
                <a:lumOff val="16296"/>
                <a:alphaOff val="0"/>
              </a:schemeClr>
            </a:effectRef>
            <a:fontRef idx="minor">
              <a:schemeClr val="lt1"/>
            </a:fontRef>
          </p:style>
          <p:txBody>
            <a:bodyPr spcFirstLastPara="0" vert="horz" wrap="square" lIns="95640" tIns="95640" rIns="95640" bIns="95640" numCol="1" spcCol="1270" anchor="ctr" anchorCtr="0">
              <a:noAutofit/>
            </a:bodyPr>
            <a:lstStyle/>
            <a:p>
              <a:pPr lvl="0" algn="l" defTabSz="977900">
                <a:lnSpc>
                  <a:spcPct val="90000"/>
                </a:lnSpc>
                <a:spcBef>
                  <a:spcPct val="0"/>
                </a:spcBef>
                <a:spcAft>
                  <a:spcPts val="0"/>
                </a:spcAft>
              </a:pPr>
              <a:r>
                <a:rPr lang="zh-TW" altLang="en-US" sz="2200" kern="1200" dirty="0" smtClean="0">
                  <a:solidFill>
                    <a:schemeClr val="bg1"/>
                  </a:solidFill>
                  <a:latin typeface="+mn-ea"/>
                </a:rPr>
                <a:t>實地踏勘</a:t>
              </a:r>
              <a:endParaRPr lang="zh-TW" altLang="en-US" sz="2200" kern="1200" dirty="0">
                <a:solidFill>
                  <a:schemeClr val="bg1"/>
                </a:solidFill>
                <a:latin typeface="+mn-ea"/>
              </a:endParaRPr>
            </a:p>
          </p:txBody>
        </p:sp>
        <p:sp>
          <p:nvSpPr>
            <p:cNvPr id="16" name="手繪多邊形 15"/>
            <p:cNvSpPr/>
            <p:nvPr/>
          </p:nvSpPr>
          <p:spPr>
            <a:xfrm>
              <a:off x="522606" y="4677635"/>
              <a:ext cx="7920880" cy="416587"/>
            </a:xfrm>
            <a:custGeom>
              <a:avLst/>
              <a:gdLst>
                <a:gd name="connsiteX0" fmla="*/ 0 w 7920880"/>
                <a:gd name="connsiteY0" fmla="*/ 0 h 416587"/>
                <a:gd name="connsiteX1" fmla="*/ 7920880 w 7920880"/>
                <a:gd name="connsiteY1" fmla="*/ 0 h 416587"/>
                <a:gd name="connsiteX2" fmla="*/ 7920880 w 7920880"/>
                <a:gd name="connsiteY2" fmla="*/ 416587 h 416587"/>
                <a:gd name="connsiteX3" fmla="*/ 0 w 7920880"/>
                <a:gd name="connsiteY3" fmla="*/ 416587 h 416587"/>
                <a:gd name="connsiteX4" fmla="*/ 0 w 7920880"/>
                <a:gd name="connsiteY4" fmla="*/ 0 h 41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416587">
                  <a:moveTo>
                    <a:pt x="0" y="0"/>
                  </a:moveTo>
                  <a:lnTo>
                    <a:pt x="7920880" y="0"/>
                  </a:lnTo>
                  <a:lnTo>
                    <a:pt x="7920880" y="416587"/>
                  </a:lnTo>
                  <a:lnTo>
                    <a:pt x="0" y="4165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1488" tIns="8890" rIns="49784" bIns="8890" numCol="1" spcCol="1270" anchor="t" anchorCtr="0">
              <a:noAutofit/>
            </a:bodyPr>
            <a:lstStyle/>
            <a:p>
              <a:pPr marL="57150" lvl="1" indent="-57150" algn="l" defTabSz="222250">
                <a:spcBef>
                  <a:spcPct val="0"/>
                </a:spcBef>
                <a:buChar char="••"/>
              </a:pPr>
              <a:r>
                <a:rPr lang="zh-TW" altLang="en-US" sz="1700" kern="1200" dirty="0" smtClean="0">
                  <a:solidFill>
                    <a:schemeClr val="tx1"/>
                  </a:solidFill>
                  <a:latin typeface="+mn-ea"/>
                </a:rPr>
                <a:t>邀請專家與民眾一起前往踏勘，拍照紀錄結果，和居民一起了解居住環境。</a:t>
              </a:r>
              <a:endParaRPr lang="zh-TW" altLang="en-US" sz="1700" kern="1200" dirty="0">
                <a:solidFill>
                  <a:schemeClr val="tx1"/>
                </a:solidFill>
                <a:latin typeface="+mn-ea"/>
              </a:endParaRPr>
            </a:p>
          </p:txBody>
        </p:sp>
      </p:grpSp>
      <p:pic>
        <p:nvPicPr>
          <p:cNvPr id="11" name="圖片 13" descr="Description: C:\Users\owner\Desktop\計劃書\工作坊第二天-1\工作坊第二天-1\P10-06-10_19.4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5124788"/>
            <a:ext cx="2242962" cy="13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59" descr="Description: IMGP33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5124788"/>
            <a:ext cx="2188851" cy="13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17</a:t>
            </a:fld>
            <a:endParaRPr lang="en-US" altLang="zh-TW" dirty="0">
              <a:latin typeface="+mn-ea"/>
              <a:ea typeface="+mn-ea"/>
            </a:endParaRPr>
          </a:p>
        </p:txBody>
      </p:sp>
      <p:pic>
        <p:nvPicPr>
          <p:cNvPr id="8" name="圖片 34" descr="Description: DSCF07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2728" y="5129202"/>
            <a:ext cx="1935088" cy="138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52" descr="Description: 007.jpg"/>
          <p:cNvPicPr>
            <a:picLocks noChangeAspect="1" noChangeArrowheads="1"/>
          </p:cNvPicPr>
          <p:nvPr/>
        </p:nvPicPr>
        <p:blipFill>
          <a:blip r:embed="rId6" cstate="print">
            <a:extLst>
              <a:ext uri="{28A0092B-C50C-407E-A947-70E740481C1C}">
                <a14:useLocalDpi xmlns:a14="http://schemas.microsoft.com/office/drawing/2010/main" val="0"/>
              </a:ext>
            </a:extLst>
          </a:blip>
          <a:srcRect l="11836" r="11597" b="5708"/>
          <a:stretch>
            <a:fillRect/>
          </a:stretch>
        </p:blipFill>
        <p:spPr bwMode="auto">
          <a:xfrm>
            <a:off x="574636" y="5124788"/>
            <a:ext cx="1935088"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3" cstate="print"/>
          <a:srcRect/>
          <a:stretch>
            <a:fillRect/>
          </a:stretch>
        </p:blipFill>
        <p:spPr bwMode="auto">
          <a:xfrm rot="1948386">
            <a:off x="9525" y="5354638"/>
            <a:ext cx="1408113" cy="1401762"/>
          </a:xfrm>
          <a:prstGeom prst="rect">
            <a:avLst/>
          </a:prstGeom>
          <a:noFill/>
          <a:ln w="9525">
            <a:noFill/>
            <a:miter lim="800000"/>
            <a:headEnd/>
            <a:tailEnd/>
          </a:ln>
        </p:spPr>
      </p:pic>
      <p:graphicFrame>
        <p:nvGraphicFramePr>
          <p:cNvPr id="2" name="表格 1"/>
          <p:cNvGraphicFramePr>
            <a:graphicFrameLocks noGrp="1"/>
          </p:cNvGraphicFramePr>
          <p:nvPr>
            <p:extLst>
              <p:ext uri="{D42A27DB-BD31-4B8C-83A1-F6EECF244321}">
                <p14:modId xmlns:p14="http://schemas.microsoft.com/office/powerpoint/2010/main" val="3894496024"/>
              </p:ext>
            </p:extLst>
          </p:nvPr>
        </p:nvGraphicFramePr>
        <p:xfrm>
          <a:off x="611560" y="1556792"/>
          <a:ext cx="8031461" cy="3884371"/>
        </p:xfrm>
        <a:graphic>
          <a:graphicData uri="http://schemas.openxmlformats.org/drawingml/2006/table">
            <a:tbl>
              <a:tblPr firstRow="1" bandRow="1">
                <a:tableStyleId>{17292A2E-F333-43FB-9621-5CBBE7FDCDCB}</a:tableStyleId>
              </a:tblPr>
              <a:tblGrid>
                <a:gridCol w="2569252"/>
                <a:gridCol w="2365865"/>
                <a:gridCol w="3096344"/>
              </a:tblGrid>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t>1.</a:t>
                      </a:r>
                      <a:r>
                        <a:rPr lang="zh-TW" altLang="en-US" sz="1800" dirty="0" smtClean="0"/>
                        <a:t>蒐集社區災害經驗</a:t>
                      </a:r>
                      <a:endParaRPr lang="zh-TW" altLang="en-US" b="1" dirty="0">
                        <a:solidFill>
                          <a:schemeClr val="bg1">
                            <a:lumMod val="50000"/>
                          </a:schemeClr>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曾經發生過災害</a:t>
                      </a:r>
                      <a:endParaRPr lang="zh-TW" altLang="en-US" b="0" dirty="0" smtClean="0">
                        <a:solidFill>
                          <a:schemeClr val="bg1">
                            <a:lumMod val="50000"/>
                          </a:schemeClr>
                        </a:solidFill>
                        <a:latin typeface="微軟正黑體" pitchFamily="34" charset="-120"/>
                        <a:ea typeface="微軟正黑體" pitchFamily="34" charset="-120"/>
                      </a:endParaRPr>
                    </a:p>
                  </a:txBody>
                  <a:tcPr anchor="ctr"/>
                </a:tc>
                <a:tc>
                  <a:txBody>
                    <a:bodyPr/>
                    <a:lstStyle/>
                    <a:p>
                      <a:r>
                        <a:rPr lang="zh-TW" altLang="en-US" dirty="0" smtClean="0"/>
                        <a:t>地震、水災、土石流等</a:t>
                      </a:r>
                      <a:endParaRPr lang="zh-TW" altLang="en-US" b="0" dirty="0">
                        <a:solidFill>
                          <a:schemeClr val="bg1">
                            <a:lumMod val="50000"/>
                          </a:schemeClr>
                        </a:solidFill>
                        <a:latin typeface="微軟正黑體" pitchFamily="34" charset="-120"/>
                        <a:ea typeface="微軟正黑體" pitchFamily="34" charset="-120"/>
                      </a:endParaRPr>
                    </a:p>
                  </a:txBody>
                  <a:tcPr anchor="ctr"/>
                </a:tc>
              </a:tr>
              <a:tr h="1458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t>2.</a:t>
                      </a:r>
                      <a:r>
                        <a:rPr lang="zh-TW" altLang="en-US" sz="1800" dirty="0" smtClean="0"/>
                        <a:t>調查自然與社會環境</a:t>
                      </a:r>
                      <a:endParaRPr lang="zh-TW" altLang="en-US" b="1" dirty="0">
                        <a:solidFill>
                          <a:schemeClr val="bg1">
                            <a:lumMod val="50000"/>
                          </a:schemeClr>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社會環境調查項目</a:t>
                      </a:r>
                    </a:p>
                    <a:p>
                      <a:endParaRPr lang="zh-TW" altLang="en-US" dirty="0">
                        <a:solidFill>
                          <a:schemeClr val="bg1">
                            <a:lumMod val="50000"/>
                          </a:schemeClr>
                        </a:solidFill>
                        <a:latin typeface="微軟正黑體" pitchFamily="34" charset="-120"/>
                        <a:ea typeface="微軟正黑體" pitchFamily="34" charset="-120"/>
                      </a:endParaRPr>
                    </a:p>
                  </a:txBody>
                  <a:tcPr anchor="ctr"/>
                </a:tc>
                <a:tc>
                  <a:txBody>
                    <a:bodyPr/>
                    <a:lstStyle/>
                    <a:p>
                      <a:r>
                        <a:rPr lang="zh-TW" altLang="en-US" sz="1800" dirty="0" smtClean="0"/>
                        <a:t>災害弱勢</a:t>
                      </a:r>
                      <a:endParaRPr lang="en-US" altLang="zh-TW" sz="1800" dirty="0" smtClean="0"/>
                    </a:p>
                    <a:p>
                      <a:r>
                        <a:rPr lang="zh-TW" altLang="en-US" sz="1800" dirty="0" smtClean="0"/>
                        <a:t>老舊建物</a:t>
                      </a:r>
                      <a:endParaRPr lang="en-US" altLang="zh-TW" sz="1800" dirty="0" smtClean="0"/>
                    </a:p>
                    <a:p>
                      <a:r>
                        <a:rPr lang="zh-TW" altLang="en-US" sz="1800" dirty="0" smtClean="0"/>
                        <a:t>公共工程</a:t>
                      </a:r>
                      <a:endParaRPr lang="en-US" altLang="zh-TW" sz="1800" dirty="0" smtClean="0"/>
                    </a:p>
                    <a:p>
                      <a:r>
                        <a:rPr lang="zh-TW" altLang="en-US" sz="1800" dirty="0" smtClean="0"/>
                        <a:t>維生管線</a:t>
                      </a:r>
                      <a:endParaRPr lang="en-US" altLang="zh-TW" sz="1800" dirty="0" smtClean="0"/>
                    </a:p>
                    <a:p>
                      <a:r>
                        <a:rPr lang="zh-TW" altLang="en-US" sz="1800" dirty="0" smtClean="0"/>
                        <a:t>重要設施</a:t>
                      </a:r>
                      <a:endParaRPr lang="zh-TW" altLang="en-US" sz="1800" dirty="0" smtClean="0">
                        <a:solidFill>
                          <a:schemeClr val="bg1">
                            <a:lumMod val="50000"/>
                          </a:schemeClr>
                        </a:solidFill>
                        <a:latin typeface="微軟正黑體" pitchFamily="34" charset="-120"/>
                        <a:ea typeface="微軟正黑體" pitchFamily="34" charset="-120"/>
                      </a:endParaRPr>
                    </a:p>
                  </a:txBody>
                  <a:tcPr anchor="ctr"/>
                </a:tc>
              </a:tr>
              <a:tr h="475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t>3.</a:t>
                      </a:r>
                      <a:r>
                        <a:rPr lang="zh-TW" altLang="en-US" sz="1800" dirty="0" smtClean="0"/>
                        <a:t>調查社區防救災資源</a:t>
                      </a:r>
                      <a:endParaRPr lang="zh-TW" altLang="en-US" sz="1800" b="1" dirty="0" smtClean="0">
                        <a:solidFill>
                          <a:schemeClr val="bg1">
                            <a:lumMod val="50000"/>
                          </a:schemeClr>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防救災資源調查項目</a:t>
                      </a:r>
                      <a:endParaRPr lang="zh-TW" altLang="en-US" dirty="0" smtClean="0">
                        <a:solidFill>
                          <a:schemeClr val="bg1">
                            <a:lumMod val="50000"/>
                          </a:schemeClr>
                        </a:solidFill>
                        <a:latin typeface="微軟正黑體" pitchFamily="34" charset="-120"/>
                        <a:ea typeface="微軟正黑體" pitchFamily="34" charset="-120"/>
                      </a:endParaRPr>
                    </a:p>
                  </a:txBody>
                  <a:tcPr anchor="ctr"/>
                </a:tc>
                <a:tc>
                  <a:txBody>
                    <a:bodyPr/>
                    <a:lstStyle/>
                    <a:p>
                      <a:r>
                        <a:rPr lang="zh-TW" altLang="en-US" sz="1800" dirty="0" smtClean="0"/>
                        <a:t>防救災專業人才 防救災設施、設備</a:t>
                      </a:r>
                      <a:endParaRPr lang="zh-TW" altLang="en-US" sz="1800" dirty="0" smtClean="0">
                        <a:solidFill>
                          <a:schemeClr val="bg1">
                            <a:lumMod val="50000"/>
                          </a:schemeClr>
                        </a:solidFill>
                        <a:latin typeface="微軟正黑體" pitchFamily="34" charset="-120"/>
                        <a:ea typeface="微軟正黑體" pitchFamily="34" charset="-120"/>
                      </a:endParaRPr>
                    </a:p>
                  </a:txBody>
                  <a:tcPr anchor="ctr"/>
                </a:tc>
              </a:tr>
              <a:tr h="1277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t>4.</a:t>
                      </a:r>
                      <a:r>
                        <a:rPr lang="zh-TW" altLang="en-US" sz="1800" dirty="0" smtClean="0"/>
                        <a:t>進行實地踏勘</a:t>
                      </a:r>
                      <a:endParaRPr lang="zh-TW" altLang="en-US" b="1" dirty="0">
                        <a:solidFill>
                          <a:schemeClr val="bg1">
                            <a:lumMod val="50000"/>
                          </a:schemeClr>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實地踏勘所需的工具</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社區地圖哪裡購買</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實地踏勘重點</a:t>
                      </a:r>
                      <a:endParaRPr lang="zh-TW" altLang="en-US" dirty="0" smtClean="0">
                        <a:solidFill>
                          <a:schemeClr val="bg1">
                            <a:lumMod val="50000"/>
                          </a:schemeClr>
                        </a:solidFill>
                        <a:latin typeface="微軟正黑體" pitchFamily="34" charset="-120"/>
                        <a:ea typeface="微軟正黑體" pitchFamily="34" charset="-120"/>
                      </a:endParaRPr>
                    </a:p>
                  </a:txBody>
                  <a:tcPr anchor="ctr"/>
                </a:tc>
                <a:tc>
                  <a:txBody>
                    <a:bodyPr/>
                    <a:lstStyle/>
                    <a:p>
                      <a:r>
                        <a:rPr lang="zh-TW" altLang="en-US" sz="1800" dirty="0" smtClean="0"/>
                        <a:t>災時較安全場所</a:t>
                      </a:r>
                      <a:endParaRPr lang="en-US" altLang="zh-TW" sz="1800" dirty="0" smtClean="0"/>
                    </a:p>
                    <a:p>
                      <a:r>
                        <a:rPr lang="zh-TW" altLang="en-US" sz="1800" dirty="0" smtClean="0"/>
                        <a:t>災時較危險的場所</a:t>
                      </a:r>
                      <a:endParaRPr lang="zh-TW" altLang="en-US" sz="1800" dirty="0" smtClean="0">
                        <a:solidFill>
                          <a:schemeClr val="bg1">
                            <a:lumMod val="50000"/>
                          </a:schemeClr>
                        </a:solidFill>
                        <a:latin typeface="微軟正黑體" pitchFamily="34" charset="-120"/>
                        <a:ea typeface="微軟正黑體" pitchFamily="34" charset="-120"/>
                      </a:endParaRPr>
                    </a:p>
                  </a:txBody>
                  <a:tcPr anchor="ctr"/>
                </a:tc>
              </a:tr>
            </a:tbl>
          </a:graphicData>
        </a:graphic>
      </p:graphicFrame>
      <p:sp>
        <p:nvSpPr>
          <p:cNvPr id="4" name="標題 3"/>
          <p:cNvSpPr>
            <a:spLocks noGrp="1"/>
          </p:cNvSpPr>
          <p:nvPr>
            <p:ph type="title"/>
          </p:nvPr>
        </p:nvSpPr>
        <p:spPr/>
        <p:txBody>
          <a:bodyPr/>
          <a:lstStyle/>
          <a:p>
            <a:r>
              <a:rPr lang="zh-TW" altLang="en-US" dirty="0" smtClean="0">
                <a:latin typeface="+mn-ea"/>
                <a:ea typeface="+mn-ea"/>
              </a:rPr>
              <a:t>社區環境調查</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18</a:t>
            </a:fld>
            <a:endParaRPr lang="en-US" altLang="zh-TW"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橢圓 39"/>
          <p:cNvSpPr/>
          <p:nvPr/>
        </p:nvSpPr>
        <p:spPr>
          <a:xfrm>
            <a:off x="5364088" y="1268760"/>
            <a:ext cx="360363" cy="36036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dirty="0">
              <a:latin typeface="+mn-ea"/>
            </a:endParaRPr>
          </a:p>
        </p:txBody>
      </p:sp>
      <p:sp>
        <p:nvSpPr>
          <p:cNvPr id="63493" name="文字方塊 40"/>
          <p:cNvSpPr txBox="1">
            <a:spLocks noChangeArrowheads="1"/>
          </p:cNvSpPr>
          <p:nvPr/>
        </p:nvSpPr>
        <p:spPr bwMode="auto">
          <a:xfrm>
            <a:off x="5854626" y="1268760"/>
            <a:ext cx="3097212" cy="368300"/>
          </a:xfrm>
          <a:prstGeom prst="rect">
            <a:avLst/>
          </a:prstGeom>
          <a:noFill/>
          <a:ln w="9525">
            <a:noFill/>
            <a:miter lim="800000"/>
            <a:headEnd/>
            <a:tailEnd/>
          </a:ln>
        </p:spPr>
        <p:txBody>
          <a:bodyPr>
            <a:spAutoFit/>
          </a:bodyPr>
          <a:lstStyle/>
          <a:p>
            <a:r>
              <a:rPr kumimoji="0" lang="zh-TW" altLang="en-US" dirty="0">
                <a:latin typeface="+mn-ea"/>
              </a:rPr>
              <a:t>實地踏勘地圖製作流程</a:t>
            </a:r>
          </a:p>
        </p:txBody>
      </p:sp>
      <p:pic>
        <p:nvPicPr>
          <p:cNvPr id="63494" name="Picture 2" descr="C:\Users\user\Desktop\防災社區\1.jpg"/>
          <p:cNvPicPr>
            <a:picLocks noChangeAspect="1" noChangeArrowheads="1"/>
          </p:cNvPicPr>
          <p:nvPr/>
        </p:nvPicPr>
        <p:blipFill>
          <a:blip r:embed="rId3" cstate="print"/>
          <a:srcRect l="21227" t="33618" r="10410" b="19797"/>
          <a:stretch>
            <a:fillRect/>
          </a:stretch>
        </p:blipFill>
        <p:spPr bwMode="auto">
          <a:xfrm rot="60000">
            <a:off x="63750" y="1624644"/>
            <a:ext cx="4948237" cy="4641850"/>
          </a:xfrm>
          <a:prstGeom prst="rect">
            <a:avLst/>
          </a:prstGeom>
          <a:noFill/>
          <a:ln w="9525">
            <a:noFill/>
            <a:miter lim="800000"/>
            <a:headEnd/>
            <a:tailEnd/>
          </a:ln>
        </p:spPr>
      </p:pic>
      <p:sp>
        <p:nvSpPr>
          <p:cNvPr id="56" name="橢圓 55"/>
          <p:cNvSpPr/>
          <p:nvPr/>
        </p:nvSpPr>
        <p:spPr>
          <a:xfrm>
            <a:off x="1051367" y="1268760"/>
            <a:ext cx="360362" cy="358775"/>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kumimoji="0" lang="zh-TW" altLang="en-US" dirty="0">
              <a:latin typeface="+mn-ea"/>
            </a:endParaRPr>
          </a:p>
        </p:txBody>
      </p:sp>
      <p:sp>
        <p:nvSpPr>
          <p:cNvPr id="63496" name="文字方塊 31"/>
          <p:cNvSpPr txBox="1">
            <a:spLocks noChangeArrowheads="1"/>
          </p:cNvSpPr>
          <p:nvPr/>
        </p:nvSpPr>
        <p:spPr bwMode="auto">
          <a:xfrm>
            <a:off x="1554604" y="1268760"/>
            <a:ext cx="3097213" cy="369887"/>
          </a:xfrm>
          <a:prstGeom prst="rect">
            <a:avLst/>
          </a:prstGeom>
          <a:noFill/>
          <a:ln w="9525">
            <a:noFill/>
            <a:miter lim="800000"/>
            <a:headEnd/>
            <a:tailEnd/>
          </a:ln>
        </p:spPr>
        <p:txBody>
          <a:bodyPr>
            <a:spAutoFit/>
          </a:bodyPr>
          <a:lstStyle/>
          <a:p>
            <a:r>
              <a:rPr kumimoji="0" lang="zh-TW" altLang="en-US" dirty="0">
                <a:latin typeface="+mn-ea"/>
              </a:rPr>
              <a:t>實地踏勘紀錄範例</a:t>
            </a:r>
          </a:p>
        </p:txBody>
      </p:sp>
      <p:pic>
        <p:nvPicPr>
          <p:cNvPr id="63497" name="Picture 3" descr="C:\Users\user\Desktop\防災社區\2.jpg"/>
          <p:cNvPicPr>
            <a:picLocks noChangeAspect="1" noChangeArrowheads="1"/>
          </p:cNvPicPr>
          <p:nvPr/>
        </p:nvPicPr>
        <p:blipFill>
          <a:blip r:embed="rId4" cstate="print"/>
          <a:srcRect l="20869" t="31960" r="45061" b="31284"/>
          <a:stretch>
            <a:fillRect/>
          </a:stretch>
        </p:blipFill>
        <p:spPr bwMode="auto">
          <a:xfrm>
            <a:off x="4942137" y="1688256"/>
            <a:ext cx="2044700" cy="3036888"/>
          </a:xfrm>
          <a:prstGeom prst="rect">
            <a:avLst/>
          </a:prstGeom>
          <a:noFill/>
          <a:ln w="9525">
            <a:noFill/>
            <a:miter lim="800000"/>
            <a:headEnd/>
            <a:tailEnd/>
          </a:ln>
        </p:spPr>
      </p:pic>
      <p:pic>
        <p:nvPicPr>
          <p:cNvPr id="63498" name="Picture 4" descr="C:\Users\user\Desktop\防災社區\2.jpg"/>
          <p:cNvPicPr>
            <a:picLocks noChangeAspect="1" noChangeArrowheads="1"/>
          </p:cNvPicPr>
          <p:nvPr/>
        </p:nvPicPr>
        <p:blipFill>
          <a:blip r:embed="rId5" cstate="print"/>
          <a:srcRect l="56535" t="31764" r="11552" b="42487"/>
          <a:stretch>
            <a:fillRect/>
          </a:stretch>
        </p:blipFill>
        <p:spPr bwMode="auto">
          <a:xfrm>
            <a:off x="6859837" y="3822229"/>
            <a:ext cx="2217738" cy="2384425"/>
          </a:xfrm>
          <a:prstGeom prst="rect">
            <a:avLst/>
          </a:prstGeom>
          <a:noFill/>
          <a:ln w="9525">
            <a:noFill/>
            <a:miter lim="800000"/>
            <a:headEnd/>
            <a:tailEnd/>
          </a:ln>
        </p:spPr>
      </p:pic>
      <p:pic>
        <p:nvPicPr>
          <p:cNvPr id="63499" name="Picture 3" descr="C:\Users\user\Desktop\防災社區\2.jpg"/>
          <p:cNvPicPr>
            <a:picLocks noChangeAspect="1" noChangeArrowheads="1"/>
          </p:cNvPicPr>
          <p:nvPr/>
        </p:nvPicPr>
        <p:blipFill>
          <a:blip r:embed="rId6" cstate="print"/>
          <a:srcRect l="20869" t="68846" r="45061" b="12296"/>
          <a:stretch>
            <a:fillRect/>
          </a:stretch>
        </p:blipFill>
        <p:spPr bwMode="auto">
          <a:xfrm>
            <a:off x="6907462" y="2174404"/>
            <a:ext cx="2160588" cy="1647825"/>
          </a:xfrm>
          <a:prstGeom prst="rect">
            <a:avLst/>
          </a:prstGeom>
          <a:noFill/>
          <a:ln w="9525">
            <a:noFill/>
            <a:miter lim="800000"/>
            <a:headEnd/>
            <a:tailEnd/>
          </a:ln>
        </p:spPr>
      </p:pic>
      <p:sp>
        <p:nvSpPr>
          <p:cNvPr id="63501" name="文字方塊 17"/>
          <p:cNvSpPr txBox="1">
            <a:spLocks noChangeArrowheads="1"/>
          </p:cNvSpPr>
          <p:nvPr/>
        </p:nvSpPr>
        <p:spPr bwMode="auto">
          <a:xfrm>
            <a:off x="3721365" y="6261062"/>
            <a:ext cx="4870450" cy="369887"/>
          </a:xfrm>
          <a:prstGeom prst="rect">
            <a:avLst/>
          </a:prstGeom>
          <a:noFill/>
          <a:ln w="9525">
            <a:noFill/>
            <a:miter lim="800000"/>
            <a:headEnd/>
            <a:tailEnd/>
          </a:ln>
        </p:spPr>
        <p:txBody>
          <a:bodyPr>
            <a:spAutoFit/>
          </a:bodyPr>
          <a:lstStyle/>
          <a:p>
            <a:r>
              <a:rPr kumimoji="0" lang="zh-TW" altLang="en-US" dirty="0">
                <a:solidFill>
                  <a:schemeClr val="bg1">
                    <a:lumMod val="50000"/>
                  </a:schemeClr>
                </a:solidFill>
                <a:latin typeface="+mn-ea"/>
              </a:rPr>
              <a:t>資料來源：行政院災防會。防災社區指導手冊</a:t>
            </a:r>
          </a:p>
        </p:txBody>
      </p:sp>
      <p:sp>
        <p:nvSpPr>
          <p:cNvPr id="2" name="投影片編號版面配置區 1"/>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19</a:t>
            </a:fld>
            <a:endParaRPr lang="en-US" altLang="zh-TW"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2</a:t>
            </a:fld>
            <a:endParaRPr lang="en-US" altLang="zh-TW"/>
          </a:p>
        </p:txBody>
      </p:sp>
      <p:sp>
        <p:nvSpPr>
          <p:cNvPr id="3" name="文字方塊 2"/>
          <p:cNvSpPr txBox="1"/>
          <p:nvPr/>
        </p:nvSpPr>
        <p:spPr>
          <a:xfrm>
            <a:off x="3131840" y="404664"/>
            <a:ext cx="2646878"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什麼是資源？</a:t>
            </a:r>
            <a:endParaRPr lang="zh-TW" altLang="en-US" sz="3200" b="1" dirty="0">
              <a:effectLst>
                <a:outerShdw blurRad="38100" dist="38100" dir="2700000" algn="tl">
                  <a:srgbClr val="000000">
                    <a:alpha val="43137"/>
                  </a:srgbClr>
                </a:outerShdw>
              </a:effectLst>
            </a:endParaRPr>
          </a:p>
        </p:txBody>
      </p:sp>
      <p:sp>
        <p:nvSpPr>
          <p:cNvPr id="4" name="文字方塊 3"/>
          <p:cNvSpPr txBox="1"/>
          <p:nvPr/>
        </p:nvSpPr>
        <p:spPr>
          <a:xfrm>
            <a:off x="1979710" y="1000829"/>
            <a:ext cx="5519460" cy="584775"/>
          </a:xfrm>
          <a:prstGeom prst="rect">
            <a:avLst/>
          </a:prstGeom>
          <a:noFill/>
        </p:spPr>
        <p:txBody>
          <a:bodyPr wrap="none" rtlCol="0">
            <a:spAutoFit/>
          </a:bodyPr>
          <a:lstStyle/>
          <a:p>
            <a:r>
              <a:rPr lang="zh-TW" altLang="en-US" sz="3200" b="1" dirty="0">
                <a:effectLst>
                  <a:outerShdw blurRad="38100" dist="38100" dir="2700000" algn="tl">
                    <a:srgbClr val="000000">
                      <a:alpha val="43137"/>
                    </a:srgbClr>
                  </a:outerShdw>
                </a:effectLst>
              </a:rPr>
              <a:t>與防救災相關的</a:t>
            </a:r>
            <a:r>
              <a:rPr lang="zh-TW" altLang="en-US" sz="3200" b="1" dirty="0" smtClean="0">
                <a:effectLst>
                  <a:outerShdw blurRad="38100" dist="38100" dir="2700000" algn="tl">
                    <a:srgbClr val="000000">
                      <a:alpha val="43137"/>
                    </a:srgbClr>
                  </a:outerShdw>
                </a:effectLst>
              </a:rPr>
              <a:t>資源是什麼？</a:t>
            </a:r>
            <a:endParaRPr lang="zh-TW" altLang="en-US" sz="3200" b="1" dirty="0">
              <a:effectLst>
                <a:outerShdw blurRad="38100" dist="38100" dir="2700000" algn="tl">
                  <a:srgbClr val="000000">
                    <a:alpha val="43137"/>
                  </a:srgbClr>
                </a:outerShdw>
              </a:effectLst>
            </a:endParaRPr>
          </a:p>
        </p:txBody>
      </p:sp>
      <p:sp>
        <p:nvSpPr>
          <p:cNvPr id="5" name="文字方塊 4"/>
          <p:cNvSpPr txBox="1"/>
          <p:nvPr/>
        </p:nvSpPr>
        <p:spPr>
          <a:xfrm>
            <a:off x="1773047" y="162880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社區各自需要什麼防救災資源？</a:t>
            </a:r>
            <a:endParaRPr lang="zh-TW" altLang="en-US" sz="3200" b="1" dirty="0">
              <a:effectLst>
                <a:outerShdw blurRad="38100" dist="38100" dir="2700000" algn="tl">
                  <a:srgbClr val="000000">
                    <a:alpha val="43137"/>
                  </a:srgbClr>
                </a:outerShdw>
              </a:effectLst>
            </a:endParaRPr>
          </a:p>
        </p:txBody>
      </p:sp>
      <p:sp>
        <p:nvSpPr>
          <p:cNvPr id="7" name="文字方塊 6"/>
          <p:cNvSpPr txBox="1"/>
          <p:nvPr/>
        </p:nvSpPr>
        <p:spPr>
          <a:xfrm>
            <a:off x="1900733" y="3780329"/>
            <a:ext cx="5519460"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如何找到和充實不足的資源？</a:t>
            </a:r>
            <a:endParaRPr lang="zh-TW" altLang="en-US" sz="3200" b="1" dirty="0">
              <a:effectLst>
                <a:outerShdw blurRad="38100" dist="38100" dir="2700000" algn="tl">
                  <a:srgbClr val="000000">
                    <a:alpha val="43137"/>
                  </a:srgbClr>
                </a:outerShdw>
              </a:effectLst>
            </a:endParaRPr>
          </a:p>
        </p:txBody>
      </p:sp>
      <p:sp>
        <p:nvSpPr>
          <p:cNvPr id="8" name="文字方塊 7"/>
          <p:cNvSpPr txBox="1"/>
          <p:nvPr/>
        </p:nvSpPr>
        <p:spPr>
          <a:xfrm>
            <a:off x="3131840" y="450040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資源如何管理？</a:t>
            </a:r>
            <a:endParaRPr lang="zh-TW" altLang="en-US" sz="3200" b="1" dirty="0">
              <a:effectLst>
                <a:outerShdw blurRad="38100" dist="38100" dir="2700000" algn="tl">
                  <a:srgbClr val="000000">
                    <a:alpha val="43137"/>
                  </a:srgbClr>
                </a:outerShdw>
              </a:effectLst>
            </a:endParaRPr>
          </a:p>
        </p:txBody>
      </p:sp>
      <p:sp>
        <p:nvSpPr>
          <p:cNvPr id="9" name="文字方塊 8"/>
          <p:cNvSpPr txBox="1"/>
          <p:nvPr/>
        </p:nvSpPr>
        <p:spPr>
          <a:xfrm>
            <a:off x="3151628" y="522048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資源如何共享？</a:t>
            </a:r>
            <a:endParaRPr lang="zh-TW" altLang="en-US" sz="3200" b="1" dirty="0">
              <a:effectLst>
                <a:outerShdw blurRad="38100" dist="38100" dir="2700000" algn="tl">
                  <a:srgbClr val="000000">
                    <a:alpha val="43137"/>
                  </a:srgbClr>
                </a:outerShdw>
              </a:effectLst>
            </a:endParaRPr>
          </a:p>
        </p:txBody>
      </p:sp>
      <p:sp>
        <p:nvSpPr>
          <p:cNvPr id="10" name="文字方塊 9"/>
          <p:cNvSpPr txBox="1"/>
          <p:nvPr/>
        </p:nvSpPr>
        <p:spPr>
          <a:xfrm>
            <a:off x="2800448" y="6012577"/>
            <a:ext cx="3877985"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資源如何發揮效用？</a:t>
            </a:r>
            <a:endParaRPr lang="zh-TW" altLang="en-US" sz="3200" b="1" dirty="0">
              <a:effectLst>
                <a:outerShdw blurRad="38100" dist="38100" dir="2700000" algn="tl">
                  <a:srgbClr val="000000">
                    <a:alpha val="43137"/>
                  </a:srgbClr>
                </a:outerShdw>
              </a:effectLst>
            </a:endParaRPr>
          </a:p>
        </p:txBody>
      </p:sp>
      <p:sp>
        <p:nvSpPr>
          <p:cNvPr id="11" name="文字方塊 10"/>
          <p:cNvSpPr txBox="1"/>
          <p:nvPr/>
        </p:nvSpPr>
        <p:spPr>
          <a:xfrm>
            <a:off x="1787112" y="264327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社區（或其他組織）各自擁有什麼</a:t>
            </a:r>
            <a:r>
              <a:rPr lang="zh-TW" altLang="en-US" sz="3200" b="1" dirty="0">
                <a:effectLst>
                  <a:outerShdw blurRad="38100" dist="38100" dir="2700000" algn="tl">
                    <a:srgbClr val="000000">
                      <a:alpha val="43137"/>
                    </a:srgbClr>
                  </a:outerShdw>
                </a:effectLst>
              </a:rPr>
              <a:t>防救災</a:t>
            </a:r>
            <a:r>
              <a:rPr lang="zh-TW" altLang="en-US" sz="3200" b="1" dirty="0" smtClean="0">
                <a:effectLst>
                  <a:outerShdw blurRad="38100" dist="38100" dir="2700000" algn="tl">
                    <a:srgbClr val="000000">
                      <a:alpha val="43137"/>
                    </a:srgbClr>
                  </a:outerShdw>
                </a:effectLst>
              </a:rPr>
              <a:t>資源？</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0864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6" name="Object 2"/>
          <p:cNvGraphicFramePr>
            <a:graphicFrameLocks noChangeAspect="1"/>
          </p:cNvGraphicFramePr>
          <p:nvPr>
            <p:extLst>
              <p:ext uri="{D42A27DB-BD31-4B8C-83A1-F6EECF244321}">
                <p14:modId xmlns:p14="http://schemas.microsoft.com/office/powerpoint/2010/main" val="2673090517"/>
              </p:ext>
            </p:extLst>
          </p:nvPr>
        </p:nvGraphicFramePr>
        <p:xfrm>
          <a:off x="227770" y="399954"/>
          <a:ext cx="8712968" cy="6244898"/>
        </p:xfrm>
        <a:graphic>
          <a:graphicData uri="http://schemas.openxmlformats.org/presentationml/2006/ole">
            <mc:AlternateContent xmlns:mc="http://schemas.openxmlformats.org/markup-compatibility/2006">
              <mc:Choice xmlns:v="urn:schemas-microsoft-com:vml" Requires="v">
                <p:oleObj spid="_x0000_s91268" name="Document" r:id="rId4" imgW="10300963" imgH="7433177" progId="Word.Document.8">
                  <p:embed/>
                </p:oleObj>
              </mc:Choice>
              <mc:Fallback>
                <p:oleObj name="Document" r:id="rId4" imgW="10300963" imgH="7433177" progId="Word.Document.8">
                  <p:embed/>
                  <p:pic>
                    <p:nvPicPr>
                      <p:cNvPr id="0"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70" y="399954"/>
                        <a:ext cx="8712968" cy="6244898"/>
                      </a:xfrm>
                      <a:prstGeom prst="rect">
                        <a:avLst/>
                      </a:prstGeom>
                      <a:solidFill>
                        <a:srgbClr val="FFFFFF"/>
                      </a:solidFill>
                    </p:spPr>
                  </p:pic>
                </p:oleObj>
              </mc:Fallback>
            </mc:AlternateContent>
          </a:graphicData>
        </a:graphic>
      </p:graphicFrame>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20</a:t>
            </a:fld>
            <a:endParaRPr lang="en-US" altLang="zh-TW"/>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33400"/>
            <a:ext cx="8229600" cy="566836"/>
          </a:xfrm>
        </p:spPr>
        <p:txBody>
          <a:bodyPr>
            <a:normAutofit fontScale="90000"/>
          </a:bodyPr>
          <a:lstStyle/>
          <a:p>
            <a:r>
              <a:rPr lang="zh-TW" altLang="en-US" dirty="0" smtClean="0">
                <a:latin typeface="+mn-ea"/>
                <a:ea typeface="+mn-ea"/>
              </a:rPr>
              <a:t>社區保全對象調查</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21</a:t>
            </a:fld>
            <a:endParaRPr lang="en-US" altLang="zh-TW" dirty="0">
              <a:latin typeface="+mn-ea"/>
              <a:ea typeface="+mn-ea"/>
            </a:endParaRPr>
          </a:p>
        </p:txBody>
      </p:sp>
      <p:sp>
        <p:nvSpPr>
          <p:cNvPr id="4" name="文字方塊 3"/>
          <p:cNvSpPr txBox="1"/>
          <p:nvPr/>
        </p:nvSpPr>
        <p:spPr>
          <a:xfrm>
            <a:off x="755576" y="1100236"/>
            <a:ext cx="8424936" cy="132343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smtClean="0">
                <a:ln>
                  <a:noFill/>
                </a:ln>
                <a:effectLst/>
                <a:uLnTx/>
                <a:uFillTx/>
                <a:latin typeface="+mn-ea"/>
                <a:cs typeface="Arial"/>
                <a:sym typeface="Wingdings"/>
              </a:rPr>
              <a:t>社區共同體</a:t>
            </a:r>
            <a:endParaRPr kumimoji="0" lang="en-US" altLang="zh-TW" sz="2000" b="0" i="0" u="none" strike="noStrike" kern="0" cap="none" spc="0" normalizeH="0" baseline="0" noProof="0" dirty="0" smtClean="0">
              <a:ln>
                <a:noFill/>
              </a:ln>
              <a:effectLst/>
              <a:uLnTx/>
              <a:uFillTx/>
              <a:latin typeface="+mn-ea"/>
              <a:cs typeface="Arial"/>
              <a:sym typeface="Wingdings"/>
            </a:endParaRPr>
          </a:p>
          <a:p>
            <a:pPr lvl="1" indent="-195263">
              <a:buFont typeface="Arial" pitchFamily="34" charset="0"/>
              <a:buChar char="•"/>
              <a:defRPr/>
            </a:pPr>
            <a:r>
              <a:rPr kumimoji="0" lang="zh-TW" altLang="en-US" sz="2000" b="0" i="0" u="none" strike="noStrike" kern="0" cap="none" spc="0" normalizeH="0" baseline="0" noProof="0" dirty="0" smtClean="0">
                <a:ln>
                  <a:noFill/>
                </a:ln>
                <a:effectLst/>
                <a:uLnTx/>
                <a:uFillTx/>
                <a:latin typeface="+mn-ea"/>
                <a:cs typeface="Arial"/>
                <a:sym typeface="Wingdings"/>
              </a:rPr>
              <a:t>調查或瞭解</a:t>
            </a:r>
            <a:r>
              <a:rPr kumimoji="0" lang="zh-TW" altLang="en-US" sz="2000" b="0" i="0" u="none" strike="noStrike" kern="0" cap="none" spc="0" normalizeH="0" baseline="0" noProof="0" dirty="0" smtClean="0">
                <a:ln>
                  <a:noFill/>
                </a:ln>
                <a:effectLst/>
                <a:uLnTx/>
                <a:uFillTx/>
                <a:latin typeface="+mn-ea"/>
                <a:cs typeface="Arial"/>
              </a:rPr>
              <a:t>社區</a:t>
            </a:r>
            <a:r>
              <a:rPr kumimoji="0" lang="zh-TW" altLang="en-US" sz="2000" b="0" i="0" u="none" strike="noStrike" kern="0" cap="none" spc="0" normalizeH="0" baseline="0" noProof="0" dirty="0">
                <a:ln>
                  <a:noFill/>
                </a:ln>
                <a:effectLst/>
                <a:uLnTx/>
                <a:uFillTx/>
                <a:latin typeface="+mn-ea"/>
                <a:cs typeface="Arial"/>
              </a:rPr>
              <a:t>中針對特別需要幫助的</a:t>
            </a:r>
            <a:r>
              <a:rPr kumimoji="0" lang="zh-TW" altLang="en-US" sz="2000" b="0" i="0" u="none" strike="noStrike" kern="0" cap="none" spc="0" normalizeH="0" baseline="0" noProof="0" dirty="0">
                <a:ln>
                  <a:noFill/>
                </a:ln>
                <a:solidFill>
                  <a:srgbClr val="C00000"/>
                </a:solidFill>
                <a:effectLst/>
                <a:uLnTx/>
                <a:uFillTx/>
                <a:latin typeface="+mn-ea"/>
                <a:cs typeface="Arial"/>
              </a:rPr>
              <a:t>高危險群家戶</a:t>
            </a:r>
            <a:r>
              <a:rPr kumimoji="0" lang="zh-TW" altLang="en-US" sz="2000" b="0" i="0" u="none" strike="noStrike" kern="0" cap="none" spc="0" normalizeH="0" baseline="0" noProof="0" dirty="0" smtClean="0">
                <a:ln>
                  <a:noFill/>
                </a:ln>
                <a:effectLst/>
                <a:uLnTx/>
                <a:uFillTx/>
                <a:latin typeface="+mn-ea"/>
                <a:cs typeface="Arial"/>
              </a:rPr>
              <a:t>，</a:t>
            </a:r>
            <a:endParaRPr kumimoji="0" lang="en-US" altLang="zh-TW" sz="2000" b="0" i="0" u="none" strike="noStrike" kern="0" cap="none" spc="0" normalizeH="0" baseline="0" noProof="0" dirty="0" smtClean="0">
              <a:ln>
                <a:noFill/>
              </a:ln>
              <a:effectLst/>
              <a:uLnTx/>
              <a:uFillTx/>
              <a:latin typeface="+mn-ea"/>
              <a:cs typeface="Arial"/>
            </a:endParaRPr>
          </a:p>
          <a:p>
            <a:pPr lvl="1" indent="-195263">
              <a:buFont typeface="Arial" pitchFamily="34" charset="0"/>
              <a:buChar char="•"/>
              <a:defRPr/>
            </a:pPr>
            <a:r>
              <a:rPr kumimoji="0" lang="zh-TW" altLang="en-US" sz="2000" b="0" i="0" u="none" strike="noStrike" kern="0" cap="none" spc="0" normalizeH="0" baseline="0" noProof="0" dirty="0" smtClean="0">
                <a:ln>
                  <a:noFill/>
                </a:ln>
                <a:effectLst/>
                <a:uLnTx/>
                <a:uFillTx/>
                <a:latin typeface="+mn-ea"/>
                <a:cs typeface="Arial"/>
              </a:rPr>
              <a:t>災害</a:t>
            </a:r>
            <a:r>
              <a:rPr kumimoji="0" lang="zh-TW" altLang="en-US" sz="2000" b="0" i="0" u="none" strike="noStrike" kern="0" cap="none" spc="0" normalizeH="0" baseline="0" noProof="0" dirty="0">
                <a:ln>
                  <a:noFill/>
                </a:ln>
                <a:effectLst/>
                <a:uLnTx/>
                <a:uFillTx/>
                <a:latin typeface="+mn-ea"/>
                <a:cs typeface="Arial"/>
              </a:rPr>
              <a:t>來臨前</a:t>
            </a:r>
            <a:r>
              <a:rPr kumimoji="0" lang="zh-TW" altLang="en-US" sz="2000" b="0" i="0" u="none" strike="noStrike" kern="0" cap="none" spc="0" normalizeH="0" baseline="0" noProof="0" dirty="0" smtClean="0">
                <a:ln>
                  <a:noFill/>
                </a:ln>
                <a:effectLst/>
                <a:uLnTx/>
                <a:uFillTx/>
                <a:latin typeface="+mn-ea"/>
                <a:cs typeface="Arial"/>
              </a:rPr>
              <a:t>能提供</a:t>
            </a:r>
            <a:r>
              <a:rPr kumimoji="0" lang="zh-TW" altLang="en-US" sz="2000" b="0" i="0" u="none" strike="noStrike" kern="0" cap="none" spc="0" normalizeH="0" baseline="0" noProof="0" dirty="0">
                <a:ln>
                  <a:noFill/>
                </a:ln>
                <a:effectLst/>
                <a:uLnTx/>
                <a:uFillTx/>
                <a:latin typeface="+mn-ea"/>
                <a:cs typeface="Arial"/>
              </a:rPr>
              <a:t>適時的</a:t>
            </a:r>
            <a:r>
              <a:rPr kumimoji="0" lang="zh-TW" altLang="en-US" sz="2000" b="0" i="0" u="none" strike="noStrike" kern="0" cap="none" spc="0" normalizeH="0" baseline="0" noProof="0" dirty="0" smtClean="0">
                <a:ln>
                  <a:noFill/>
                </a:ln>
                <a:effectLst/>
                <a:uLnTx/>
                <a:uFillTx/>
                <a:latin typeface="+mn-ea"/>
                <a:cs typeface="Arial"/>
              </a:rPr>
              <a:t>關心</a:t>
            </a:r>
            <a:endParaRPr kumimoji="0" lang="en-US" altLang="zh-TW" sz="2000" b="0" i="0" u="none" strike="noStrike" kern="0" cap="none" spc="0" normalizeH="0" baseline="0" noProof="0" dirty="0" smtClean="0">
              <a:ln>
                <a:noFill/>
              </a:ln>
              <a:effectLst/>
              <a:uLnTx/>
              <a:uFillTx/>
              <a:latin typeface="+mn-ea"/>
              <a:cs typeface="Arial"/>
            </a:endParaRPr>
          </a:p>
          <a:p>
            <a:pPr lvl="1" indent="-195263">
              <a:buFont typeface="Arial" pitchFamily="34" charset="0"/>
              <a:buChar char="•"/>
              <a:defRPr/>
            </a:pPr>
            <a:r>
              <a:rPr kumimoji="0" lang="zh-TW" altLang="en-US" sz="2000" b="0" i="0" u="none" strike="noStrike" kern="0" cap="none" spc="0" normalizeH="0" baseline="0" noProof="0" dirty="0" smtClean="0">
                <a:ln>
                  <a:noFill/>
                </a:ln>
                <a:effectLst/>
                <a:uLnTx/>
                <a:uFillTx/>
                <a:latin typeface="+mn-ea"/>
                <a:cs typeface="Arial"/>
              </a:rPr>
              <a:t>協助</a:t>
            </a:r>
            <a:r>
              <a:rPr kumimoji="0" lang="zh-TW" altLang="en-US" sz="2000" b="0" i="0" u="none" strike="noStrike" kern="0" cap="none" spc="0" normalizeH="0" baseline="0" noProof="0" dirty="0">
                <a:ln>
                  <a:noFill/>
                </a:ln>
                <a:effectLst/>
                <a:uLnTx/>
                <a:uFillTx/>
                <a:latin typeface="+mn-ea"/>
                <a:cs typeface="Arial"/>
              </a:rPr>
              <a:t>他們提早進行疏散</a:t>
            </a:r>
            <a:r>
              <a:rPr kumimoji="0" lang="zh-TW" altLang="en-US" sz="2000" b="0" i="0" u="none" strike="noStrike" kern="0" cap="none" spc="0" normalizeH="0" baseline="0" noProof="0" dirty="0" smtClean="0">
                <a:ln>
                  <a:noFill/>
                </a:ln>
                <a:effectLst/>
                <a:uLnTx/>
                <a:uFillTx/>
                <a:latin typeface="+mn-ea"/>
                <a:cs typeface="Arial"/>
              </a:rPr>
              <a:t>避難</a:t>
            </a:r>
            <a:endParaRPr kumimoji="0" lang="zh-TW" altLang="en-US" sz="2000" b="0" i="0" u="none" strike="noStrike" kern="0" cap="none" spc="0" normalizeH="0" baseline="0" noProof="0" dirty="0">
              <a:ln>
                <a:noFill/>
              </a:ln>
              <a:effectLst/>
              <a:uLnTx/>
              <a:uFillTx/>
              <a:latin typeface="+mn-ea"/>
              <a:cs typeface="Arial"/>
            </a:endParaRPr>
          </a:p>
        </p:txBody>
      </p:sp>
      <p:graphicFrame>
        <p:nvGraphicFramePr>
          <p:cNvPr id="5" name="表格 4"/>
          <p:cNvGraphicFramePr>
            <a:graphicFrameLocks noGrp="1"/>
          </p:cNvGraphicFramePr>
          <p:nvPr>
            <p:extLst>
              <p:ext uri="{D42A27DB-BD31-4B8C-83A1-F6EECF244321}">
                <p14:modId xmlns:p14="http://schemas.microsoft.com/office/powerpoint/2010/main" val="3309670691"/>
              </p:ext>
            </p:extLst>
          </p:nvPr>
        </p:nvGraphicFramePr>
        <p:xfrm>
          <a:off x="863205" y="4653136"/>
          <a:ext cx="7525219" cy="1893149"/>
        </p:xfrm>
        <a:graphic>
          <a:graphicData uri="http://schemas.openxmlformats.org/drawingml/2006/table">
            <a:tbl>
              <a:tblPr/>
              <a:tblGrid>
                <a:gridCol w="1044322"/>
                <a:gridCol w="6480897"/>
              </a:tblGrid>
              <a:tr h="375247">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F2F2F2"/>
                          </a:solidFill>
                          <a:effectLst/>
                          <a:latin typeface="華康圓體 Std W5" pitchFamily="50" charset="-120"/>
                          <a:ea typeface="華康圓體 Std W5" pitchFamily="50" charset="-120"/>
                          <a:cs typeface="新細明體" pitchFamily="18" charset="-120"/>
                        </a:rPr>
                        <a:t>調查人員：</a:t>
                      </a:r>
                      <a:r>
                        <a:rPr kumimoji="0" lang="zh-TW" altLang="en-US" sz="1600" b="0" i="0" u="none" strike="noStrike" cap="none" normalizeH="0" baseline="0" dirty="0" smtClean="0">
                          <a:ln>
                            <a:noFill/>
                          </a:ln>
                          <a:solidFill>
                            <a:srgbClr val="F2F2F2"/>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F2F2F2"/>
                          </a:solidFill>
                          <a:effectLst/>
                          <a:latin typeface="華康圓體 Std W5" pitchFamily="50" charset="-120"/>
                          <a:ea typeface="華康圓體 Std W5" pitchFamily="50" charset="-120"/>
                          <a:cs typeface="新細明體" pitchFamily="18" charset="-120"/>
                        </a:rPr>
                        <a:t>調查地點：</a:t>
                      </a:r>
                      <a:r>
                        <a:rPr kumimoji="0" lang="zh-TW" altLang="en-US" sz="1600" b="0" i="0" u="none" strike="noStrike" cap="none" normalizeH="0" baseline="0" dirty="0" smtClean="0">
                          <a:ln>
                            <a:noFill/>
                          </a:ln>
                          <a:solidFill>
                            <a:srgbClr val="F2F2F2"/>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F2F2F2"/>
                          </a:solidFill>
                          <a:effectLst/>
                          <a:latin typeface="華康圓體 Std W5" pitchFamily="50" charset="-120"/>
                          <a:ea typeface="華康圓體 Std W5" pitchFamily="50" charset="-120"/>
                          <a:cs typeface="新細明體" pitchFamily="18" charset="-120"/>
                        </a:rPr>
                        <a:t>調查時間：</a:t>
                      </a:r>
                      <a:endParaRPr kumimoji="0" lang="zh-TW" sz="1600" b="0" i="0" u="none" strike="noStrike" cap="none" normalizeH="0" baseline="0" dirty="0" smtClean="0">
                        <a:ln>
                          <a:noFill/>
                        </a:ln>
                        <a:solidFill>
                          <a:srgbClr val="F2F2F2"/>
                        </a:solidFill>
                        <a:effectLst/>
                        <a:latin typeface="華康圓體 Std W5" pitchFamily="50" charset="-120"/>
                        <a:ea typeface="華康圓體 Std W5" pitchFamily="50"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059"/>
                    </a:solidFill>
                  </a:tcPr>
                </a:tc>
                <a:tc hMerge="1">
                  <a:txBody>
                    <a:bodyPr/>
                    <a:lstStyle/>
                    <a:p>
                      <a:endParaRPr lang="zh-TW" altLang="en-US"/>
                    </a:p>
                  </a:txBody>
                  <a:tcPr/>
                </a:tc>
              </a:tr>
              <a:tr h="39216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地址</a:t>
                      </a:r>
                      <a:endParaRPr kumimoji="0" lang="zh-TW" sz="16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r>
              <a:tr h="37524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華康圓體 Std W5" pitchFamily="50" charset="-120"/>
                          <a:ea typeface="華康圓體 Std W5" pitchFamily="50" charset="-120"/>
                          <a:cs typeface="新細明體" pitchFamily="18" charset="-120"/>
                        </a:rPr>
                        <a:t>類型</a:t>
                      </a:r>
                      <a:endParaRPr kumimoji="0" lang="zh-TW" sz="16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平房 </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□弱勢族群 </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□重症病患</a:t>
                      </a:r>
                      <a:endParaRPr kumimoji="0" lang="zh-TW" sz="16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r>
              <a:tr h="375247">
                <a:tc row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smtClean="0">
                          <a:ln>
                            <a:noFill/>
                          </a:ln>
                          <a:solidFill>
                            <a:srgbClr val="000000"/>
                          </a:solidFill>
                          <a:effectLst/>
                          <a:latin typeface="華康圓體 Std W5" pitchFamily="50" charset="-120"/>
                          <a:ea typeface="華康圓體 Std W5" pitchFamily="50" charset="-120"/>
                          <a:cs typeface="新細明體" pitchFamily="18" charset="-120"/>
                        </a:rPr>
                        <a:t>描述</a:t>
                      </a:r>
                      <a:endParaRPr kumimoji="0" lang="zh-TW" sz="16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歷史災例</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災害</a:t>
                      </a:r>
                      <a:r>
                        <a:rPr kumimoji="0" lang="en-US"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________________</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a:t>
                      </a:r>
                      <a:endParaRPr kumimoji="0" lang="zh-TW" altLang="zh-TW" sz="16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r>
              <a:tr h="375247">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溢堤</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□排水斷面不足</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□破堤</a:t>
                      </a:r>
                      <a:r>
                        <a:rPr kumimoji="0" lang="zh-TW" altLang="en-US"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  </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□其他</a:t>
                      </a:r>
                      <a:r>
                        <a:rPr kumimoji="0" lang="en-US"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____</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造成淹水達</a:t>
                      </a:r>
                      <a:r>
                        <a:rPr kumimoji="0" lang="en-US" alt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___</a:t>
                      </a:r>
                      <a:r>
                        <a:rPr kumimoji="0" lang="zh-TW" sz="1600" b="0" i="0" u="none" strike="noStrike" cap="none" normalizeH="0" baseline="0" dirty="0" smtClean="0">
                          <a:ln>
                            <a:noFill/>
                          </a:ln>
                          <a:solidFill>
                            <a:srgbClr val="000000"/>
                          </a:solidFill>
                          <a:effectLst/>
                          <a:latin typeface="華康圓體 Std W5" pitchFamily="50" charset="-120"/>
                          <a:ea typeface="華康圓體 Std W5" pitchFamily="50" charset="-120"/>
                          <a:cs typeface="新細明體" pitchFamily="18" charset="-120"/>
                        </a:rPr>
                        <a:t>公尺</a:t>
                      </a:r>
                      <a:endParaRPr kumimoji="0" lang="zh-TW" sz="1600" b="0" i="0" u="none" strike="noStrike" cap="none" normalizeH="0" baseline="0" dirty="0" smtClean="0">
                        <a:ln>
                          <a:noFill/>
                        </a:ln>
                        <a:solidFill>
                          <a:schemeClr val="tx1"/>
                        </a:solidFill>
                        <a:effectLst/>
                        <a:latin typeface="華康圓體 Std W5" pitchFamily="50" charset="-120"/>
                        <a:ea typeface="華康圓體 Std W5" pitchFamily="50" charset="-120"/>
                      </a:endParaRPr>
                    </a:p>
                  </a:txBody>
                  <a:tcPr marL="15348" marR="1534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4FF"/>
                    </a:solidFill>
                  </a:tcPr>
                </a:tc>
              </a:tr>
            </a:tbl>
          </a:graphicData>
        </a:graphic>
      </p:graphicFrame>
      <p:sp>
        <p:nvSpPr>
          <p:cNvPr id="6" name="文字方塊 25"/>
          <p:cNvSpPr txBox="1">
            <a:spLocks noChangeArrowheads="1"/>
          </p:cNvSpPr>
          <p:nvPr/>
        </p:nvSpPr>
        <p:spPr bwMode="auto">
          <a:xfrm>
            <a:off x="755576" y="2350098"/>
            <a:ext cx="79208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519238" indent="-1519238" eaLnBrk="0" hangingPunct="0">
              <a:defRPr kumimoji="1" sz="2000">
                <a:solidFill>
                  <a:schemeClr val="tx1"/>
                </a:solidFill>
                <a:latin typeface="Arial" pitchFamily="34" charset="0"/>
                <a:ea typeface="華康儷中黑" pitchFamily="49" charset="-120"/>
              </a:defRPr>
            </a:lvl1pPr>
            <a:lvl2pPr marL="742950" indent="-285750" eaLnBrk="0" hangingPunct="0">
              <a:defRPr kumimoji="1" sz="2000">
                <a:solidFill>
                  <a:schemeClr val="tx1"/>
                </a:solidFill>
                <a:latin typeface="Arial" pitchFamily="34" charset="0"/>
                <a:ea typeface="華康儷中黑" pitchFamily="49" charset="-120"/>
              </a:defRPr>
            </a:lvl2pPr>
            <a:lvl3pPr marL="1143000" indent="-228600" eaLnBrk="0" hangingPunct="0">
              <a:defRPr kumimoji="1" sz="2000">
                <a:solidFill>
                  <a:schemeClr val="tx1"/>
                </a:solidFill>
                <a:latin typeface="Arial" pitchFamily="34" charset="0"/>
                <a:ea typeface="華康儷中黑" pitchFamily="49" charset="-120"/>
              </a:defRPr>
            </a:lvl3pPr>
            <a:lvl4pPr marL="1600200" indent="-228600" eaLnBrk="0" hangingPunct="0">
              <a:defRPr kumimoji="1" sz="2000">
                <a:solidFill>
                  <a:schemeClr val="tx1"/>
                </a:solidFill>
                <a:latin typeface="Arial" pitchFamily="34" charset="0"/>
                <a:ea typeface="華康儷中黑" pitchFamily="49" charset="-120"/>
              </a:defRPr>
            </a:lvl4pPr>
            <a:lvl5pPr marL="2057400" indent="-228600" eaLnBrk="0" hangingPunct="0">
              <a:defRPr kumimoji="1" sz="2000">
                <a:solidFill>
                  <a:schemeClr val="tx1"/>
                </a:solidFill>
                <a:latin typeface="Arial" pitchFamily="34" charset="0"/>
                <a:ea typeface="華康儷中黑" pitchFamily="49" charset="-120"/>
              </a:defRPr>
            </a:lvl5pPr>
            <a:lvl6pPr marL="2514600" indent="-228600" eaLnBrk="0" fontAlgn="base" hangingPunct="0">
              <a:spcBef>
                <a:spcPct val="0"/>
              </a:spcBef>
              <a:spcAft>
                <a:spcPct val="0"/>
              </a:spcAft>
              <a:defRPr kumimoji="1" sz="2000">
                <a:solidFill>
                  <a:schemeClr val="tx1"/>
                </a:solidFill>
                <a:latin typeface="Arial" pitchFamily="34" charset="0"/>
                <a:ea typeface="華康儷中黑" pitchFamily="49" charset="-120"/>
              </a:defRPr>
            </a:lvl6pPr>
            <a:lvl7pPr marL="2971800" indent="-228600" eaLnBrk="0" fontAlgn="base" hangingPunct="0">
              <a:spcBef>
                <a:spcPct val="0"/>
              </a:spcBef>
              <a:spcAft>
                <a:spcPct val="0"/>
              </a:spcAft>
              <a:defRPr kumimoji="1" sz="2000">
                <a:solidFill>
                  <a:schemeClr val="tx1"/>
                </a:solidFill>
                <a:latin typeface="Arial" pitchFamily="34" charset="0"/>
                <a:ea typeface="華康儷中黑" pitchFamily="49" charset="-120"/>
              </a:defRPr>
            </a:lvl7pPr>
            <a:lvl8pPr marL="3429000" indent="-228600" eaLnBrk="0" fontAlgn="base" hangingPunct="0">
              <a:spcBef>
                <a:spcPct val="0"/>
              </a:spcBef>
              <a:spcAft>
                <a:spcPct val="0"/>
              </a:spcAft>
              <a:defRPr kumimoji="1" sz="2000">
                <a:solidFill>
                  <a:schemeClr val="tx1"/>
                </a:solidFill>
                <a:latin typeface="Arial" pitchFamily="34" charset="0"/>
                <a:ea typeface="華康儷中黑" pitchFamily="49" charset="-120"/>
              </a:defRPr>
            </a:lvl8pPr>
            <a:lvl9pPr marL="3886200" indent="-228600" eaLnBrk="0" fontAlgn="base" hangingPunct="0">
              <a:spcBef>
                <a:spcPct val="0"/>
              </a:spcBef>
              <a:spcAft>
                <a:spcPct val="0"/>
              </a:spcAft>
              <a:defRPr kumimoji="1" sz="2000">
                <a:solidFill>
                  <a:schemeClr val="tx1"/>
                </a:solidFill>
                <a:latin typeface="Arial" pitchFamily="34" charset="0"/>
                <a:ea typeface="華康儷中黑" pitchFamily="49" charset="-120"/>
              </a:defRPr>
            </a:lvl9pPr>
          </a:lstStyle>
          <a:p>
            <a:pPr marL="1519238" marR="0" lvl="0" indent="-1519238" defTabSz="914400" eaLnBrk="1" fontAlgn="auto" latinLnBrk="0" hangingPunct="1">
              <a:lnSpc>
                <a:spcPct val="100000"/>
              </a:lnSpc>
              <a:spcBef>
                <a:spcPts val="0"/>
              </a:spcBef>
              <a:spcAft>
                <a:spcPts val="0"/>
              </a:spcAft>
              <a:buClrTx/>
              <a:buSzTx/>
              <a:buFontTx/>
              <a:buNone/>
              <a:tabLst/>
              <a:defRPr/>
            </a:pPr>
            <a:r>
              <a:rPr kumimoji="0" lang="en-US" altLang="zh-TW" b="0" i="0" u="none" strike="noStrike" kern="0" cap="none" spc="0" normalizeH="0" baseline="0" noProof="0" dirty="0" smtClean="0">
                <a:ln>
                  <a:noFill/>
                </a:ln>
                <a:solidFill>
                  <a:schemeClr val="bg1">
                    <a:lumMod val="50000"/>
                  </a:schemeClr>
                </a:solidFill>
                <a:effectLst/>
                <a:uLnTx/>
                <a:uFillTx/>
                <a:latin typeface="+mn-ea"/>
                <a:ea typeface="+mn-ea"/>
                <a:sym typeface="Wingdings" pitchFamily="2" charset="2"/>
              </a:rPr>
              <a:t></a:t>
            </a:r>
            <a:r>
              <a:rPr kumimoji="0" lang="zh-TW" altLang="en-US" b="0" i="0" u="none" strike="noStrike" kern="0" cap="none" spc="0" normalizeH="0" baseline="0" noProof="0" dirty="0" smtClean="0">
                <a:ln>
                  <a:noFill/>
                </a:ln>
                <a:effectLst/>
                <a:uLnTx/>
                <a:uFillTx/>
                <a:latin typeface="+mn-ea"/>
                <a:ea typeface="+mn-ea"/>
                <a:sym typeface="Wingdings" pitchFamily="2" charset="2"/>
              </a:rPr>
              <a:t>需保全的災害高風險居民類型可分為：</a:t>
            </a:r>
            <a:endParaRPr kumimoji="0" lang="en-US" altLang="zh-TW" b="0" i="0" u="none" strike="noStrike" kern="0" cap="none" spc="0" normalizeH="0" baseline="0" noProof="0" dirty="0" smtClean="0">
              <a:ln>
                <a:noFill/>
              </a:ln>
              <a:effectLst/>
              <a:uLnTx/>
              <a:uFillTx/>
              <a:latin typeface="+mn-ea"/>
              <a:ea typeface="+mn-ea"/>
            </a:endParaRPr>
          </a:p>
          <a:p>
            <a:pPr marL="1519238" marR="0" lvl="0" indent="-1519238" defTabSz="914400" eaLnBrk="1" fontAlgn="auto" latinLnBrk="0" hangingPunct="1">
              <a:lnSpc>
                <a:spcPct val="100000"/>
              </a:lnSpc>
              <a:spcBef>
                <a:spcPts val="0"/>
              </a:spcBef>
              <a:spcAft>
                <a:spcPts val="0"/>
              </a:spcAft>
              <a:buClrTx/>
              <a:buSzTx/>
              <a:buFontTx/>
              <a:buNone/>
              <a:tabLst/>
              <a:defRPr/>
            </a:pPr>
            <a:r>
              <a:rPr kumimoji="0" lang="zh-TW" altLang="en-US" b="0" i="0" u="none" strike="noStrike" kern="0" cap="none" spc="0" normalizeH="0" baseline="0" noProof="0" dirty="0" smtClean="0">
                <a:ln>
                  <a:noFill/>
                </a:ln>
                <a:solidFill>
                  <a:srgbClr val="FF3399"/>
                </a:solidFill>
                <a:effectLst/>
                <a:uLnTx/>
                <a:uFillTx/>
                <a:latin typeface="+mn-ea"/>
                <a:ea typeface="+mn-ea"/>
                <a:sym typeface="Wingdings" pitchFamily="2" charset="2"/>
              </a:rPr>
              <a:t></a:t>
            </a:r>
            <a:r>
              <a:rPr kumimoji="0" lang="zh-TW" altLang="zh-TW" b="0" i="0" u="none" strike="noStrike" kern="0" cap="none" spc="0" normalizeH="0" baseline="0" noProof="0" dirty="0" smtClean="0">
                <a:ln>
                  <a:noFill/>
                </a:ln>
                <a:solidFill>
                  <a:srgbClr val="FF3399"/>
                </a:solidFill>
                <a:effectLst/>
                <a:uLnTx/>
                <a:uFillTx/>
                <a:latin typeface="+mn-ea"/>
                <a:ea typeface="+mn-ea"/>
              </a:rPr>
              <a:t>弱勢族群</a:t>
            </a:r>
            <a:r>
              <a:rPr kumimoji="0" lang="zh-TW" altLang="zh-TW" b="0" i="0" u="none" strike="noStrike" kern="0" cap="none" spc="0" normalizeH="0" baseline="0" noProof="0" dirty="0" smtClean="0">
                <a:ln>
                  <a:noFill/>
                </a:ln>
                <a:solidFill>
                  <a:schemeClr val="bg1">
                    <a:lumMod val="50000"/>
                  </a:schemeClr>
                </a:solidFill>
                <a:effectLst/>
                <a:uLnTx/>
                <a:uFillTx/>
                <a:latin typeface="+mn-ea"/>
                <a:ea typeface="+mn-ea"/>
              </a:rPr>
              <a:t>：</a:t>
            </a:r>
            <a:r>
              <a:rPr kumimoji="0" lang="zh-TW" altLang="zh-TW" b="0" i="0" u="none" strike="noStrike" kern="0" cap="none" spc="0" normalizeH="0" baseline="0" noProof="0" dirty="0" smtClean="0">
                <a:ln>
                  <a:noFill/>
                </a:ln>
                <a:effectLst/>
                <a:uLnTx/>
                <a:uFillTx/>
                <a:latin typeface="+mn-ea"/>
                <a:ea typeface="+mn-ea"/>
              </a:rPr>
              <a:t>以</a:t>
            </a:r>
            <a:r>
              <a:rPr kumimoji="0" lang="zh-TW" altLang="zh-TW" b="0" i="0" u="none" strike="noStrike" kern="0" cap="none" spc="0" normalizeH="0" baseline="0" noProof="0" dirty="0" smtClean="0">
                <a:ln>
                  <a:noFill/>
                </a:ln>
                <a:solidFill>
                  <a:srgbClr val="0070C0"/>
                </a:solidFill>
                <a:effectLst/>
                <a:uLnTx/>
                <a:uFillTx/>
                <a:latin typeface="+mn-ea"/>
                <a:ea typeface="+mn-ea"/>
              </a:rPr>
              <a:t>社區的主觀判斷</a:t>
            </a:r>
            <a:r>
              <a:rPr kumimoji="0" lang="zh-TW" altLang="zh-TW" b="0" i="0" u="none" strike="noStrike" kern="0" cap="none" spc="0" normalizeH="0" baseline="0" noProof="0" dirty="0" smtClean="0">
                <a:ln>
                  <a:noFill/>
                </a:ln>
                <a:effectLst/>
                <a:uLnTx/>
                <a:uFillTx/>
                <a:latin typeface="+mn-ea"/>
                <a:ea typeface="+mn-ea"/>
              </a:rPr>
              <a:t>為主，原則上含65歲以上獨居老人、</a:t>
            </a:r>
            <a:endParaRPr kumimoji="0" lang="en-US" altLang="zh-TW" b="0" i="0" u="none" strike="noStrike" kern="0" cap="none" spc="0" normalizeH="0" baseline="0" noProof="0" dirty="0" smtClean="0">
              <a:ln>
                <a:noFill/>
              </a:ln>
              <a:effectLst/>
              <a:uLnTx/>
              <a:uFillTx/>
              <a:latin typeface="+mn-ea"/>
              <a:ea typeface="+mn-ea"/>
            </a:endParaRPr>
          </a:p>
          <a:p>
            <a:pPr marL="1519238" marR="0" lvl="0" indent="-1519238" defTabSz="914400" eaLnBrk="1" fontAlgn="auto" latinLnBrk="0" hangingPunct="1">
              <a:lnSpc>
                <a:spcPct val="100000"/>
              </a:lnSpc>
              <a:spcBef>
                <a:spcPts val="0"/>
              </a:spcBef>
              <a:spcAft>
                <a:spcPts val="0"/>
              </a:spcAft>
              <a:buClrTx/>
              <a:buSzTx/>
              <a:buFontTx/>
              <a:buNone/>
              <a:tabLst/>
              <a:defRPr/>
            </a:pPr>
            <a:r>
              <a:rPr kumimoji="0" lang="zh-TW" altLang="en-US" kern="0" dirty="0" smtClean="0">
                <a:latin typeface="+mn-ea"/>
                <a:ea typeface="+mn-ea"/>
              </a:rPr>
              <a:t>　　　　　　</a:t>
            </a:r>
            <a:r>
              <a:rPr kumimoji="0" lang="zh-TW" altLang="zh-TW" b="0" i="0" u="none" strike="noStrike" kern="0" cap="none" spc="0" normalizeH="0" baseline="0" noProof="0" dirty="0" smtClean="0">
                <a:ln>
                  <a:noFill/>
                </a:ln>
                <a:effectLst/>
                <a:uLnTx/>
                <a:uFillTx/>
                <a:latin typeface="+mn-ea"/>
                <a:ea typeface="+mn-ea"/>
              </a:rPr>
              <a:t>單親家庭、隔代教養家庭、身心障礙者、孕婦等</a:t>
            </a:r>
          </a:p>
          <a:p>
            <a:pPr marL="1519238" marR="0" lvl="0" indent="-1519238" defTabSz="914400" eaLnBrk="1" fontAlgn="auto" latinLnBrk="0" hangingPunct="1">
              <a:lnSpc>
                <a:spcPct val="100000"/>
              </a:lnSpc>
              <a:spcBef>
                <a:spcPts val="0"/>
              </a:spcBef>
              <a:spcAft>
                <a:spcPts val="0"/>
              </a:spcAft>
              <a:buClrTx/>
              <a:buSzTx/>
              <a:buFontTx/>
              <a:buNone/>
              <a:tabLst/>
              <a:defRPr/>
            </a:pPr>
            <a:r>
              <a:rPr kumimoji="0" lang="zh-TW" altLang="en-US" b="0" i="0" u="none" strike="noStrike" kern="0" cap="none" spc="0" normalizeH="0" baseline="0" noProof="0" dirty="0" smtClean="0">
                <a:ln>
                  <a:noFill/>
                </a:ln>
                <a:solidFill>
                  <a:srgbClr val="FF3399"/>
                </a:solidFill>
                <a:effectLst/>
                <a:uLnTx/>
                <a:uFillTx/>
                <a:latin typeface="+mn-ea"/>
                <a:ea typeface="+mn-ea"/>
                <a:sym typeface="Wingdings" pitchFamily="2" charset="2"/>
              </a:rPr>
              <a:t></a:t>
            </a:r>
            <a:r>
              <a:rPr kumimoji="0" lang="zh-TW" altLang="zh-TW" b="0" i="0" u="none" strike="noStrike" kern="0" cap="none" spc="0" normalizeH="0" baseline="0" noProof="0" dirty="0" smtClean="0">
                <a:ln>
                  <a:noFill/>
                </a:ln>
                <a:solidFill>
                  <a:srgbClr val="FF3399"/>
                </a:solidFill>
                <a:effectLst/>
                <a:uLnTx/>
                <a:uFillTx/>
                <a:latin typeface="+mn-ea"/>
                <a:ea typeface="+mn-ea"/>
              </a:rPr>
              <a:t>重症患者</a:t>
            </a:r>
            <a:r>
              <a:rPr kumimoji="0" lang="zh-TW" altLang="zh-TW" b="0" i="0" u="none" strike="noStrike" kern="0" cap="none" spc="0" normalizeH="0" baseline="0" noProof="0" dirty="0" smtClean="0">
                <a:ln>
                  <a:noFill/>
                </a:ln>
                <a:solidFill>
                  <a:schemeClr val="bg1">
                    <a:lumMod val="50000"/>
                  </a:schemeClr>
                </a:solidFill>
                <a:effectLst/>
                <a:uLnTx/>
                <a:uFillTx/>
                <a:latin typeface="+mn-ea"/>
                <a:ea typeface="+mn-ea"/>
              </a:rPr>
              <a:t>：</a:t>
            </a:r>
            <a:r>
              <a:rPr kumimoji="0" lang="zh-TW" altLang="zh-TW" b="0" i="0" u="none" strike="noStrike" kern="0" cap="none" spc="0" normalizeH="0" baseline="0" noProof="0" dirty="0" smtClean="0">
                <a:ln>
                  <a:noFill/>
                </a:ln>
                <a:effectLst/>
                <a:uLnTx/>
                <a:uFillTx/>
                <a:latin typeface="+mn-ea"/>
                <a:ea typeface="+mn-ea"/>
              </a:rPr>
              <a:t>含身障行動不便者、中風、長期臥病在床等</a:t>
            </a:r>
            <a:endParaRPr kumimoji="0" lang="zh-TW" altLang="en-US" b="0" i="0" u="none" strike="noStrike" kern="0" cap="none" spc="0" normalizeH="0" baseline="0" noProof="0" dirty="0" smtClean="0">
              <a:ln>
                <a:noFill/>
              </a:ln>
              <a:effectLst/>
              <a:uLnTx/>
              <a:uFillTx/>
              <a:latin typeface="+mn-ea"/>
              <a:ea typeface="+mn-ea"/>
              <a:sym typeface="Wingdings" pitchFamily="2" charset="2"/>
            </a:endParaRPr>
          </a:p>
          <a:p>
            <a:pPr marL="1519238" marR="0" lvl="0" indent="-1519238" defTabSz="914400" eaLnBrk="1" fontAlgn="auto" latinLnBrk="0" hangingPunct="1">
              <a:lnSpc>
                <a:spcPct val="100000"/>
              </a:lnSpc>
              <a:spcBef>
                <a:spcPts val="0"/>
              </a:spcBef>
              <a:spcAft>
                <a:spcPts val="0"/>
              </a:spcAft>
              <a:buClrTx/>
              <a:buSzTx/>
              <a:buFontTx/>
              <a:buNone/>
              <a:tabLst/>
              <a:defRPr/>
            </a:pPr>
            <a:r>
              <a:rPr kumimoji="0" lang="zh-TW" altLang="en-US" b="0" i="0" u="none" strike="noStrike" kern="0" cap="none" spc="0" normalizeH="0" baseline="0" noProof="0" dirty="0" smtClean="0">
                <a:ln>
                  <a:noFill/>
                </a:ln>
                <a:solidFill>
                  <a:srgbClr val="FF3399"/>
                </a:solidFill>
                <a:effectLst/>
                <a:uLnTx/>
                <a:uFillTx/>
                <a:latin typeface="+mn-ea"/>
                <a:ea typeface="+mn-ea"/>
                <a:sym typeface="Wingdings" pitchFamily="2" charset="2"/>
              </a:rPr>
              <a:t></a:t>
            </a:r>
            <a:r>
              <a:rPr kumimoji="0" lang="zh-TW" altLang="zh-TW" b="0" i="0" u="none" strike="noStrike" kern="0" cap="none" spc="0" normalizeH="0" baseline="0" noProof="0" dirty="0" smtClean="0">
                <a:ln>
                  <a:noFill/>
                </a:ln>
                <a:solidFill>
                  <a:srgbClr val="FF3399"/>
                </a:solidFill>
                <a:effectLst/>
                <a:uLnTx/>
                <a:uFillTx/>
                <a:latin typeface="+mn-ea"/>
                <a:ea typeface="+mn-ea"/>
              </a:rPr>
              <a:t>平房</a:t>
            </a:r>
            <a:r>
              <a:rPr kumimoji="0" lang="zh-TW" altLang="en-US" kern="0" dirty="0" smtClean="0">
                <a:solidFill>
                  <a:srgbClr val="FF3399"/>
                </a:solidFill>
                <a:latin typeface="+mn-ea"/>
                <a:ea typeface="+mn-ea"/>
              </a:rPr>
              <a:t>、</a:t>
            </a:r>
            <a:r>
              <a:rPr kumimoji="0" lang="zh-TW" altLang="en-US" b="0" i="0" u="none" strike="noStrike" kern="0" cap="none" spc="0" normalizeH="0" baseline="0" noProof="0" dirty="0" smtClean="0">
                <a:ln>
                  <a:noFill/>
                </a:ln>
                <a:solidFill>
                  <a:srgbClr val="FF3399"/>
                </a:solidFill>
                <a:effectLst/>
                <a:uLnTx/>
                <a:uFillTx/>
                <a:latin typeface="+mn-ea"/>
                <a:ea typeface="+mn-ea"/>
              </a:rPr>
              <a:t>危險環境及建物</a:t>
            </a:r>
            <a:r>
              <a:rPr kumimoji="0" lang="zh-TW" altLang="zh-TW" b="0" i="0" u="none" strike="noStrike" kern="0" cap="none" spc="0" normalizeH="0" baseline="0" noProof="0" dirty="0" smtClean="0">
                <a:ln>
                  <a:noFill/>
                </a:ln>
                <a:solidFill>
                  <a:schemeClr val="bg1">
                    <a:lumMod val="50000"/>
                  </a:schemeClr>
                </a:solidFill>
                <a:effectLst/>
                <a:uLnTx/>
                <a:uFillTx/>
                <a:latin typeface="+mn-ea"/>
                <a:ea typeface="+mn-ea"/>
              </a:rPr>
              <a:t>：</a:t>
            </a:r>
            <a:r>
              <a:rPr kumimoji="0" lang="zh-TW" altLang="zh-TW" b="0" i="0" u="none" strike="noStrike" kern="0" cap="none" spc="0" normalizeH="0" baseline="0" noProof="0" dirty="0" smtClean="0">
                <a:ln>
                  <a:noFill/>
                </a:ln>
                <a:effectLst/>
                <a:uLnTx/>
                <a:uFillTx/>
                <a:latin typeface="+mn-ea"/>
                <a:ea typeface="+mn-ea"/>
              </a:rPr>
              <a:t>無其它安全空間可供躲避</a:t>
            </a:r>
            <a:r>
              <a:rPr kumimoji="0" lang="zh-TW" altLang="en-US" b="0" i="0" u="none" strike="noStrike" kern="0" cap="none" spc="0" normalizeH="0" baseline="0" noProof="0" dirty="0" smtClean="0">
                <a:ln>
                  <a:noFill/>
                </a:ln>
                <a:effectLst/>
                <a:uLnTx/>
                <a:uFillTx/>
                <a:latin typeface="+mn-ea"/>
                <a:ea typeface="+mn-ea"/>
              </a:rPr>
              <a:t>或危險因子</a:t>
            </a:r>
            <a:endParaRPr kumimoji="0" lang="zh-TW" altLang="zh-TW" b="0" i="0" u="none" strike="noStrike" kern="0" cap="none" spc="0" normalizeH="0" baseline="0" noProof="0" dirty="0" smtClean="0">
              <a:ln>
                <a:noFill/>
              </a:ln>
              <a:effectLst/>
              <a:uLnTx/>
              <a:uFillTx/>
              <a:latin typeface="+mn-ea"/>
              <a:ea typeface="+mn-ea"/>
            </a:endParaRPr>
          </a:p>
        </p:txBody>
      </p:sp>
      <p:grpSp>
        <p:nvGrpSpPr>
          <p:cNvPr id="18" name="群組 17"/>
          <p:cNvGrpSpPr>
            <a:grpSpLocks noChangeAspect="1"/>
          </p:cNvGrpSpPr>
          <p:nvPr/>
        </p:nvGrpSpPr>
        <p:grpSpPr>
          <a:xfrm>
            <a:off x="954331" y="3993189"/>
            <a:ext cx="4481765" cy="558129"/>
            <a:chOff x="1043608" y="3501008"/>
            <a:chExt cx="5787424" cy="720725"/>
          </a:xfrm>
        </p:grpSpPr>
        <p:sp>
          <p:nvSpPr>
            <p:cNvPr id="7" name="AutoShape 2"/>
            <p:cNvSpPr>
              <a:spLocks noChangeArrowheads="1"/>
            </p:cNvSpPr>
            <p:nvPr/>
          </p:nvSpPr>
          <p:spPr bwMode="auto">
            <a:xfrm>
              <a:off x="1729409" y="3501008"/>
              <a:ext cx="3744912" cy="720725"/>
            </a:xfrm>
            <a:prstGeom prst="chevron">
              <a:avLst>
                <a:gd name="adj" fmla="val 48817"/>
              </a:avLst>
            </a:prstGeom>
            <a:gradFill rotWithShape="1">
              <a:gsLst>
                <a:gs pos="0">
                  <a:srgbClr val="FFCB37"/>
                </a:gs>
                <a:gs pos="100000">
                  <a:srgbClr val="EBFFF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8" name="AutoShape 3"/>
            <p:cNvSpPr>
              <a:spLocks noChangeArrowheads="1"/>
            </p:cNvSpPr>
            <p:nvPr/>
          </p:nvSpPr>
          <p:spPr bwMode="auto">
            <a:xfrm>
              <a:off x="1908796" y="3524758"/>
              <a:ext cx="3565525" cy="647700"/>
            </a:xfrm>
            <a:prstGeom prst="chevron">
              <a:avLst>
                <a:gd name="adj" fmla="val 51022"/>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nvGrpSpPr>
            <p:cNvPr id="9" name="Group 4"/>
            <p:cNvGrpSpPr>
              <a:grpSpLocks/>
            </p:cNvGrpSpPr>
            <p:nvPr/>
          </p:nvGrpSpPr>
          <p:grpSpPr bwMode="auto">
            <a:xfrm>
              <a:off x="1043608" y="3574002"/>
              <a:ext cx="712075" cy="599473"/>
              <a:chOff x="2427" y="1792"/>
              <a:chExt cx="615" cy="590"/>
            </a:xfrm>
          </p:grpSpPr>
          <p:sp>
            <p:nvSpPr>
              <p:cNvPr id="10" name="Oval 5"/>
              <p:cNvSpPr>
                <a:spLocks noChangeArrowheads="1"/>
              </p:cNvSpPr>
              <p:nvPr/>
            </p:nvSpPr>
            <p:spPr bwMode="auto">
              <a:xfrm>
                <a:off x="2427" y="1792"/>
                <a:ext cx="567" cy="567"/>
              </a:xfrm>
              <a:prstGeom prst="ellipse">
                <a:avLst/>
              </a:prstGeom>
              <a:noFill/>
              <a:ln w="190500">
                <a:solidFill>
                  <a:srgbClr val="FFF1B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1" name="Arc 6"/>
              <p:cNvSpPr>
                <a:spLocks/>
              </p:cNvSpPr>
              <p:nvPr/>
            </p:nvSpPr>
            <p:spPr bwMode="auto">
              <a:xfrm rot="2166663">
                <a:off x="2744" y="1897"/>
                <a:ext cx="298" cy="316"/>
              </a:xfrm>
              <a:custGeom>
                <a:avLst/>
                <a:gdLst>
                  <a:gd name="T0" fmla="*/ 0 w 23673"/>
                  <a:gd name="T1" fmla="*/ 0 h 23140"/>
                  <a:gd name="T2" fmla="*/ 0 w 23673"/>
                  <a:gd name="T3" fmla="*/ 0 h 23140"/>
                  <a:gd name="T4" fmla="*/ 0 w 23673"/>
                  <a:gd name="T5" fmla="*/ 0 h 23140"/>
                  <a:gd name="T6" fmla="*/ 0 60000 65536"/>
                  <a:gd name="T7" fmla="*/ 0 60000 65536"/>
                  <a:gd name="T8" fmla="*/ 0 60000 65536"/>
                  <a:gd name="T9" fmla="*/ 0 w 23673"/>
                  <a:gd name="T10" fmla="*/ 0 h 23140"/>
                  <a:gd name="T11" fmla="*/ 23673 w 23673"/>
                  <a:gd name="T12" fmla="*/ 23140 h 23140"/>
                </a:gdLst>
                <a:ahLst/>
                <a:cxnLst>
                  <a:cxn ang="T6">
                    <a:pos x="T0" y="T1"/>
                  </a:cxn>
                  <a:cxn ang="T7">
                    <a:pos x="T2" y="T3"/>
                  </a:cxn>
                  <a:cxn ang="T8">
                    <a:pos x="T4" y="T5"/>
                  </a:cxn>
                </a:cxnLst>
                <a:rect l="T9" t="T10" r="T11" b="T12"/>
                <a:pathLst>
                  <a:path w="23673" h="23140" fill="none" extrusionOk="0">
                    <a:moveTo>
                      <a:pt x="-1" y="99"/>
                    </a:moveTo>
                    <a:cubicBezTo>
                      <a:pt x="688" y="33"/>
                      <a:pt x="1380" y="-1"/>
                      <a:pt x="2073" y="0"/>
                    </a:cubicBezTo>
                    <a:cubicBezTo>
                      <a:pt x="14002" y="0"/>
                      <a:pt x="23673" y="9670"/>
                      <a:pt x="23673" y="21600"/>
                    </a:cubicBezTo>
                    <a:cubicBezTo>
                      <a:pt x="23673" y="22113"/>
                      <a:pt x="23654" y="22627"/>
                      <a:pt x="23618" y="23140"/>
                    </a:cubicBezTo>
                  </a:path>
                  <a:path w="23673" h="23140" stroke="0" extrusionOk="0">
                    <a:moveTo>
                      <a:pt x="-1" y="99"/>
                    </a:moveTo>
                    <a:cubicBezTo>
                      <a:pt x="688" y="33"/>
                      <a:pt x="1380" y="-1"/>
                      <a:pt x="2073" y="0"/>
                    </a:cubicBezTo>
                    <a:cubicBezTo>
                      <a:pt x="14002" y="0"/>
                      <a:pt x="23673" y="9670"/>
                      <a:pt x="23673" y="21600"/>
                    </a:cubicBezTo>
                    <a:cubicBezTo>
                      <a:pt x="23673" y="22113"/>
                      <a:pt x="23654" y="22627"/>
                      <a:pt x="23618" y="23140"/>
                    </a:cubicBezTo>
                    <a:lnTo>
                      <a:pt x="2073" y="21600"/>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2" name="Arc 7"/>
              <p:cNvSpPr>
                <a:spLocks/>
              </p:cNvSpPr>
              <p:nvPr/>
            </p:nvSpPr>
            <p:spPr bwMode="auto">
              <a:xfrm rot="15068585" flipV="1">
                <a:off x="2624" y="1708"/>
                <a:ext cx="136" cy="304"/>
              </a:xfrm>
              <a:custGeom>
                <a:avLst/>
                <a:gdLst>
                  <a:gd name="T0" fmla="*/ 0 w 21600"/>
                  <a:gd name="T1" fmla="*/ 0 h 32069"/>
                  <a:gd name="T2" fmla="*/ 0 w 21600"/>
                  <a:gd name="T3" fmla="*/ 0 h 32069"/>
                  <a:gd name="T4" fmla="*/ 0 w 21600"/>
                  <a:gd name="T5" fmla="*/ 0 h 32069"/>
                  <a:gd name="T6" fmla="*/ 0 60000 65536"/>
                  <a:gd name="T7" fmla="*/ 0 60000 65536"/>
                  <a:gd name="T8" fmla="*/ 0 60000 65536"/>
                  <a:gd name="T9" fmla="*/ 0 w 21600"/>
                  <a:gd name="T10" fmla="*/ 0 h 32069"/>
                  <a:gd name="T11" fmla="*/ 21600 w 21600"/>
                  <a:gd name="T12" fmla="*/ 32069 h 32069"/>
                </a:gdLst>
                <a:ahLst/>
                <a:cxnLst>
                  <a:cxn ang="T6">
                    <a:pos x="T0" y="T1"/>
                  </a:cxn>
                  <a:cxn ang="T7">
                    <a:pos x="T2" y="T3"/>
                  </a:cxn>
                  <a:cxn ang="T8">
                    <a:pos x="T4" y="T5"/>
                  </a:cxn>
                </a:cxnLst>
                <a:rect l="T9" t="T10" r="T11" b="T12"/>
                <a:pathLst>
                  <a:path w="21600" h="32069" fill="none" extrusionOk="0">
                    <a:moveTo>
                      <a:pt x="8019" y="-1"/>
                    </a:moveTo>
                    <a:cubicBezTo>
                      <a:pt x="16221" y="3279"/>
                      <a:pt x="21600" y="11222"/>
                      <a:pt x="21600" y="20056"/>
                    </a:cubicBezTo>
                    <a:cubicBezTo>
                      <a:pt x="21600" y="24333"/>
                      <a:pt x="20330" y="28514"/>
                      <a:pt x="17951" y="32069"/>
                    </a:cubicBezTo>
                  </a:path>
                  <a:path w="21600" h="32069" stroke="0" extrusionOk="0">
                    <a:moveTo>
                      <a:pt x="8019" y="-1"/>
                    </a:moveTo>
                    <a:cubicBezTo>
                      <a:pt x="16221" y="3279"/>
                      <a:pt x="21600" y="11222"/>
                      <a:pt x="21600" y="20056"/>
                    </a:cubicBezTo>
                    <a:cubicBezTo>
                      <a:pt x="21600" y="24333"/>
                      <a:pt x="20330" y="28514"/>
                      <a:pt x="17951" y="32069"/>
                    </a:cubicBezTo>
                    <a:lnTo>
                      <a:pt x="0" y="20056"/>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3" name="Arc 8"/>
              <p:cNvSpPr>
                <a:spLocks/>
              </p:cNvSpPr>
              <p:nvPr/>
            </p:nvSpPr>
            <p:spPr bwMode="auto">
              <a:xfrm rot="5581165" flipV="1">
                <a:off x="2545" y="2195"/>
                <a:ext cx="136" cy="190"/>
              </a:xfrm>
              <a:custGeom>
                <a:avLst/>
                <a:gdLst>
                  <a:gd name="T0" fmla="*/ 0 w 21600"/>
                  <a:gd name="T1" fmla="*/ 0 h 20056"/>
                  <a:gd name="T2" fmla="*/ 0 w 21600"/>
                  <a:gd name="T3" fmla="*/ 0 h 20056"/>
                  <a:gd name="T4" fmla="*/ 0 w 21600"/>
                  <a:gd name="T5" fmla="*/ 0 h 20056"/>
                  <a:gd name="T6" fmla="*/ 0 60000 65536"/>
                  <a:gd name="T7" fmla="*/ 0 60000 65536"/>
                  <a:gd name="T8" fmla="*/ 0 60000 65536"/>
                  <a:gd name="T9" fmla="*/ 0 w 21600"/>
                  <a:gd name="T10" fmla="*/ 0 h 20056"/>
                  <a:gd name="T11" fmla="*/ 21600 w 21600"/>
                  <a:gd name="T12" fmla="*/ 20056 h 20056"/>
                </a:gdLst>
                <a:ahLst/>
                <a:cxnLst>
                  <a:cxn ang="T6">
                    <a:pos x="T0" y="T1"/>
                  </a:cxn>
                  <a:cxn ang="T7">
                    <a:pos x="T2" y="T3"/>
                  </a:cxn>
                  <a:cxn ang="T8">
                    <a:pos x="T4" y="T5"/>
                  </a:cxn>
                </a:cxnLst>
                <a:rect l="T9" t="T10" r="T11" b="T12"/>
                <a:pathLst>
                  <a:path w="21600" h="20056" fill="none" extrusionOk="0">
                    <a:moveTo>
                      <a:pt x="8019" y="-1"/>
                    </a:moveTo>
                    <a:cubicBezTo>
                      <a:pt x="16221" y="3279"/>
                      <a:pt x="21600" y="11222"/>
                      <a:pt x="21600" y="20056"/>
                    </a:cubicBezTo>
                  </a:path>
                  <a:path w="21600" h="20056" stroke="0" extrusionOk="0">
                    <a:moveTo>
                      <a:pt x="8019" y="-1"/>
                    </a:moveTo>
                    <a:cubicBezTo>
                      <a:pt x="16221" y="3279"/>
                      <a:pt x="21600" y="11222"/>
                      <a:pt x="21600" y="20056"/>
                    </a:cubicBezTo>
                    <a:lnTo>
                      <a:pt x="0" y="20056"/>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4" name="Arc 9"/>
              <p:cNvSpPr>
                <a:spLocks/>
              </p:cNvSpPr>
              <p:nvPr/>
            </p:nvSpPr>
            <p:spPr bwMode="auto">
              <a:xfrm rot="2275583" flipV="1">
                <a:off x="2724" y="2241"/>
                <a:ext cx="127" cy="141"/>
              </a:xfrm>
              <a:custGeom>
                <a:avLst/>
                <a:gdLst>
                  <a:gd name="T0" fmla="*/ 0 w 21375"/>
                  <a:gd name="T1" fmla="*/ 0 h 20272"/>
                  <a:gd name="T2" fmla="*/ 0 w 21375"/>
                  <a:gd name="T3" fmla="*/ 0 h 20272"/>
                  <a:gd name="T4" fmla="*/ 0 w 21375"/>
                  <a:gd name="T5" fmla="*/ 0 h 20272"/>
                  <a:gd name="T6" fmla="*/ 0 60000 65536"/>
                  <a:gd name="T7" fmla="*/ 0 60000 65536"/>
                  <a:gd name="T8" fmla="*/ 0 60000 65536"/>
                  <a:gd name="T9" fmla="*/ 0 w 21375"/>
                  <a:gd name="T10" fmla="*/ 0 h 20272"/>
                  <a:gd name="T11" fmla="*/ 21375 w 21375"/>
                  <a:gd name="T12" fmla="*/ 20272 h 20272"/>
                </a:gdLst>
                <a:ahLst/>
                <a:cxnLst>
                  <a:cxn ang="T6">
                    <a:pos x="T0" y="T1"/>
                  </a:cxn>
                  <a:cxn ang="T7">
                    <a:pos x="T2" y="T3"/>
                  </a:cxn>
                  <a:cxn ang="T8">
                    <a:pos x="T4" y="T5"/>
                  </a:cxn>
                </a:cxnLst>
                <a:rect l="T9" t="T10" r="T11" b="T12"/>
                <a:pathLst>
                  <a:path w="21375" h="20272" fill="none" extrusionOk="0">
                    <a:moveTo>
                      <a:pt x="7456" y="-1"/>
                    </a:moveTo>
                    <a:cubicBezTo>
                      <a:pt x="14892" y="2734"/>
                      <a:pt x="20234" y="9321"/>
                      <a:pt x="21375" y="17162"/>
                    </a:cubicBezTo>
                  </a:path>
                  <a:path w="21375" h="20272" stroke="0" extrusionOk="0">
                    <a:moveTo>
                      <a:pt x="7456" y="-1"/>
                    </a:moveTo>
                    <a:cubicBezTo>
                      <a:pt x="14892" y="2734"/>
                      <a:pt x="20234" y="9321"/>
                      <a:pt x="21375" y="17162"/>
                    </a:cubicBezTo>
                    <a:lnTo>
                      <a:pt x="0" y="20272"/>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5" name="Arc 10"/>
              <p:cNvSpPr>
                <a:spLocks/>
              </p:cNvSpPr>
              <p:nvPr/>
            </p:nvSpPr>
            <p:spPr bwMode="auto">
              <a:xfrm rot="3479496">
                <a:off x="2779" y="2007"/>
                <a:ext cx="276" cy="211"/>
              </a:xfrm>
              <a:custGeom>
                <a:avLst/>
                <a:gdLst>
                  <a:gd name="T0" fmla="*/ 0 w 23260"/>
                  <a:gd name="T1" fmla="*/ 0 h 21600"/>
                  <a:gd name="T2" fmla="*/ 0 w 23260"/>
                  <a:gd name="T3" fmla="*/ 0 h 21600"/>
                  <a:gd name="T4" fmla="*/ 0 w 23260"/>
                  <a:gd name="T5" fmla="*/ 0 h 21600"/>
                  <a:gd name="T6" fmla="*/ 0 60000 65536"/>
                  <a:gd name="T7" fmla="*/ 0 60000 65536"/>
                  <a:gd name="T8" fmla="*/ 0 60000 65536"/>
                  <a:gd name="T9" fmla="*/ 0 w 23260"/>
                  <a:gd name="T10" fmla="*/ 0 h 21600"/>
                  <a:gd name="T11" fmla="*/ 23260 w 23260"/>
                  <a:gd name="T12" fmla="*/ 21600 h 21600"/>
                </a:gdLst>
                <a:ahLst/>
                <a:cxnLst>
                  <a:cxn ang="T6">
                    <a:pos x="T0" y="T1"/>
                  </a:cxn>
                  <a:cxn ang="T7">
                    <a:pos x="T2" y="T3"/>
                  </a:cxn>
                  <a:cxn ang="T8">
                    <a:pos x="T4" y="T5"/>
                  </a:cxn>
                </a:cxnLst>
                <a:rect l="T9" t="T10" r="T11" b="T12"/>
                <a:pathLst>
                  <a:path w="23260" h="21600" fill="none" extrusionOk="0">
                    <a:moveTo>
                      <a:pt x="-1" y="99"/>
                    </a:moveTo>
                    <a:cubicBezTo>
                      <a:pt x="688" y="33"/>
                      <a:pt x="1380" y="-1"/>
                      <a:pt x="2073" y="0"/>
                    </a:cubicBezTo>
                    <a:cubicBezTo>
                      <a:pt x="12381" y="0"/>
                      <a:pt x="21254" y="7285"/>
                      <a:pt x="23260" y="17396"/>
                    </a:cubicBezTo>
                  </a:path>
                  <a:path w="23260" h="21600" stroke="0" extrusionOk="0">
                    <a:moveTo>
                      <a:pt x="-1" y="99"/>
                    </a:moveTo>
                    <a:cubicBezTo>
                      <a:pt x="688" y="33"/>
                      <a:pt x="1380" y="-1"/>
                      <a:pt x="2073" y="0"/>
                    </a:cubicBezTo>
                    <a:cubicBezTo>
                      <a:pt x="12381" y="0"/>
                      <a:pt x="21254" y="7285"/>
                      <a:pt x="23260" y="17396"/>
                    </a:cubicBezTo>
                    <a:lnTo>
                      <a:pt x="2073" y="21600"/>
                    </a:lnTo>
                    <a:close/>
                  </a:path>
                </a:pathLst>
              </a:custGeom>
              <a:noFill/>
              <a:ln w="190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sp>
          <p:nvSpPr>
            <p:cNvPr id="16" name="Text Box 11"/>
            <p:cNvSpPr txBox="1">
              <a:spLocks noChangeArrowheads="1"/>
            </p:cNvSpPr>
            <p:nvPr/>
          </p:nvSpPr>
          <p:spPr bwMode="auto">
            <a:xfrm>
              <a:off x="1740520" y="3562913"/>
              <a:ext cx="5090512" cy="596159"/>
            </a:xfrm>
            <a:prstGeom prst="rect">
              <a:avLst/>
            </a:prstGeom>
            <a:noFill/>
            <a:ln w="9525">
              <a:noFill/>
              <a:miter lim="800000"/>
              <a:headEnd/>
              <a:tailEnd/>
            </a:ln>
            <a:effec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TW" altLang="en-US" sz="2400" i="0" u="none" strike="noStrike" kern="0" cap="none" spc="0" normalizeH="0" baseline="0" noProof="0" dirty="0">
                  <a:ln>
                    <a:noFill/>
                  </a:ln>
                  <a:solidFill>
                    <a:srgbClr val="990000"/>
                  </a:solidFill>
                  <a:effectLst/>
                  <a:uLnTx/>
                  <a:uFillTx/>
                  <a:latin typeface="+mn-ea"/>
                  <a:cs typeface="Arial" charset="0"/>
                </a:rPr>
                <a:t>社區災害弱勢者記錄表 </a:t>
              </a:r>
              <a:endParaRPr kumimoji="0" lang="zh-TW" altLang="en-US" sz="2400" i="0" u="none" strike="noStrike" kern="0" cap="none" spc="0" normalizeH="0" baseline="0" noProof="0" dirty="0">
                <a:ln>
                  <a:noFill/>
                </a:ln>
                <a:solidFill>
                  <a:sysClr val="windowText" lastClr="000000"/>
                </a:solidFill>
                <a:effectLst/>
                <a:uLnTx/>
                <a:uFillTx/>
                <a:latin typeface="+mn-ea"/>
                <a:cs typeface="Arial" charset="0"/>
              </a:endParaRPr>
            </a:p>
          </p:txBody>
        </p:sp>
      </p:grpSp>
      <p:pic>
        <p:nvPicPr>
          <p:cNvPr id="17" name="Picture 12" descr="C:\Documents and Settings\admin\Local Settings\Temporary Internet Files\Content.IE5\VN7ZDGSN\MC900433868[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5611">
            <a:off x="7472816" y="4097569"/>
            <a:ext cx="1073733" cy="1073732"/>
          </a:xfrm>
          <a:prstGeom prst="roundRect">
            <a:avLst>
              <a:gd name="adj" fmla="val 205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33400"/>
            <a:ext cx="8229600" cy="735360"/>
          </a:xfrm>
        </p:spPr>
        <p:txBody>
          <a:bodyPr/>
          <a:lstStyle/>
          <a:p>
            <a:r>
              <a:rPr lang="zh-TW" altLang="en-US" dirty="0" smtClean="0">
                <a:latin typeface="+mn-ea"/>
                <a:ea typeface="+mn-ea"/>
              </a:rPr>
              <a:t>社區資源調查</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22</a:t>
            </a:fld>
            <a:endParaRPr lang="en-US" altLang="zh-TW" dirty="0">
              <a:latin typeface="+mn-ea"/>
              <a:ea typeface="+mn-ea"/>
            </a:endParaRPr>
          </a:p>
        </p:txBody>
      </p:sp>
      <p:sp>
        <p:nvSpPr>
          <p:cNvPr id="5" name="文字方塊 37"/>
          <p:cNvSpPr txBox="1">
            <a:spLocks noChangeArrowheads="1"/>
          </p:cNvSpPr>
          <p:nvPr/>
        </p:nvSpPr>
        <p:spPr bwMode="auto">
          <a:xfrm>
            <a:off x="720154" y="1147505"/>
            <a:ext cx="69914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marL="271463" indent="-271463" algn="just" eaLnBrk="1" hangingPunct="1">
              <a:spcBef>
                <a:spcPts val="600"/>
              </a:spcBef>
              <a:buFont typeface="Arial" pitchFamily="34" charset="0"/>
              <a:buChar char="•"/>
            </a:pPr>
            <a:r>
              <a:rPr lang="zh-TW" altLang="en-US" dirty="0" smtClean="0">
                <a:latin typeface="+mn-ea"/>
                <a:ea typeface="+mn-ea"/>
              </a:rPr>
              <a:t>檢視社區擁有</a:t>
            </a:r>
            <a:r>
              <a:rPr lang="en-US" altLang="zh-TW" dirty="0" smtClean="0">
                <a:latin typeface="+mn-ea"/>
                <a:ea typeface="+mn-ea"/>
              </a:rPr>
              <a:t>/</a:t>
            </a:r>
            <a:r>
              <a:rPr lang="zh-TW" altLang="en-US" dirty="0" smtClean="0">
                <a:latin typeface="+mn-ea"/>
                <a:ea typeface="+mn-ea"/>
              </a:rPr>
              <a:t>缺少的資源</a:t>
            </a:r>
            <a:endParaRPr lang="en-US" altLang="zh-TW" dirty="0" smtClean="0">
              <a:latin typeface="+mn-ea"/>
              <a:ea typeface="+mn-ea"/>
            </a:endParaRPr>
          </a:p>
          <a:p>
            <a:pPr marL="271463" indent="-271463" algn="just" eaLnBrk="1" hangingPunct="1">
              <a:spcAft>
                <a:spcPts val="400"/>
              </a:spcAft>
            </a:pPr>
            <a:r>
              <a:rPr lang="zh-TW" altLang="en-US" dirty="0" smtClean="0">
                <a:latin typeface="+mn-ea"/>
                <a:ea typeface="+mn-ea"/>
              </a:rPr>
              <a:t>　未來社區發展方向為何</a:t>
            </a:r>
            <a:endParaRPr lang="en-US" altLang="zh-TW" dirty="0" smtClean="0">
              <a:latin typeface="+mn-ea"/>
              <a:ea typeface="+mn-ea"/>
            </a:endParaRPr>
          </a:p>
          <a:p>
            <a:pPr marL="342900" indent="-342900" algn="just" eaLnBrk="1" hangingPunct="1">
              <a:spcBef>
                <a:spcPts val="600"/>
              </a:spcBef>
              <a:spcAft>
                <a:spcPts val="400"/>
              </a:spcAft>
              <a:buFont typeface="Arial" pitchFamily="34" charset="0"/>
              <a:buChar char="•"/>
            </a:pPr>
            <a:r>
              <a:rPr lang="zh-TW" altLang="en-US" dirty="0" smtClean="0">
                <a:latin typeface="+mn-ea"/>
                <a:ea typeface="+mn-ea"/>
              </a:rPr>
              <a:t>了解學校可扮演的角色和資源分享類別</a:t>
            </a:r>
            <a:endParaRPr lang="en-US" altLang="zh-TW" dirty="0" smtClean="0">
              <a:latin typeface="+mn-ea"/>
              <a:ea typeface="+mn-ea"/>
            </a:endParaRPr>
          </a:p>
          <a:p>
            <a:pPr marL="271463" indent="-271463" algn="just" eaLnBrk="1" hangingPunct="1">
              <a:spcBef>
                <a:spcPts val="600"/>
              </a:spcBef>
              <a:buFont typeface="Arial" pitchFamily="34" charset="0"/>
              <a:buChar char="•"/>
            </a:pPr>
            <a:r>
              <a:rPr lang="zh-TW" altLang="en-US" dirty="0" smtClean="0">
                <a:latin typeface="+mn-ea"/>
                <a:ea typeface="+mn-ea"/>
              </a:rPr>
              <a:t>了解社區</a:t>
            </a:r>
            <a:r>
              <a:rPr kumimoji="1" lang="zh-TW" altLang="en-US" dirty="0">
                <a:latin typeface="+mn-ea"/>
                <a:ea typeface="+mn-ea"/>
              </a:rPr>
              <a:t>的</a:t>
            </a:r>
            <a:r>
              <a:rPr kumimoji="1" lang="zh-TW" altLang="en-US" dirty="0">
                <a:solidFill>
                  <a:srgbClr val="FF3399"/>
                </a:solidFill>
                <a:latin typeface="+mn-ea"/>
                <a:ea typeface="+mn-ea"/>
              </a:rPr>
              <a:t>防救災物資設備、既有組織及重點地標</a:t>
            </a:r>
            <a:r>
              <a:rPr kumimoji="1" lang="zh-TW" altLang="en-US" dirty="0" smtClean="0">
                <a:solidFill>
                  <a:srgbClr val="FF3399"/>
                </a:solidFill>
                <a:latin typeface="+mn-ea"/>
                <a:ea typeface="+mn-ea"/>
              </a:rPr>
              <a:t>場所</a:t>
            </a:r>
            <a:endParaRPr kumimoji="1" lang="en-US" altLang="zh-TW" dirty="0" smtClean="0">
              <a:solidFill>
                <a:srgbClr val="FF3399"/>
              </a:solidFill>
              <a:latin typeface="+mn-ea"/>
              <a:ea typeface="+mn-ea"/>
            </a:endParaRPr>
          </a:p>
          <a:p>
            <a:pPr marL="271463" indent="-271463" algn="just" eaLnBrk="1" hangingPunct="1">
              <a:spcAft>
                <a:spcPts val="400"/>
              </a:spcAft>
            </a:pPr>
            <a:r>
              <a:rPr kumimoji="1" lang="zh-TW" altLang="en-US" dirty="0" smtClean="0">
                <a:solidFill>
                  <a:schemeClr val="tx1">
                    <a:lumMod val="65000"/>
                    <a:lumOff val="35000"/>
                  </a:schemeClr>
                </a:solidFill>
                <a:latin typeface="+mn-ea"/>
                <a:ea typeface="+mn-ea"/>
              </a:rPr>
              <a:t>　</a:t>
            </a:r>
            <a:r>
              <a:rPr kumimoji="1" lang="zh-TW" altLang="en-US" dirty="0" smtClean="0">
                <a:latin typeface="+mn-ea"/>
                <a:ea typeface="+mn-ea"/>
              </a:rPr>
              <a:t>定期</a:t>
            </a:r>
            <a:r>
              <a:rPr kumimoji="1" lang="zh-TW" altLang="en-US" dirty="0">
                <a:latin typeface="+mn-ea"/>
                <a:ea typeface="+mn-ea"/>
              </a:rPr>
              <a:t>地於災前整備救災相關物品及器材，以備不時之</a:t>
            </a:r>
            <a:r>
              <a:rPr kumimoji="1" lang="zh-TW" altLang="en-US" dirty="0" smtClean="0">
                <a:latin typeface="+mn-ea"/>
                <a:ea typeface="+mn-ea"/>
              </a:rPr>
              <a:t>需</a:t>
            </a:r>
            <a:endParaRPr kumimoji="1" lang="en-US" altLang="zh-TW" dirty="0" smtClean="0">
              <a:latin typeface="+mn-ea"/>
              <a:ea typeface="+mn-ea"/>
            </a:endParaRPr>
          </a:p>
          <a:p>
            <a:pPr marL="271463" indent="-271463" algn="just" eaLnBrk="1" hangingPunct="1">
              <a:spcBef>
                <a:spcPts val="600"/>
              </a:spcBef>
              <a:buFont typeface="Arial" pitchFamily="34" charset="0"/>
              <a:buChar char="•"/>
            </a:pPr>
            <a:r>
              <a:rPr kumimoji="1" lang="zh-TW" altLang="en-US" dirty="0" smtClean="0">
                <a:latin typeface="+mn-ea"/>
                <a:ea typeface="+mn-ea"/>
              </a:rPr>
              <a:t>萬一</a:t>
            </a:r>
            <a:r>
              <a:rPr kumimoji="1" lang="zh-TW" altLang="en-US" dirty="0">
                <a:latin typeface="+mn-ea"/>
                <a:ea typeface="+mn-ea"/>
              </a:rPr>
              <a:t>有大規模災害發生</a:t>
            </a:r>
            <a:r>
              <a:rPr kumimoji="1" lang="zh-TW" altLang="en-US" dirty="0" smtClean="0">
                <a:latin typeface="+mn-ea"/>
                <a:ea typeface="+mn-ea"/>
              </a:rPr>
              <a:t>時</a:t>
            </a:r>
            <a:endParaRPr kumimoji="1" lang="en-US" altLang="zh-TW" dirty="0" smtClean="0">
              <a:latin typeface="+mn-ea"/>
              <a:ea typeface="+mn-ea"/>
            </a:endParaRPr>
          </a:p>
          <a:p>
            <a:pPr marL="271463" indent="-271463" algn="just" eaLnBrk="1" hangingPunct="1">
              <a:spcAft>
                <a:spcPts val="400"/>
              </a:spcAft>
            </a:pPr>
            <a:r>
              <a:rPr kumimoji="1" lang="zh-TW" altLang="en-US" dirty="0" smtClean="0">
                <a:latin typeface="+mn-ea"/>
                <a:ea typeface="+mn-ea"/>
              </a:rPr>
              <a:t>　社區結合學校可</a:t>
            </a:r>
            <a:r>
              <a:rPr kumimoji="1" lang="zh-TW" altLang="en-US" dirty="0">
                <a:latin typeface="+mn-ea"/>
                <a:ea typeface="+mn-ea"/>
              </a:rPr>
              <a:t>依</a:t>
            </a:r>
            <a:r>
              <a:rPr kumimoji="1" lang="zh-TW" altLang="en-US" dirty="0" smtClean="0">
                <a:latin typeface="+mn-ea"/>
                <a:ea typeface="+mn-ea"/>
              </a:rPr>
              <a:t>先前整備記錄</a:t>
            </a:r>
            <a:r>
              <a:rPr kumimoji="1" lang="zh-TW" altLang="en-US" dirty="0" smtClean="0">
                <a:solidFill>
                  <a:srgbClr val="FF3399"/>
                </a:solidFill>
                <a:latin typeface="+mn-ea"/>
                <a:ea typeface="+mn-ea"/>
              </a:rPr>
              <a:t>即時反應與共同調度</a:t>
            </a:r>
            <a:endParaRPr kumimoji="1" lang="en-US" altLang="zh-TW" dirty="0" smtClean="0">
              <a:solidFill>
                <a:srgbClr val="FF3399"/>
              </a:solidFill>
              <a:latin typeface="+mn-ea"/>
              <a:ea typeface="+mn-ea"/>
            </a:endParaRPr>
          </a:p>
          <a:p>
            <a:pPr marL="271463" indent="-271463" algn="just" eaLnBrk="1" hangingPunct="1">
              <a:spcBef>
                <a:spcPts val="600"/>
              </a:spcBef>
              <a:spcAft>
                <a:spcPts val="600"/>
              </a:spcAft>
              <a:buFont typeface="Arial" pitchFamily="34" charset="0"/>
              <a:buChar char="•"/>
            </a:pPr>
            <a:r>
              <a:rPr kumimoji="1" lang="zh-TW" altLang="en-US" dirty="0" smtClean="0">
                <a:latin typeface="+mn-ea"/>
                <a:ea typeface="+mn-ea"/>
              </a:rPr>
              <a:t>協助</a:t>
            </a:r>
            <a:r>
              <a:rPr kumimoji="1" lang="zh-TW" altLang="en-US" dirty="0">
                <a:latin typeface="+mn-ea"/>
                <a:ea typeface="+mn-ea"/>
              </a:rPr>
              <a:t>告知及找尋外部資源</a:t>
            </a:r>
            <a:endParaRPr kumimoji="1" lang="zh-TW" dirty="0">
              <a:latin typeface="+mn-ea"/>
              <a:ea typeface="+mn-ea"/>
            </a:endParaRPr>
          </a:p>
        </p:txBody>
      </p:sp>
      <p:grpSp>
        <p:nvGrpSpPr>
          <p:cNvPr id="25" name="群組 24"/>
          <p:cNvGrpSpPr/>
          <p:nvPr/>
        </p:nvGrpSpPr>
        <p:grpSpPr>
          <a:xfrm>
            <a:off x="573980" y="4205213"/>
            <a:ext cx="8194675" cy="2465388"/>
            <a:chOff x="913829" y="4221088"/>
            <a:chExt cx="8194675" cy="2465388"/>
          </a:xfrm>
        </p:grpSpPr>
        <p:sp>
          <p:nvSpPr>
            <p:cNvPr id="6" name="AutoShape 8"/>
            <p:cNvSpPr>
              <a:spLocks noChangeArrowheads="1"/>
            </p:cNvSpPr>
            <p:nvPr/>
          </p:nvSpPr>
          <p:spPr bwMode="auto">
            <a:xfrm>
              <a:off x="6725666" y="4221088"/>
              <a:ext cx="2382838" cy="2459038"/>
            </a:xfrm>
            <a:prstGeom prst="roundRect">
              <a:avLst>
                <a:gd name="adj" fmla="val 13745"/>
              </a:avLst>
            </a:prstGeom>
            <a:gradFill rotWithShape="1">
              <a:gsLst>
                <a:gs pos="0">
                  <a:schemeClr val="tx1">
                    <a:lumMod val="20000"/>
                    <a:lumOff val="80000"/>
                  </a:schemeClr>
                </a:gs>
                <a:gs pos="100000">
                  <a:schemeClr val="tx1">
                    <a:lumMod val="75000"/>
                  </a:schemeClr>
                </a:gs>
              </a:gsLst>
              <a:lin ang="5400000" scaled="1"/>
            </a:gradFill>
            <a:ln w="19050">
              <a:solidFill>
                <a:srgbClr val="879504"/>
              </a:solidFill>
              <a:prstDash val="dash"/>
              <a:round/>
              <a:headEnd/>
              <a:tailEnd/>
            </a:ln>
          </p:spPr>
          <p:txBody>
            <a:bodyPr wrap="none" anchor="ctr"/>
            <a:lstStyle/>
            <a:p>
              <a:pPr algn="ctr" fontAlgn="auto">
                <a:spcBef>
                  <a:spcPts val="0"/>
                </a:spcBef>
                <a:spcAft>
                  <a:spcPts val="0"/>
                </a:spcAft>
              </a:pPr>
              <a:endParaRPr lang="zh-TW" altLang="en-US" kern="0">
                <a:solidFill>
                  <a:schemeClr val="bg1"/>
                </a:solidFill>
                <a:latin typeface="+mn-ea"/>
              </a:endParaRPr>
            </a:p>
          </p:txBody>
        </p:sp>
        <p:sp>
          <p:nvSpPr>
            <p:cNvPr id="7" name="AutoShape 9"/>
            <p:cNvSpPr>
              <a:spLocks noChangeArrowheads="1"/>
            </p:cNvSpPr>
            <p:nvPr/>
          </p:nvSpPr>
          <p:spPr bwMode="auto">
            <a:xfrm>
              <a:off x="6154166" y="4449688"/>
              <a:ext cx="998538" cy="1857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92 w 21600"/>
                <a:gd name="T13" fmla="*/ 4063 h 21600"/>
                <a:gd name="T14" fmla="*/ 12567 w 21600"/>
                <a:gd name="T15" fmla="*/ 17537 h 21600"/>
              </a:gdLst>
              <a:ahLst/>
              <a:cxnLst>
                <a:cxn ang="T8">
                  <a:pos x="T0" y="T1"/>
                </a:cxn>
                <a:cxn ang="T9">
                  <a:pos x="T2" y="T3"/>
                </a:cxn>
                <a:cxn ang="T10">
                  <a:pos x="T4" y="T5"/>
                </a:cxn>
                <a:cxn ang="T11">
                  <a:pos x="T6" y="T7"/>
                </a:cxn>
              </a:cxnLst>
              <a:rect l="T12" t="T13" r="T14" b="T15"/>
              <a:pathLst>
                <a:path w="21600" h="21600">
                  <a:moveTo>
                    <a:pt x="7117" y="0"/>
                  </a:moveTo>
                  <a:lnTo>
                    <a:pt x="7117" y="4072"/>
                  </a:lnTo>
                  <a:lnTo>
                    <a:pt x="3375" y="4072"/>
                  </a:lnTo>
                  <a:lnTo>
                    <a:pt x="3375" y="17528"/>
                  </a:lnTo>
                  <a:lnTo>
                    <a:pt x="7117" y="17528"/>
                  </a:lnTo>
                  <a:lnTo>
                    <a:pt x="7117" y="21600"/>
                  </a:lnTo>
                  <a:lnTo>
                    <a:pt x="21600" y="10800"/>
                  </a:lnTo>
                  <a:lnTo>
                    <a:pt x="7117" y="0"/>
                  </a:lnTo>
                  <a:close/>
                </a:path>
                <a:path w="21600" h="21600">
                  <a:moveTo>
                    <a:pt x="1350" y="4072"/>
                  </a:moveTo>
                  <a:lnTo>
                    <a:pt x="1350" y="17528"/>
                  </a:lnTo>
                  <a:lnTo>
                    <a:pt x="2700" y="17528"/>
                  </a:lnTo>
                  <a:lnTo>
                    <a:pt x="2700" y="4072"/>
                  </a:lnTo>
                  <a:lnTo>
                    <a:pt x="1350" y="4072"/>
                  </a:lnTo>
                  <a:close/>
                </a:path>
                <a:path w="21600" h="21600">
                  <a:moveTo>
                    <a:pt x="0" y="4072"/>
                  </a:moveTo>
                  <a:lnTo>
                    <a:pt x="0" y="17528"/>
                  </a:lnTo>
                  <a:lnTo>
                    <a:pt x="675" y="17528"/>
                  </a:lnTo>
                  <a:lnTo>
                    <a:pt x="675" y="4072"/>
                  </a:lnTo>
                  <a:lnTo>
                    <a:pt x="0" y="4072"/>
                  </a:lnTo>
                  <a:close/>
                </a:path>
              </a:pathLst>
            </a:custGeom>
            <a:gradFill rotWithShape="1">
              <a:gsLst>
                <a:gs pos="0">
                  <a:srgbClr val="CCECFF">
                    <a:alpha val="32001"/>
                  </a:srgbClr>
                </a:gs>
                <a:gs pos="100000">
                  <a:srgbClr val="5E6D76">
                    <a:alpha val="75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chemeClr val="bg1"/>
                </a:solidFill>
                <a:effectLst/>
                <a:uLnTx/>
                <a:uFillTx/>
                <a:latin typeface="+mn-ea"/>
              </a:endParaRPr>
            </a:p>
          </p:txBody>
        </p:sp>
        <p:sp>
          <p:nvSpPr>
            <p:cNvPr id="8" name="AutoShape 10"/>
            <p:cNvSpPr>
              <a:spLocks noChangeArrowheads="1"/>
            </p:cNvSpPr>
            <p:nvPr/>
          </p:nvSpPr>
          <p:spPr bwMode="auto">
            <a:xfrm>
              <a:off x="3876104" y="4227438"/>
              <a:ext cx="2381250" cy="2459038"/>
            </a:xfrm>
            <a:prstGeom prst="roundRect">
              <a:avLst>
                <a:gd name="adj" fmla="val 13745"/>
              </a:avLst>
            </a:prstGeom>
            <a:gradFill rotWithShape="1">
              <a:gsLst>
                <a:gs pos="0">
                  <a:schemeClr val="tx1">
                    <a:lumMod val="20000"/>
                    <a:lumOff val="80000"/>
                  </a:schemeClr>
                </a:gs>
                <a:gs pos="100000">
                  <a:schemeClr val="tx1">
                    <a:lumMod val="75000"/>
                  </a:schemeClr>
                </a:gs>
              </a:gsLst>
              <a:lin ang="5400000" scaled="1"/>
            </a:gradFill>
            <a:ln w="19050">
              <a:solidFill>
                <a:srgbClr val="879504"/>
              </a:solidFill>
              <a:prstDash val="dash"/>
              <a:round/>
              <a:headEnd/>
              <a:tailEnd/>
            </a:ln>
          </p:spPr>
          <p:txBody>
            <a:bodyPr wrap="none" anchor="ctr"/>
            <a:lstStyle/>
            <a:p>
              <a:pPr algn="ctr" fontAlgn="auto">
                <a:spcBef>
                  <a:spcPts val="0"/>
                </a:spcBef>
                <a:spcAft>
                  <a:spcPts val="0"/>
                </a:spcAft>
              </a:pPr>
              <a:endParaRPr lang="zh-TW" altLang="en-US" kern="0">
                <a:solidFill>
                  <a:schemeClr val="bg1"/>
                </a:solidFill>
                <a:latin typeface="+mn-ea"/>
              </a:endParaRPr>
            </a:p>
          </p:txBody>
        </p:sp>
        <p:sp>
          <p:nvSpPr>
            <p:cNvPr id="9" name="AutoShape 11"/>
            <p:cNvSpPr>
              <a:spLocks noChangeArrowheads="1"/>
            </p:cNvSpPr>
            <p:nvPr/>
          </p:nvSpPr>
          <p:spPr bwMode="auto">
            <a:xfrm>
              <a:off x="3190304" y="4449688"/>
              <a:ext cx="998537" cy="1857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92 w 21600"/>
                <a:gd name="T13" fmla="*/ 4063 h 21600"/>
                <a:gd name="T14" fmla="*/ 12567 w 21600"/>
                <a:gd name="T15" fmla="*/ 17537 h 21600"/>
              </a:gdLst>
              <a:ahLst/>
              <a:cxnLst>
                <a:cxn ang="T8">
                  <a:pos x="T0" y="T1"/>
                </a:cxn>
                <a:cxn ang="T9">
                  <a:pos x="T2" y="T3"/>
                </a:cxn>
                <a:cxn ang="T10">
                  <a:pos x="T4" y="T5"/>
                </a:cxn>
                <a:cxn ang="T11">
                  <a:pos x="T6" y="T7"/>
                </a:cxn>
              </a:cxnLst>
              <a:rect l="T12" t="T13" r="T14" b="T15"/>
              <a:pathLst>
                <a:path w="21600" h="21600">
                  <a:moveTo>
                    <a:pt x="7117" y="0"/>
                  </a:moveTo>
                  <a:lnTo>
                    <a:pt x="7117" y="4072"/>
                  </a:lnTo>
                  <a:lnTo>
                    <a:pt x="3375" y="4072"/>
                  </a:lnTo>
                  <a:lnTo>
                    <a:pt x="3375" y="17528"/>
                  </a:lnTo>
                  <a:lnTo>
                    <a:pt x="7117" y="17528"/>
                  </a:lnTo>
                  <a:lnTo>
                    <a:pt x="7117" y="21600"/>
                  </a:lnTo>
                  <a:lnTo>
                    <a:pt x="21600" y="10800"/>
                  </a:lnTo>
                  <a:lnTo>
                    <a:pt x="7117" y="0"/>
                  </a:lnTo>
                  <a:close/>
                </a:path>
                <a:path w="21600" h="21600">
                  <a:moveTo>
                    <a:pt x="1350" y="4072"/>
                  </a:moveTo>
                  <a:lnTo>
                    <a:pt x="1350" y="17528"/>
                  </a:lnTo>
                  <a:lnTo>
                    <a:pt x="2700" y="17528"/>
                  </a:lnTo>
                  <a:lnTo>
                    <a:pt x="2700" y="4072"/>
                  </a:lnTo>
                  <a:lnTo>
                    <a:pt x="1350" y="4072"/>
                  </a:lnTo>
                  <a:close/>
                </a:path>
                <a:path w="21600" h="21600">
                  <a:moveTo>
                    <a:pt x="0" y="4072"/>
                  </a:moveTo>
                  <a:lnTo>
                    <a:pt x="0" y="17528"/>
                  </a:lnTo>
                  <a:lnTo>
                    <a:pt x="675" y="17528"/>
                  </a:lnTo>
                  <a:lnTo>
                    <a:pt x="675" y="4072"/>
                  </a:lnTo>
                  <a:lnTo>
                    <a:pt x="0" y="4072"/>
                  </a:lnTo>
                  <a:close/>
                </a:path>
              </a:pathLst>
            </a:custGeom>
            <a:gradFill rotWithShape="1">
              <a:gsLst>
                <a:gs pos="0">
                  <a:srgbClr val="CCECFF">
                    <a:alpha val="32001"/>
                  </a:srgbClr>
                </a:gs>
                <a:gs pos="100000">
                  <a:srgbClr val="5E6D76">
                    <a:alpha val="75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chemeClr val="bg1"/>
                </a:solidFill>
                <a:effectLst/>
                <a:uLnTx/>
                <a:uFillTx/>
                <a:latin typeface="+mn-ea"/>
              </a:endParaRPr>
            </a:p>
          </p:txBody>
        </p:sp>
        <p:sp>
          <p:nvSpPr>
            <p:cNvPr id="10" name="AutoShape 12"/>
            <p:cNvSpPr>
              <a:spLocks noChangeArrowheads="1"/>
            </p:cNvSpPr>
            <p:nvPr/>
          </p:nvSpPr>
          <p:spPr bwMode="auto">
            <a:xfrm>
              <a:off x="913829" y="4227438"/>
              <a:ext cx="2382837" cy="2452688"/>
            </a:xfrm>
            <a:prstGeom prst="roundRect">
              <a:avLst>
                <a:gd name="adj" fmla="val 13745"/>
              </a:avLst>
            </a:prstGeom>
            <a:gradFill rotWithShape="1">
              <a:gsLst>
                <a:gs pos="0">
                  <a:schemeClr val="tx1">
                    <a:lumMod val="20000"/>
                    <a:lumOff val="80000"/>
                  </a:schemeClr>
                </a:gs>
                <a:gs pos="100000">
                  <a:schemeClr val="tx1">
                    <a:lumMod val="75000"/>
                  </a:schemeClr>
                </a:gs>
              </a:gsLst>
              <a:lin ang="5400000" scaled="1"/>
            </a:gradFill>
            <a:ln w="19050">
              <a:solidFill>
                <a:srgbClr val="879504"/>
              </a:solidFill>
              <a:prstDash val="dash"/>
              <a:round/>
              <a:headEnd/>
              <a:tailEnd/>
            </a:ln>
          </p:spPr>
          <p:txBody>
            <a:bodyPr wrap="none" anchor="ctr"/>
            <a:lstStyle/>
            <a:p>
              <a:pPr algn="ctr" fontAlgn="auto">
                <a:spcBef>
                  <a:spcPts val="0"/>
                </a:spcBef>
                <a:spcAft>
                  <a:spcPts val="0"/>
                </a:spcAft>
              </a:pPr>
              <a:endParaRPr lang="zh-TW" altLang="en-US" kern="0">
                <a:solidFill>
                  <a:schemeClr val="bg1"/>
                </a:solidFill>
                <a:latin typeface="+mn-ea"/>
              </a:endParaRPr>
            </a:p>
          </p:txBody>
        </p:sp>
        <p:sp>
          <p:nvSpPr>
            <p:cNvPr id="11" name="Rectangle 14"/>
            <p:cNvSpPr>
              <a:spLocks noChangeArrowheads="1"/>
            </p:cNvSpPr>
            <p:nvPr/>
          </p:nvSpPr>
          <p:spPr bwMode="auto">
            <a:xfrm>
              <a:off x="4222916" y="5838363"/>
              <a:ext cx="1784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Clr>
                  <a:srgbClr val="333399"/>
                </a:buClr>
                <a:buFont typeface="Wingdings" pitchFamily="2" charset="2"/>
                <a:buChar char="Ø"/>
              </a:pPr>
              <a:r>
                <a:rPr lang="zh-TW" altLang="en-US" sz="1600" dirty="0">
                  <a:solidFill>
                    <a:schemeClr val="bg1"/>
                  </a:solidFill>
                  <a:latin typeface="+mn-ea"/>
                </a:rPr>
                <a:t>重型機械設備</a:t>
              </a:r>
              <a:endParaRPr lang="zh-TW" altLang="ja-JP"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民生物資</a:t>
              </a:r>
              <a:endParaRPr lang="en-US" altLang="zh-TW"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相關防救災資源</a:t>
              </a:r>
              <a:endParaRPr lang="zh-TW" sz="2000" dirty="0">
                <a:solidFill>
                  <a:schemeClr val="bg1"/>
                </a:solidFill>
                <a:latin typeface="+mn-ea"/>
              </a:endParaRPr>
            </a:p>
          </p:txBody>
        </p:sp>
        <p:sp>
          <p:nvSpPr>
            <p:cNvPr id="12" name="Rectangle 16"/>
            <p:cNvSpPr>
              <a:spLocks noChangeArrowheads="1"/>
            </p:cNvSpPr>
            <p:nvPr/>
          </p:nvSpPr>
          <p:spPr bwMode="auto">
            <a:xfrm>
              <a:off x="7224284" y="5838363"/>
              <a:ext cx="15792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Clr>
                  <a:srgbClr val="333399"/>
                </a:buClr>
                <a:buFont typeface="Wingdings" pitchFamily="2" charset="2"/>
                <a:buChar char="Ø"/>
              </a:pPr>
              <a:r>
                <a:rPr lang="zh-TW" altLang="en-US" sz="1600" dirty="0">
                  <a:solidFill>
                    <a:schemeClr val="bg1"/>
                  </a:solidFill>
                  <a:latin typeface="+mn-ea"/>
                </a:rPr>
                <a:t>避難收容所</a:t>
              </a:r>
              <a:endParaRPr lang="zh-TW" altLang="ja-JP"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社區集會場所</a:t>
              </a:r>
              <a:endParaRPr lang="en-US" altLang="zh-TW"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重要地標</a:t>
              </a:r>
              <a:endParaRPr lang="zh-TW" sz="2000" dirty="0">
                <a:solidFill>
                  <a:schemeClr val="bg1"/>
                </a:solidFill>
                <a:latin typeface="+mn-ea"/>
              </a:endParaRPr>
            </a:p>
          </p:txBody>
        </p:sp>
        <p:sp>
          <p:nvSpPr>
            <p:cNvPr id="13" name="Text Box 24"/>
            <p:cNvSpPr txBox="1">
              <a:spLocks noChangeArrowheads="1"/>
            </p:cNvSpPr>
            <p:nvPr/>
          </p:nvSpPr>
          <p:spPr bwMode="auto">
            <a:xfrm>
              <a:off x="6228779" y="5132313"/>
              <a:ext cx="598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smtClean="0">
                  <a:ln>
                    <a:noFill/>
                  </a:ln>
                  <a:solidFill>
                    <a:schemeClr val="bg1"/>
                  </a:solidFill>
                  <a:effectLst/>
                  <a:uLnTx/>
                  <a:uFillTx/>
                  <a:latin typeface="+mn-ea"/>
                  <a:ea typeface="+mn-ea"/>
                </a:rPr>
                <a:t>結果彙整</a:t>
              </a:r>
              <a:endParaRPr kumimoji="0" lang="zh-TW" altLang="en-US" sz="2000" b="0" i="0" u="none" strike="noStrike" kern="0" cap="none" spc="0" normalizeH="0" baseline="0" noProof="0" smtClean="0">
                <a:ln>
                  <a:noFill/>
                </a:ln>
                <a:solidFill>
                  <a:schemeClr val="bg1"/>
                </a:solidFill>
                <a:effectLst/>
                <a:uLnTx/>
                <a:uFillTx/>
                <a:latin typeface="+mn-ea"/>
                <a:ea typeface="+mn-ea"/>
              </a:endParaRPr>
            </a:p>
          </p:txBody>
        </p:sp>
        <p:sp>
          <p:nvSpPr>
            <p:cNvPr id="14" name="Oval 41"/>
            <p:cNvSpPr>
              <a:spLocks noChangeArrowheads="1"/>
            </p:cNvSpPr>
            <p:nvPr/>
          </p:nvSpPr>
          <p:spPr bwMode="auto">
            <a:xfrm>
              <a:off x="1350391" y="4270301"/>
              <a:ext cx="1331913" cy="1301750"/>
            </a:xfrm>
            <a:prstGeom prst="ellipse">
              <a:avLst/>
            </a:prstGeom>
            <a:solidFill>
              <a:srgbClr val="666699">
                <a:alpha val="32941"/>
              </a:srgbClr>
            </a:solidFill>
            <a:ln w="19050">
              <a:solidFill>
                <a:srgbClr val="333333"/>
              </a:solidFill>
              <a:prstDash val="sysDot"/>
              <a:round/>
              <a:headEnd/>
              <a:tailEnd/>
            </a:ln>
          </p:spPr>
          <p:txBody>
            <a:bodyPr/>
            <a:lstStyle/>
            <a:p>
              <a:endParaRPr lang="zh-TW" altLang="en-US">
                <a:solidFill>
                  <a:schemeClr val="bg1"/>
                </a:solidFill>
                <a:latin typeface="+mn-ea"/>
              </a:endParaRPr>
            </a:p>
          </p:txBody>
        </p:sp>
        <p:sp>
          <p:nvSpPr>
            <p:cNvPr id="15" name="Text Box 24"/>
            <p:cNvSpPr txBox="1">
              <a:spLocks noChangeArrowheads="1"/>
            </p:cNvSpPr>
            <p:nvPr/>
          </p:nvSpPr>
          <p:spPr bwMode="auto">
            <a:xfrm>
              <a:off x="3279204" y="5157713"/>
              <a:ext cx="60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smtClean="0">
                  <a:ln>
                    <a:noFill/>
                  </a:ln>
                  <a:solidFill>
                    <a:schemeClr val="bg1"/>
                  </a:solidFill>
                  <a:effectLst/>
                  <a:uLnTx/>
                  <a:uFillTx/>
                  <a:latin typeface="+mn-ea"/>
                  <a:ea typeface="+mn-ea"/>
                </a:rPr>
                <a:t>資料</a:t>
              </a:r>
              <a:endParaRPr kumimoji="0" lang="zh-TW" altLang="ja-JP" sz="1400" b="0" i="0" u="none" strike="noStrike" kern="0" cap="none" spc="0" normalizeH="0" baseline="0" noProof="0" smtClean="0">
                <a:ln>
                  <a:noFill/>
                </a:ln>
                <a:solidFill>
                  <a:schemeClr val="bg1"/>
                </a:solidFill>
                <a:effectLst/>
                <a:uLnTx/>
                <a:uFillTx/>
                <a:latin typeface="+mn-ea"/>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smtClean="0">
                  <a:ln>
                    <a:noFill/>
                  </a:ln>
                  <a:solidFill>
                    <a:schemeClr val="bg1"/>
                  </a:solidFill>
                  <a:effectLst/>
                  <a:uLnTx/>
                  <a:uFillTx/>
                  <a:latin typeface="+mn-ea"/>
                  <a:ea typeface="+mn-ea"/>
                </a:rPr>
                <a:t>清查</a:t>
              </a:r>
              <a:endParaRPr kumimoji="0" lang="zh-TW" altLang="en-US" sz="2000" b="0" i="0" u="none" strike="noStrike" kern="0" cap="none" spc="0" normalizeH="0" baseline="0" noProof="0" smtClean="0">
                <a:ln>
                  <a:noFill/>
                </a:ln>
                <a:solidFill>
                  <a:schemeClr val="bg1"/>
                </a:solidFill>
                <a:effectLst/>
                <a:uLnTx/>
                <a:uFillTx/>
                <a:latin typeface="+mn-ea"/>
                <a:ea typeface="+mn-ea"/>
              </a:endParaRPr>
            </a:p>
          </p:txBody>
        </p:sp>
        <p:sp>
          <p:nvSpPr>
            <p:cNvPr id="16" name="文字方塊 3"/>
            <p:cNvSpPr txBox="1">
              <a:spLocks noChangeArrowheads="1"/>
            </p:cNvSpPr>
            <p:nvPr/>
          </p:nvSpPr>
          <p:spPr bwMode="auto">
            <a:xfrm>
              <a:off x="1656779" y="5557763"/>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dirty="0">
                  <a:solidFill>
                    <a:schemeClr val="bg1"/>
                  </a:solidFill>
                  <a:latin typeface="+mn-ea"/>
                  <a:ea typeface="+mn-ea"/>
                </a:rPr>
                <a:t>人員</a:t>
              </a:r>
            </a:p>
          </p:txBody>
        </p:sp>
        <p:sp>
          <p:nvSpPr>
            <p:cNvPr id="17" name="Oval 41"/>
            <p:cNvSpPr>
              <a:spLocks noChangeArrowheads="1"/>
            </p:cNvSpPr>
            <p:nvPr/>
          </p:nvSpPr>
          <p:spPr bwMode="auto">
            <a:xfrm>
              <a:off x="7406704" y="4298876"/>
              <a:ext cx="1330325" cy="1301750"/>
            </a:xfrm>
            <a:prstGeom prst="ellipse">
              <a:avLst/>
            </a:prstGeom>
            <a:solidFill>
              <a:srgbClr val="666699">
                <a:alpha val="32941"/>
              </a:srgbClr>
            </a:solidFill>
            <a:ln w="19050">
              <a:solidFill>
                <a:srgbClr val="333333"/>
              </a:solidFill>
              <a:prstDash val="sysDot"/>
              <a:round/>
              <a:headEnd/>
              <a:tailEnd/>
            </a:ln>
          </p:spPr>
          <p:txBody>
            <a:bodyPr/>
            <a:lstStyle/>
            <a:p>
              <a:endParaRPr lang="zh-TW" altLang="en-US">
                <a:solidFill>
                  <a:schemeClr val="bg1"/>
                </a:solidFill>
                <a:latin typeface="+mn-ea"/>
              </a:endParaRPr>
            </a:p>
          </p:txBody>
        </p:sp>
        <p:sp>
          <p:nvSpPr>
            <p:cNvPr id="18" name="Oval 41"/>
            <p:cNvSpPr>
              <a:spLocks noChangeArrowheads="1"/>
            </p:cNvSpPr>
            <p:nvPr/>
          </p:nvSpPr>
          <p:spPr bwMode="auto">
            <a:xfrm>
              <a:off x="4484116" y="4314751"/>
              <a:ext cx="1331913" cy="1300162"/>
            </a:xfrm>
            <a:prstGeom prst="ellipse">
              <a:avLst/>
            </a:prstGeom>
            <a:solidFill>
              <a:srgbClr val="666699">
                <a:alpha val="32941"/>
              </a:srgbClr>
            </a:solidFill>
            <a:ln w="19050">
              <a:solidFill>
                <a:srgbClr val="333333"/>
              </a:solidFill>
              <a:prstDash val="sysDot"/>
              <a:round/>
              <a:headEnd/>
              <a:tailEnd/>
            </a:ln>
          </p:spPr>
          <p:txBody>
            <a:bodyPr/>
            <a:lstStyle/>
            <a:p>
              <a:endParaRPr lang="zh-TW" altLang="en-US">
                <a:solidFill>
                  <a:schemeClr val="bg1"/>
                </a:solidFill>
                <a:latin typeface="+mn-ea"/>
              </a:endParaRPr>
            </a:p>
          </p:txBody>
        </p:sp>
        <p:pic>
          <p:nvPicPr>
            <p:cNvPr id="19" name="Picture 103" descr="j04176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0204" y="4454451"/>
              <a:ext cx="108743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90"/>
            <p:cNvSpPr txBox="1">
              <a:spLocks noChangeArrowheads="1"/>
            </p:cNvSpPr>
            <p:nvPr/>
          </p:nvSpPr>
          <p:spPr bwMode="auto">
            <a:xfrm>
              <a:off x="4801616" y="5559351"/>
              <a:ext cx="69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dirty="0">
                  <a:solidFill>
                    <a:schemeClr val="bg1"/>
                  </a:solidFill>
                  <a:latin typeface="+mn-ea"/>
                  <a:ea typeface="+mn-ea"/>
                </a:rPr>
                <a:t>物品</a:t>
              </a:r>
            </a:p>
          </p:txBody>
        </p:sp>
        <p:sp>
          <p:nvSpPr>
            <p:cNvPr id="21" name="文字方塊 91"/>
            <p:cNvSpPr txBox="1">
              <a:spLocks noChangeArrowheads="1"/>
            </p:cNvSpPr>
            <p:nvPr/>
          </p:nvSpPr>
          <p:spPr bwMode="auto">
            <a:xfrm>
              <a:off x="7708329" y="5541888"/>
              <a:ext cx="696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dirty="0">
                  <a:solidFill>
                    <a:schemeClr val="bg1"/>
                  </a:solidFill>
                  <a:latin typeface="+mn-ea"/>
                  <a:ea typeface="+mn-ea"/>
                </a:rPr>
                <a:t>場所</a:t>
              </a:r>
            </a:p>
          </p:txBody>
        </p:sp>
        <p:pic>
          <p:nvPicPr>
            <p:cNvPr id="22" name="圖片 92" descr="rain-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379" y="4300463"/>
              <a:ext cx="15414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116" y="4360788"/>
              <a:ext cx="14795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4"/>
            <p:cNvSpPr>
              <a:spLocks noChangeArrowheads="1"/>
            </p:cNvSpPr>
            <p:nvPr/>
          </p:nvSpPr>
          <p:spPr bwMode="auto">
            <a:xfrm>
              <a:off x="1318982" y="5838363"/>
              <a:ext cx="13740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buClr>
                  <a:srgbClr val="333399"/>
                </a:buClr>
                <a:buFont typeface="Wingdings" pitchFamily="2" charset="2"/>
                <a:buChar char="Ø"/>
              </a:pPr>
              <a:r>
                <a:rPr lang="zh-TW" altLang="en-US" sz="1600" dirty="0">
                  <a:solidFill>
                    <a:schemeClr val="bg1"/>
                  </a:solidFill>
                  <a:latin typeface="+mn-ea"/>
                </a:rPr>
                <a:t>志工隊</a:t>
              </a:r>
              <a:endParaRPr lang="zh-TW" altLang="ja-JP"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守望相助隊</a:t>
              </a:r>
              <a:endParaRPr lang="en-US" altLang="zh-TW" sz="1600" dirty="0">
                <a:solidFill>
                  <a:schemeClr val="bg1"/>
                </a:solidFill>
                <a:latin typeface="+mn-ea"/>
              </a:endParaRPr>
            </a:p>
            <a:p>
              <a:pPr algn="ctr">
                <a:buClr>
                  <a:srgbClr val="333399"/>
                </a:buClr>
                <a:buFont typeface="Wingdings" pitchFamily="2" charset="2"/>
                <a:buChar char="Ø"/>
              </a:pPr>
              <a:r>
                <a:rPr lang="zh-TW" altLang="en-US" sz="1600" dirty="0">
                  <a:solidFill>
                    <a:schemeClr val="bg1"/>
                  </a:solidFill>
                  <a:latin typeface="+mn-ea"/>
                </a:rPr>
                <a:t>愛心媽媽</a:t>
              </a:r>
              <a:endParaRPr lang="zh-TW" sz="2000" dirty="0">
                <a:solidFill>
                  <a:schemeClr val="bg1"/>
                </a:solidFill>
                <a:latin typeface="+mn-ea"/>
              </a:endParaRP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84398"/>
            <a:ext cx="9180512" cy="800219"/>
          </a:xfrm>
          <a:prstGeom prst="rect">
            <a:avLst/>
          </a:prstGeom>
        </p:spPr>
        <p:txBody>
          <a:bodyPr wrap="square">
            <a:spAutoFit/>
          </a:bodyPr>
          <a:lstStyle/>
          <a:p>
            <a:pPr lvl="0"/>
            <a:r>
              <a:rPr lang="zh-TW" altLang="zh-TW" sz="2800" b="1" dirty="0" smtClean="0">
                <a:latin typeface="+mn-ea"/>
              </a:rPr>
              <a:t>建置</a:t>
            </a:r>
            <a:r>
              <a:rPr lang="zh-TW" altLang="zh-TW" sz="2800" b="1" dirty="0">
                <a:latin typeface="+mn-ea"/>
              </a:rPr>
              <a:t>推廣基地內防救災</a:t>
            </a:r>
            <a:r>
              <a:rPr lang="zh-TW" altLang="zh-TW" sz="2800" b="1" dirty="0" smtClean="0">
                <a:latin typeface="+mn-ea"/>
              </a:rPr>
              <a:t>資源</a:t>
            </a:r>
            <a:endParaRPr lang="en-US" altLang="zh-TW" sz="2800" b="1" dirty="0" smtClean="0">
              <a:latin typeface="+mn-ea"/>
            </a:endParaRPr>
          </a:p>
          <a:p>
            <a:pPr lvl="0"/>
            <a:r>
              <a:rPr lang="en-US" altLang="zh-TW" b="1" dirty="0" smtClean="0">
                <a:latin typeface="+mn-ea"/>
              </a:rPr>
              <a:t>(</a:t>
            </a:r>
            <a:r>
              <a:rPr lang="zh-TW" altLang="zh-TW" b="1" dirty="0">
                <a:latin typeface="+mn-ea"/>
              </a:rPr>
              <a:t>含專業人才建立、防救災器具、脆弱度人口、學校與社區聯絡窗口等</a:t>
            </a:r>
            <a:r>
              <a:rPr lang="en-US" altLang="zh-TW" b="1" dirty="0">
                <a:latin typeface="+mn-ea"/>
              </a:rPr>
              <a:t>)</a:t>
            </a:r>
            <a:endParaRPr lang="zh-TW" altLang="en-US" dirty="0">
              <a:latin typeface="+mn-ea"/>
            </a:endParaRPr>
          </a:p>
        </p:txBody>
      </p:sp>
      <p:graphicFrame>
        <p:nvGraphicFramePr>
          <p:cNvPr id="3" name="表格 2"/>
          <p:cNvGraphicFramePr>
            <a:graphicFrameLocks noGrp="1"/>
          </p:cNvGraphicFramePr>
          <p:nvPr>
            <p:extLst>
              <p:ext uri="{D42A27DB-BD31-4B8C-83A1-F6EECF244321}">
                <p14:modId xmlns:p14="http://schemas.microsoft.com/office/powerpoint/2010/main" val="2016107819"/>
              </p:ext>
            </p:extLst>
          </p:nvPr>
        </p:nvGraphicFramePr>
        <p:xfrm>
          <a:off x="395536" y="1207408"/>
          <a:ext cx="8352928" cy="853440"/>
        </p:xfrm>
        <a:graphic>
          <a:graphicData uri="http://schemas.openxmlformats.org/drawingml/2006/table">
            <a:tbl>
              <a:tblPr firstRow="1" firstCol="1" bandRow="1">
                <a:tableStyleId>{93296810-A885-4BE3-A3E7-6D5BEEA58F35}</a:tableStyleId>
              </a:tblPr>
              <a:tblGrid>
                <a:gridCol w="1289537"/>
                <a:gridCol w="1055075"/>
                <a:gridCol w="1056751"/>
                <a:gridCol w="1189053"/>
                <a:gridCol w="1450311"/>
                <a:gridCol w="2312201"/>
              </a:tblGrid>
              <a:tr h="173313">
                <a:tc gridSpan="6">
                  <a:txBody>
                    <a:bodyPr/>
                    <a:lstStyle/>
                    <a:p>
                      <a:pPr algn="ctr">
                        <a:spcAft>
                          <a:spcPts val="0"/>
                        </a:spcAft>
                      </a:pPr>
                      <a:r>
                        <a:rPr lang="zh-TW" sz="1400" kern="100" dirty="0">
                          <a:effectLst/>
                          <a:latin typeface="微軟正黑體" pitchFamily="34" charset="-120"/>
                          <a:ea typeface="微軟正黑體" pitchFamily="34" charset="-120"/>
                        </a:rPr>
                        <a:t>表</a:t>
                      </a:r>
                      <a:r>
                        <a:rPr lang="en-US" sz="1400" kern="100" dirty="0">
                          <a:effectLst/>
                          <a:latin typeface="微軟正黑體" pitchFamily="34" charset="-120"/>
                          <a:ea typeface="微軟正黑體" pitchFamily="34" charset="-120"/>
                        </a:rPr>
                        <a:t>  </a:t>
                      </a:r>
                      <a:r>
                        <a:rPr lang="zh-TW" sz="1400" kern="100" dirty="0">
                          <a:effectLst/>
                          <a:latin typeface="微軟正黑體" pitchFamily="34" charset="-120"/>
                          <a:ea typeface="微軟正黑體" pitchFamily="34" charset="-120"/>
                        </a:rPr>
                        <a:t>防救災設備一覽表</a:t>
                      </a:r>
                      <a:endParaRPr lang="zh-TW" sz="1400" kern="100" dirty="0">
                        <a:effectLst/>
                        <a:latin typeface="微軟正黑體" pitchFamily="34" charset="-120"/>
                        <a:ea typeface="微軟正黑體" pitchFamily="34" charset="-120"/>
                        <a:cs typeface="Times New Roman"/>
                      </a:endParaRPr>
                    </a:p>
                  </a:txBody>
                  <a:tcPr marL="64992" marR="64992"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73313">
                <a:tc>
                  <a:txBody>
                    <a:bodyPr/>
                    <a:lstStyle/>
                    <a:p>
                      <a:pPr algn="ctr">
                        <a:spcAft>
                          <a:spcPts val="0"/>
                        </a:spcAft>
                      </a:pPr>
                      <a:r>
                        <a:rPr lang="zh-TW" sz="1400" kern="100" dirty="0">
                          <a:effectLst/>
                          <a:latin typeface="微軟正黑體" pitchFamily="34" charset="-120"/>
                          <a:ea typeface="微軟正黑體" pitchFamily="34" charset="-120"/>
                        </a:rPr>
                        <a:t>品名</a:t>
                      </a:r>
                      <a:endParaRPr lang="zh-TW" sz="1400" kern="100" dirty="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數量</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狀態</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管理人</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電話</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配置位置</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r>
              <a:tr h="173313">
                <a:tc>
                  <a:txBody>
                    <a:bodyPr/>
                    <a:lstStyle/>
                    <a:p>
                      <a:pPr algn="ct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a:solidFill>
                            <a:srgbClr val="000000"/>
                          </a:solidFill>
                          <a:effectLst/>
                          <a:latin typeface="微軟正黑體" pitchFamily="34" charset="-120"/>
                          <a:ea typeface="微軟正黑體" pitchFamily="34" charset="-120"/>
                        </a:rPr>
                        <a:t> </a:t>
                      </a:r>
                      <a:endParaRPr lang="zh-TW" sz="1400" kern="10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a:solidFill>
                            <a:srgbClr val="000000"/>
                          </a:solidFill>
                          <a:effectLst/>
                          <a:latin typeface="微軟正黑體" pitchFamily="34" charset="-120"/>
                          <a:ea typeface="微軟正黑體" pitchFamily="34" charset="-120"/>
                        </a:rPr>
                        <a:t> </a:t>
                      </a:r>
                      <a:endParaRPr lang="zh-TW" sz="1400" kern="10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64992" marR="64992" marT="0" marB="0" anchor="ctr"/>
                </a:tc>
              </a:tr>
              <a:tr h="173313">
                <a:tc>
                  <a:txBody>
                    <a:bodyPr/>
                    <a:lstStyle/>
                    <a:p>
                      <a:pPr algn="ct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64992" marR="64992" marT="0" marB="0" anchor="ctr"/>
                </a:tc>
                <a:tc>
                  <a:txBody>
                    <a:bodyPr/>
                    <a:lstStyle/>
                    <a:p>
                      <a:pPr algn="ct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64992" marR="64992" marT="0" marB="0" anchor="ct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3111129272"/>
              </p:ext>
            </p:extLst>
          </p:nvPr>
        </p:nvGraphicFramePr>
        <p:xfrm>
          <a:off x="395536" y="2143512"/>
          <a:ext cx="8352928" cy="853440"/>
        </p:xfrm>
        <a:graphic>
          <a:graphicData uri="http://schemas.openxmlformats.org/drawingml/2006/table">
            <a:tbl>
              <a:tblPr firstRow="1" firstCol="1" bandRow="1">
                <a:tableStyleId>{F5AB1C69-6EDB-4FF4-983F-18BD219EF322}</a:tableStyleId>
              </a:tblPr>
              <a:tblGrid>
                <a:gridCol w="1640680"/>
                <a:gridCol w="1640680"/>
                <a:gridCol w="1678949"/>
                <a:gridCol w="1641663"/>
                <a:gridCol w="1750956"/>
              </a:tblGrid>
              <a:tr h="81062">
                <a:tc gridSpan="5">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表</a:t>
                      </a:r>
                      <a:r>
                        <a:rPr lang="en-US" sz="1400" kern="100" dirty="0">
                          <a:solidFill>
                            <a:schemeClr val="bg1">
                              <a:lumMod val="50000"/>
                            </a:schemeClr>
                          </a:solidFill>
                          <a:effectLst/>
                          <a:latin typeface="微軟正黑體" pitchFamily="34" charset="-120"/>
                          <a:ea typeface="微軟正黑體" pitchFamily="34" charset="-120"/>
                        </a:rPr>
                        <a:t>  </a:t>
                      </a:r>
                      <a:r>
                        <a:rPr lang="zh-TW" sz="1400" kern="100" dirty="0">
                          <a:solidFill>
                            <a:schemeClr val="bg1">
                              <a:lumMod val="50000"/>
                            </a:schemeClr>
                          </a:solidFill>
                          <a:effectLst/>
                          <a:latin typeface="微軟正黑體" pitchFamily="34" charset="-120"/>
                          <a:ea typeface="微軟正黑體" pitchFamily="34" charset="-120"/>
                        </a:rPr>
                        <a:t>脆弱人口概況一覽表</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30398" marR="30398"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62124">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姓名</a:t>
                      </a:r>
                      <a:r>
                        <a:rPr lang="en-US" sz="1400" kern="100" dirty="0">
                          <a:solidFill>
                            <a:schemeClr val="bg1">
                              <a:lumMod val="50000"/>
                            </a:schemeClr>
                          </a:solidFill>
                          <a:effectLst/>
                          <a:latin typeface="微軟正黑體" pitchFamily="34" charset="-120"/>
                          <a:ea typeface="微軟正黑體" pitchFamily="34" charset="-120"/>
                        </a:rPr>
                        <a:t>(</a:t>
                      </a:r>
                      <a:r>
                        <a:rPr lang="zh-TW" sz="1400" kern="100" dirty="0">
                          <a:solidFill>
                            <a:schemeClr val="bg1">
                              <a:lumMod val="50000"/>
                            </a:schemeClr>
                          </a:solidFill>
                          <a:effectLst/>
                          <a:latin typeface="微軟正黑體" pitchFamily="34" charset="-120"/>
                          <a:ea typeface="微軟正黑體" pitchFamily="34" charset="-120"/>
                        </a:rPr>
                        <a:t>年紀</a:t>
                      </a:r>
                      <a:r>
                        <a:rPr lang="en-US" sz="1400" kern="100" dirty="0">
                          <a:solidFill>
                            <a:schemeClr val="bg1">
                              <a:lumMod val="50000"/>
                            </a:schemeClr>
                          </a:solidFill>
                          <a:effectLst/>
                          <a:latin typeface="微軟正黑體" pitchFamily="34" charset="-120"/>
                          <a:ea typeface="微軟正黑體" pitchFamily="34" charset="-120"/>
                        </a:rPr>
                        <a:t>)</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30398" marR="30398"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狀況描述</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電話</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地址</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緊急聯絡人</a:t>
                      </a:r>
                      <a:r>
                        <a:rPr lang="en-US" sz="1400" kern="100" dirty="0">
                          <a:solidFill>
                            <a:srgbClr val="000000"/>
                          </a:solidFill>
                          <a:effectLst/>
                          <a:latin typeface="微軟正黑體" pitchFamily="34" charset="-120"/>
                          <a:ea typeface="微軟正黑體" pitchFamily="34" charset="-120"/>
                        </a:rPr>
                        <a:t>(</a:t>
                      </a:r>
                      <a:r>
                        <a:rPr lang="zh-TW" sz="1400" kern="100" dirty="0">
                          <a:solidFill>
                            <a:srgbClr val="000000"/>
                          </a:solidFill>
                          <a:effectLst/>
                          <a:latin typeface="微軟正黑體" pitchFamily="34" charset="-120"/>
                          <a:ea typeface="微軟正黑體" pitchFamily="34" charset="-120"/>
                        </a:rPr>
                        <a:t>年紀</a:t>
                      </a:r>
                      <a:r>
                        <a:rPr lang="en-US" sz="1400" kern="100" dirty="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tc>
              </a:tr>
              <a:tr h="90069">
                <a:tc>
                  <a:txBody>
                    <a:bodyPr/>
                    <a:lstStyle/>
                    <a:p>
                      <a:pPr algn="ct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30398" marR="30398" marT="0" marB="0" anchor="ctr"/>
                </a:tc>
                <a:tc>
                  <a:txBody>
                    <a:bodyPr/>
                    <a:lstStyle/>
                    <a:p>
                      <a:pPr>
                        <a:lnSpc>
                          <a:spcPts val="1600"/>
                        </a:lnSpc>
                        <a:spcAft>
                          <a:spcPts val="0"/>
                        </a:spcAft>
                      </a:pPr>
                      <a:r>
                        <a:rPr lang="en-US" sz="1400" kern="100">
                          <a:solidFill>
                            <a:srgbClr val="000000"/>
                          </a:solidFill>
                          <a:effectLst/>
                          <a:latin typeface="微軟正黑體" pitchFamily="34" charset="-120"/>
                          <a:ea typeface="微軟正黑體" pitchFamily="34" charset="-120"/>
                        </a:rPr>
                        <a:t> </a:t>
                      </a:r>
                      <a:endParaRPr lang="zh-TW" sz="1400" kern="100">
                        <a:solidFill>
                          <a:srgbClr val="000000"/>
                        </a:solidFill>
                        <a:effectLst/>
                        <a:latin typeface="微軟正黑體" pitchFamily="34" charset="-120"/>
                        <a:ea typeface="微軟正黑體" pitchFamily="34" charset="-120"/>
                        <a:cs typeface="Times New Roman"/>
                      </a:endParaRPr>
                    </a:p>
                  </a:txBody>
                  <a:tcPr marL="30398" marR="30398" marT="0" marB="0" anchor="ctr"/>
                </a:tc>
                <a:tc>
                  <a:txBody>
                    <a:bodyPr/>
                    <a:lstStyle/>
                    <a:p>
                      <a:pPr algn="ctr">
                        <a:lnSpc>
                          <a:spcPts val="1600"/>
                        </a:lnSpc>
                        <a:spcAft>
                          <a:spcPts val="0"/>
                        </a:spcAft>
                      </a:pPr>
                      <a:r>
                        <a:rPr lang="en-US" sz="1400" kern="100">
                          <a:solidFill>
                            <a:srgbClr val="000000"/>
                          </a:solidFill>
                          <a:effectLst/>
                          <a:latin typeface="微軟正黑體" pitchFamily="34" charset="-120"/>
                          <a:ea typeface="微軟正黑體" pitchFamily="34" charset="-120"/>
                        </a:rPr>
                        <a:t> </a:t>
                      </a:r>
                      <a:endParaRPr lang="zh-TW" sz="1400" kern="100">
                        <a:solidFill>
                          <a:srgbClr val="000000"/>
                        </a:solidFill>
                        <a:effectLst/>
                        <a:latin typeface="微軟正黑體" pitchFamily="34" charset="-120"/>
                        <a:ea typeface="微軟正黑體" pitchFamily="34" charset="-120"/>
                        <a:cs typeface="Times New Roman"/>
                      </a:endParaRPr>
                    </a:p>
                  </a:txBody>
                  <a:tcPr marL="30398" marR="30398" marT="0" marB="0" anchor="ctr"/>
                </a:tc>
                <a:tc>
                  <a:txBody>
                    <a:bodyPr/>
                    <a:lstStyle/>
                    <a:p>
                      <a:pPr>
                        <a:lnSpc>
                          <a:spcPts val="1600"/>
                        </a:lnSpc>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nchor="ctr"/>
                </a:tc>
                <a:tc>
                  <a:txBody>
                    <a:bodyPr/>
                    <a:lstStyle/>
                    <a:p>
                      <a:pPr>
                        <a:lnSpc>
                          <a:spcPts val="1600"/>
                        </a:lnSpc>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30398" marR="30398" marT="0" marB="0" anchor="ctr"/>
                </a:tc>
              </a:tr>
              <a:tr h="81062">
                <a:tc>
                  <a:txBody>
                    <a:bodyPr/>
                    <a:lstStyle/>
                    <a:p>
                      <a:pPr algn="ct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30398" marR="30398" marT="0" marB="0" anchor="ctr"/>
                </a:tc>
                <a:tc>
                  <a:txBody>
                    <a:bodyPr/>
                    <a:lstStyle/>
                    <a:p>
                      <a:pP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30398" marR="30398" marT="0" marB="0" anchor="ctr"/>
                </a:tc>
                <a:tc>
                  <a:txBody>
                    <a:bodyPr/>
                    <a:lstStyle/>
                    <a:p>
                      <a:pPr algn="ct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30398" marR="30398" marT="0" marB="0" anchor="ctr"/>
                </a:tc>
                <a:tc>
                  <a:txBody>
                    <a:bodyPr/>
                    <a:lstStyle/>
                    <a:p>
                      <a:pPr>
                        <a:spcAft>
                          <a:spcPts val="0"/>
                        </a:spcAft>
                      </a:pPr>
                      <a:r>
                        <a:rPr lang="en-US" sz="1400" kern="100">
                          <a:effectLst/>
                          <a:latin typeface="微軟正黑體" pitchFamily="34" charset="-120"/>
                          <a:ea typeface="微軟正黑體" pitchFamily="34" charset="-120"/>
                        </a:rPr>
                        <a:t> </a:t>
                      </a:r>
                      <a:endParaRPr lang="zh-TW" sz="1400" kern="100">
                        <a:effectLst/>
                        <a:latin typeface="微軟正黑體" pitchFamily="34" charset="-120"/>
                        <a:ea typeface="微軟正黑體" pitchFamily="34" charset="-120"/>
                        <a:cs typeface="Times New Roman"/>
                      </a:endParaRPr>
                    </a:p>
                  </a:txBody>
                  <a:tcPr marL="30398" marR="30398" marT="0" marB="0" anchor="ctr"/>
                </a:tc>
                <a:tc>
                  <a:txBody>
                    <a:bodyPr/>
                    <a:lstStyle/>
                    <a:p>
                      <a:pPr>
                        <a:spcAft>
                          <a:spcPts val="0"/>
                        </a:spcAft>
                      </a:pPr>
                      <a:r>
                        <a:rPr lang="en-US" sz="1400" kern="100" dirty="0">
                          <a:effectLst/>
                          <a:latin typeface="微軟正黑體" pitchFamily="34" charset="-120"/>
                          <a:ea typeface="微軟正黑體" pitchFamily="34" charset="-120"/>
                        </a:rPr>
                        <a:t> </a:t>
                      </a:r>
                      <a:endParaRPr lang="zh-TW" sz="1400" kern="100" dirty="0">
                        <a:effectLst/>
                        <a:latin typeface="微軟正黑體" pitchFamily="34" charset="-120"/>
                        <a:ea typeface="微軟正黑體" pitchFamily="34" charset="-120"/>
                        <a:cs typeface="Times New Roman"/>
                      </a:endParaRPr>
                    </a:p>
                  </a:txBody>
                  <a:tcPr marL="30398" marR="30398" marT="0" marB="0" anchor="ct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291367212"/>
              </p:ext>
            </p:extLst>
          </p:nvPr>
        </p:nvGraphicFramePr>
        <p:xfrm>
          <a:off x="395536" y="3068960"/>
          <a:ext cx="8352928" cy="1737360"/>
        </p:xfrm>
        <a:graphic>
          <a:graphicData uri="http://schemas.openxmlformats.org/drawingml/2006/table">
            <a:tbl>
              <a:tblPr firstRow="1" firstCol="1" bandRow="1">
                <a:tableStyleId>{5C22544A-7EE6-4342-B048-85BDC9FD1C3A}</a:tableStyleId>
              </a:tblPr>
              <a:tblGrid>
                <a:gridCol w="1440160"/>
                <a:gridCol w="1080120"/>
                <a:gridCol w="1512168"/>
                <a:gridCol w="1800200"/>
                <a:gridCol w="2520280"/>
              </a:tblGrid>
              <a:tr h="0">
                <a:tc gridSpan="5">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表</a:t>
                      </a:r>
                      <a:r>
                        <a:rPr lang="en-US" sz="1400" kern="100" dirty="0">
                          <a:solidFill>
                            <a:schemeClr val="bg1">
                              <a:lumMod val="50000"/>
                            </a:schemeClr>
                          </a:solidFill>
                          <a:effectLst/>
                          <a:latin typeface="微軟正黑體" pitchFamily="34" charset="-120"/>
                          <a:ea typeface="微軟正黑體" pitchFamily="34" charset="-120"/>
                        </a:rPr>
                        <a:t>  </a:t>
                      </a:r>
                      <a:r>
                        <a:rPr lang="zh-TW" sz="1400" kern="100" dirty="0">
                          <a:solidFill>
                            <a:schemeClr val="bg1">
                              <a:lumMod val="50000"/>
                            </a:schemeClr>
                          </a:solidFill>
                          <a:effectLst/>
                          <a:latin typeface="微軟正黑體" pitchFamily="34" charset="-120"/>
                          <a:ea typeface="微軟正黑體" pitchFamily="34" charset="-120"/>
                        </a:rPr>
                        <a:t>重要設施一覽表</a:t>
                      </a:r>
                      <a:r>
                        <a:rPr lang="en-US" sz="1400" kern="100" dirty="0">
                          <a:solidFill>
                            <a:schemeClr val="bg1">
                              <a:lumMod val="50000"/>
                            </a:schemeClr>
                          </a:solidFill>
                          <a:effectLst/>
                          <a:latin typeface="微軟正黑體" pitchFamily="34" charset="-120"/>
                          <a:ea typeface="微軟正黑體" pitchFamily="34" charset="-120"/>
                        </a:rPr>
                        <a:t>(</a:t>
                      </a:r>
                      <a:r>
                        <a:rPr lang="zh-TW" sz="1400" kern="100" dirty="0">
                          <a:solidFill>
                            <a:schemeClr val="bg1">
                              <a:lumMod val="50000"/>
                            </a:schemeClr>
                          </a:solidFill>
                          <a:effectLst/>
                          <a:latin typeface="微軟正黑體" pitchFamily="34" charset="-120"/>
                          <a:ea typeface="微軟正黑體" pitchFamily="34" charset="-120"/>
                        </a:rPr>
                        <a:t>範例</a:t>
                      </a:r>
                      <a:r>
                        <a:rPr lang="en-US" sz="1400" kern="100" dirty="0">
                          <a:solidFill>
                            <a:schemeClr val="bg1">
                              <a:lumMod val="50000"/>
                            </a:schemeClr>
                          </a:solidFill>
                          <a:effectLst/>
                          <a:latin typeface="微軟正黑體" pitchFamily="34" charset="-120"/>
                          <a:ea typeface="微軟正黑體" pitchFamily="34" charset="-120"/>
                        </a:rPr>
                        <a:t>)</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0">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名稱</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負責人</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電話</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地址</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備註</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lnSpc>
                          <a:spcPts val="1800"/>
                        </a:lnSpc>
                        <a:spcAft>
                          <a:spcPts val="0"/>
                        </a:spcAft>
                      </a:pPr>
                      <a:r>
                        <a:rPr lang="zh-TW" sz="1400" kern="100" dirty="0">
                          <a:solidFill>
                            <a:schemeClr val="bg1">
                              <a:lumMod val="50000"/>
                            </a:schemeClr>
                          </a:solidFill>
                          <a:effectLst/>
                          <a:latin typeface="微軟正黑體" pitchFamily="34" charset="-120"/>
                          <a:ea typeface="微軟正黑體" pitchFamily="34" charset="-120"/>
                        </a:rPr>
                        <a:t>全真道院</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itchFamily="34" charset="-120"/>
                          <a:ea typeface="微軟正黑體" pitchFamily="34" charset="-120"/>
                        </a:rPr>
                        <a:t>03-329</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a:solidFill>
                            <a:srgbClr val="000000"/>
                          </a:solidFill>
                          <a:effectLst/>
                          <a:latin typeface="微軟正黑體" pitchFamily="34" charset="-120"/>
                          <a:ea typeface="微軟正黑體" pitchFamily="34" charset="-120"/>
                        </a:rPr>
                        <a:t>龍壽村尖山外</a:t>
                      </a:r>
                      <a:r>
                        <a:rPr lang="en-US" sz="1400" kern="100">
                          <a:solidFill>
                            <a:srgbClr val="000000"/>
                          </a:solidFill>
                          <a:effectLst/>
                          <a:latin typeface="微軟正黑體" pitchFamily="34" charset="-120"/>
                          <a:ea typeface="微軟正黑體" pitchFamily="34" charset="-120"/>
                        </a:rPr>
                        <a:t>69</a:t>
                      </a:r>
                      <a:r>
                        <a:rPr lang="zh-TW" sz="1400" kern="100">
                          <a:solidFill>
                            <a:srgbClr val="000000"/>
                          </a:solidFill>
                          <a:effectLst/>
                          <a:latin typeface="微軟正黑體" pitchFamily="34" charset="-120"/>
                          <a:ea typeface="微軟正黑體" pitchFamily="34" charset="-120"/>
                        </a:rPr>
                        <a:t>號</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可供臨時收容</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lnSpc>
                          <a:spcPts val="1800"/>
                        </a:lnSpc>
                        <a:spcAft>
                          <a:spcPts val="0"/>
                        </a:spcAft>
                      </a:pPr>
                      <a:r>
                        <a:rPr lang="zh-TW" sz="1400" kern="100" dirty="0">
                          <a:solidFill>
                            <a:schemeClr val="bg1">
                              <a:lumMod val="50000"/>
                            </a:schemeClr>
                          </a:solidFill>
                          <a:effectLst/>
                          <a:latin typeface="微軟正黑體" pitchFamily="34" charset="-120"/>
                          <a:ea typeface="微軟正黑體" pitchFamily="34" charset="-120"/>
                        </a:rPr>
                        <a:t>龍壽國小</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smtClean="0">
                          <a:solidFill>
                            <a:srgbClr val="000000"/>
                          </a:solidFill>
                          <a:effectLst/>
                          <a:latin typeface="微軟正黑體" pitchFamily="34" charset="-120"/>
                          <a:ea typeface="微軟正黑體" pitchFamily="34" charset="-120"/>
                        </a:rPr>
                        <a:t>游</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03-3296554</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a:solidFill>
                            <a:srgbClr val="000000"/>
                          </a:solidFill>
                          <a:effectLst/>
                          <a:latin typeface="微軟正黑體" pitchFamily="34" charset="-120"/>
                          <a:ea typeface="微軟正黑體" pitchFamily="34" charset="-120"/>
                        </a:rPr>
                        <a:t>龍校街</a:t>
                      </a:r>
                      <a:r>
                        <a:rPr lang="en-US" sz="1400" kern="100">
                          <a:solidFill>
                            <a:srgbClr val="000000"/>
                          </a:solidFill>
                          <a:effectLst/>
                          <a:latin typeface="微軟正黑體" pitchFamily="34" charset="-120"/>
                          <a:ea typeface="微軟正黑體" pitchFamily="34" charset="-120"/>
                        </a:rPr>
                        <a:t>30</a:t>
                      </a:r>
                      <a:r>
                        <a:rPr lang="zh-TW" sz="1400" kern="100">
                          <a:solidFill>
                            <a:srgbClr val="000000"/>
                          </a:solidFill>
                          <a:effectLst/>
                          <a:latin typeface="微軟正黑體" pitchFamily="34" charset="-120"/>
                          <a:ea typeface="微軟正黑體" pitchFamily="34" charset="-120"/>
                        </a:rPr>
                        <a:t>號</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可供避難</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迴龍醫院</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smtClean="0">
                          <a:solidFill>
                            <a:srgbClr val="000000"/>
                          </a:solidFill>
                          <a:effectLst/>
                          <a:latin typeface="微軟正黑體" pitchFamily="34" charset="-120"/>
                          <a:ea typeface="微軟正黑體" pitchFamily="34" charset="-120"/>
                        </a:rPr>
                        <a:t>黃</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itchFamily="34" charset="-120"/>
                          <a:ea typeface="微軟正黑體" pitchFamily="34" charset="-120"/>
                        </a:rPr>
                        <a:t>02-8200</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萬壽路一段</a:t>
                      </a:r>
                      <a:r>
                        <a:rPr lang="en-US" sz="1400" kern="100" dirty="0">
                          <a:solidFill>
                            <a:srgbClr val="000000"/>
                          </a:solidFill>
                          <a:effectLst/>
                          <a:latin typeface="微軟正黑體" pitchFamily="34" charset="-120"/>
                          <a:ea typeface="微軟正黑體" pitchFamily="34" charset="-120"/>
                        </a:rPr>
                        <a:t>50</a:t>
                      </a:r>
                      <a:r>
                        <a:rPr lang="zh-TW" sz="1400" kern="100" dirty="0">
                          <a:solidFill>
                            <a:srgbClr val="000000"/>
                          </a:solidFill>
                          <a:effectLst/>
                          <a:latin typeface="微軟正黑體" pitchFamily="34" charset="-120"/>
                          <a:ea typeface="微軟正黑體" pitchFamily="34" charset="-120"/>
                        </a:rPr>
                        <a:t>巷</a:t>
                      </a:r>
                      <a:r>
                        <a:rPr lang="en-US" sz="1400" kern="100" dirty="0">
                          <a:solidFill>
                            <a:srgbClr val="000000"/>
                          </a:solidFill>
                          <a:effectLst/>
                          <a:latin typeface="微軟正黑體" pitchFamily="34" charset="-120"/>
                          <a:ea typeface="微軟正黑體" pitchFamily="34" charset="-120"/>
                        </a:rPr>
                        <a:t>2</a:t>
                      </a:r>
                      <a:r>
                        <a:rPr lang="zh-TW" sz="1400" kern="100" dirty="0">
                          <a:solidFill>
                            <a:srgbClr val="000000"/>
                          </a:solidFill>
                          <a:effectLst/>
                          <a:latin typeface="微軟正黑體" pitchFamily="34" charset="-120"/>
                          <a:ea typeface="微軟正黑體" pitchFamily="34" charset="-120"/>
                        </a:rPr>
                        <a:t>號</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（非位於本村內）提供醫療</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迴龍消防隊</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smtClean="0">
                          <a:solidFill>
                            <a:srgbClr val="000000"/>
                          </a:solidFill>
                          <a:effectLst/>
                          <a:latin typeface="微軟正黑體" pitchFamily="34" charset="-120"/>
                          <a:ea typeface="微軟正黑體" pitchFamily="34" charset="-120"/>
                        </a:rPr>
                        <a:t>陳</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itchFamily="34" charset="-120"/>
                          <a:ea typeface="微軟正黑體" pitchFamily="34" charset="-120"/>
                        </a:rPr>
                        <a:t>02-8209</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萬壽路一段</a:t>
                      </a:r>
                      <a:r>
                        <a:rPr lang="en-US" sz="1400" kern="100" dirty="0">
                          <a:solidFill>
                            <a:srgbClr val="000000"/>
                          </a:solidFill>
                          <a:effectLst/>
                          <a:latin typeface="微軟正黑體" pitchFamily="34" charset="-120"/>
                          <a:ea typeface="微軟正黑體" pitchFamily="34" charset="-120"/>
                        </a:rPr>
                        <a:t>42</a:t>
                      </a:r>
                      <a:r>
                        <a:rPr lang="zh-TW" sz="1400" kern="100" dirty="0">
                          <a:solidFill>
                            <a:srgbClr val="000000"/>
                          </a:solidFill>
                          <a:effectLst/>
                          <a:latin typeface="微軟正黑體" pitchFamily="34" charset="-120"/>
                          <a:ea typeface="微軟正黑體" pitchFamily="34" charset="-120"/>
                        </a:rPr>
                        <a:t>號</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（非位於本村內）設無線電、救災器材</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迴龍派出所</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1400" kern="100" dirty="0" smtClean="0">
                          <a:solidFill>
                            <a:srgbClr val="000000"/>
                          </a:solidFill>
                          <a:effectLst/>
                          <a:latin typeface="微軟正黑體" pitchFamily="34" charset="-120"/>
                          <a:ea typeface="微軟正黑體" pitchFamily="34" charset="-120"/>
                        </a:rPr>
                        <a:t>梁</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itchFamily="34" charset="-120"/>
                          <a:ea typeface="微軟正黑體" pitchFamily="34" charset="-120"/>
                        </a:rPr>
                        <a:t>02-8200</a:t>
                      </a:r>
                      <a:r>
                        <a:rPr lang="zh-TW" altLang="en-US" sz="1400" kern="100" dirty="0" smtClean="0">
                          <a:solidFill>
                            <a:srgbClr val="000000"/>
                          </a:solidFill>
                          <a:effectLst/>
                          <a:latin typeface="微軟正黑體" pitchFamily="34" charset="-120"/>
                          <a:ea typeface="微軟正黑體" pitchFamily="34" charset="-120"/>
                        </a:rPr>
                        <a:t>****</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smtClean="0">
                          <a:solidFill>
                            <a:srgbClr val="000000"/>
                          </a:solidFill>
                          <a:effectLst/>
                          <a:latin typeface="微軟正黑體" pitchFamily="34" charset="-120"/>
                          <a:ea typeface="微軟正黑體" pitchFamily="34" charset="-120"/>
                        </a:rPr>
                        <a:t>萬壽路一段</a:t>
                      </a:r>
                      <a:r>
                        <a:rPr lang="en-US" sz="1400" kern="100" dirty="0" smtClean="0">
                          <a:solidFill>
                            <a:srgbClr val="000000"/>
                          </a:solidFill>
                          <a:effectLst/>
                          <a:latin typeface="微軟正黑體" pitchFamily="34" charset="-120"/>
                          <a:ea typeface="微軟正黑體" pitchFamily="34" charset="-120"/>
                        </a:rPr>
                        <a:t>117</a:t>
                      </a:r>
                      <a:r>
                        <a:rPr lang="zh-TW" sz="1400" kern="100" dirty="0" smtClean="0">
                          <a:solidFill>
                            <a:srgbClr val="000000"/>
                          </a:solidFill>
                          <a:effectLst/>
                          <a:latin typeface="微軟正黑體" pitchFamily="34" charset="-120"/>
                          <a:ea typeface="微軟正黑體" pitchFamily="34" charset="-120"/>
                        </a:rPr>
                        <a:t>號</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（非位於本村內）設置無線電</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008626678"/>
              </p:ext>
            </p:extLst>
          </p:nvPr>
        </p:nvGraphicFramePr>
        <p:xfrm>
          <a:off x="395536" y="4869160"/>
          <a:ext cx="8352928" cy="1498600"/>
        </p:xfrm>
        <a:graphic>
          <a:graphicData uri="http://schemas.openxmlformats.org/drawingml/2006/table">
            <a:tbl>
              <a:tblPr firstRow="1" firstCol="1" bandRow="1">
                <a:tableStyleId>{7DF18680-E054-41AD-8BC1-D1AEF772440D}</a:tableStyleId>
              </a:tblPr>
              <a:tblGrid>
                <a:gridCol w="1075000"/>
                <a:gridCol w="1517288"/>
                <a:gridCol w="1512168"/>
                <a:gridCol w="2492920"/>
                <a:gridCol w="1755552"/>
              </a:tblGrid>
              <a:tr h="0">
                <a:tc gridSpan="5">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表</a:t>
                      </a:r>
                      <a:r>
                        <a:rPr lang="en-US" sz="1400" kern="100" dirty="0">
                          <a:solidFill>
                            <a:schemeClr val="bg1">
                              <a:lumMod val="50000"/>
                            </a:schemeClr>
                          </a:solidFill>
                          <a:effectLst/>
                          <a:latin typeface="微軟正黑體" pitchFamily="34" charset="-120"/>
                          <a:ea typeface="微軟正黑體" pitchFamily="34" charset="-120"/>
                        </a:rPr>
                        <a:t>3-2-5-1  </a:t>
                      </a:r>
                      <a:r>
                        <a:rPr lang="zh-TW" sz="1400" kern="100" dirty="0">
                          <a:solidFill>
                            <a:schemeClr val="bg1">
                              <a:lumMod val="50000"/>
                            </a:schemeClr>
                          </a:solidFill>
                          <a:effectLst/>
                          <a:latin typeface="微軟正黑體" pitchFamily="34" charset="-120"/>
                          <a:ea typeface="微軟正黑體" pitchFamily="34" charset="-120"/>
                        </a:rPr>
                        <a:t>專業人才一覽表</a:t>
                      </a:r>
                      <a:r>
                        <a:rPr lang="en-US" sz="1400" kern="100" dirty="0">
                          <a:solidFill>
                            <a:schemeClr val="bg1">
                              <a:lumMod val="50000"/>
                            </a:schemeClr>
                          </a:solidFill>
                          <a:effectLst/>
                          <a:latin typeface="微軟正黑體" pitchFamily="34" charset="-120"/>
                          <a:ea typeface="微軟正黑體" pitchFamily="34" charset="-120"/>
                        </a:rPr>
                        <a:t>(</a:t>
                      </a:r>
                      <a:r>
                        <a:rPr lang="zh-TW" sz="1400" kern="100" dirty="0">
                          <a:solidFill>
                            <a:schemeClr val="bg1">
                              <a:lumMod val="50000"/>
                            </a:schemeClr>
                          </a:solidFill>
                          <a:effectLst/>
                          <a:latin typeface="微軟正黑體" pitchFamily="34" charset="-120"/>
                          <a:ea typeface="微軟正黑體" pitchFamily="34" charset="-120"/>
                        </a:rPr>
                        <a:t>範例</a:t>
                      </a:r>
                      <a:r>
                        <a:rPr lang="en-US" sz="1400" kern="100" dirty="0">
                          <a:solidFill>
                            <a:schemeClr val="bg1">
                              <a:lumMod val="50000"/>
                            </a:schemeClr>
                          </a:solidFill>
                          <a:effectLst/>
                          <a:latin typeface="微軟正黑體" pitchFamily="34" charset="-120"/>
                          <a:ea typeface="微軟正黑體" pitchFamily="34" charset="-120"/>
                        </a:rPr>
                        <a:t>)</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0">
                <a:tc>
                  <a:txBody>
                    <a:bodyPr/>
                    <a:lstStyle/>
                    <a:p>
                      <a:pPr algn="ctr">
                        <a:spcAft>
                          <a:spcPts val="0"/>
                        </a:spcAft>
                      </a:pPr>
                      <a:r>
                        <a:rPr lang="zh-TW" sz="1400" kern="100" dirty="0">
                          <a:solidFill>
                            <a:schemeClr val="bg1">
                              <a:lumMod val="50000"/>
                            </a:schemeClr>
                          </a:solidFill>
                          <a:effectLst/>
                          <a:latin typeface="微軟正黑體" pitchFamily="34" charset="-120"/>
                          <a:ea typeface="微軟正黑體" pitchFamily="34" charset="-120"/>
                        </a:rPr>
                        <a:t>姓名</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專長</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電話</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地址</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備註</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r>
              <a:tr h="0">
                <a:tc>
                  <a:txBody>
                    <a:bodyPr/>
                    <a:lstStyle/>
                    <a:p>
                      <a:pPr algn="ctr">
                        <a:lnSpc>
                          <a:spcPts val="1700"/>
                        </a:lnSpc>
                        <a:spcAft>
                          <a:spcPts val="0"/>
                        </a:spcAft>
                      </a:pPr>
                      <a:r>
                        <a:rPr lang="zh-TW" sz="1400" kern="100" dirty="0" smtClean="0">
                          <a:solidFill>
                            <a:schemeClr val="bg1">
                              <a:lumMod val="50000"/>
                            </a:schemeClr>
                          </a:solidFill>
                          <a:effectLst/>
                          <a:latin typeface="微軟正黑體" pitchFamily="34" charset="-120"/>
                          <a:ea typeface="微軟正黑體" pitchFamily="34" charset="-120"/>
                        </a:rPr>
                        <a:t>簡</a:t>
                      </a:r>
                      <a:r>
                        <a:rPr lang="en-US" altLang="zh-TW" sz="1400" kern="100" dirty="0" smtClean="0">
                          <a:solidFill>
                            <a:schemeClr val="bg1">
                              <a:lumMod val="50000"/>
                            </a:schemeClr>
                          </a:solidFill>
                          <a:effectLst/>
                          <a:latin typeface="微軟正黑體" pitchFamily="34" charset="-120"/>
                          <a:ea typeface="微軟正黑體" pitchFamily="34" charset="-120"/>
                        </a:rPr>
                        <a:t>XX</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r>
                        <a:rPr lang="zh-TW" sz="1400" kern="100" dirty="0">
                          <a:solidFill>
                            <a:srgbClr val="000000"/>
                          </a:solidFill>
                          <a:effectLst/>
                          <a:latin typeface="微軟正黑體" pitchFamily="34" charset="-120"/>
                          <a:ea typeface="微軟正黑體" pitchFamily="34" charset="-120"/>
                        </a:rPr>
                        <a:t>駕駛堆高機</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r>
                        <a:rPr lang="en-US" sz="1400" kern="100" dirty="0">
                          <a:solidFill>
                            <a:srgbClr val="000000"/>
                          </a:solidFill>
                          <a:effectLst/>
                          <a:latin typeface="微軟正黑體" pitchFamily="34" charset="-120"/>
                          <a:ea typeface="微軟正黑體" pitchFamily="34" charset="-120"/>
                        </a:rPr>
                        <a:t>03-3291286</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r>
                        <a:rPr lang="zh-TW" sz="1400" kern="100" dirty="0">
                          <a:solidFill>
                            <a:srgbClr val="000000"/>
                          </a:solidFill>
                          <a:effectLst/>
                          <a:latin typeface="微軟正黑體" pitchFamily="34" charset="-120"/>
                          <a:ea typeface="微軟正黑體" pitchFamily="34" charset="-120"/>
                        </a:rPr>
                        <a:t>龍校街</a:t>
                      </a:r>
                      <a:r>
                        <a:rPr lang="en-US" sz="1400" kern="100" dirty="0">
                          <a:solidFill>
                            <a:srgbClr val="000000"/>
                          </a:solidFill>
                          <a:effectLst/>
                          <a:latin typeface="微軟正黑體" pitchFamily="34" charset="-120"/>
                          <a:ea typeface="微軟正黑體" pitchFamily="34" charset="-120"/>
                        </a:rPr>
                        <a:t>60</a:t>
                      </a:r>
                      <a:r>
                        <a:rPr lang="zh-TW" sz="1400" kern="100" dirty="0">
                          <a:solidFill>
                            <a:srgbClr val="000000"/>
                          </a:solidFill>
                          <a:effectLst/>
                          <a:latin typeface="微軟正黑體" pitchFamily="34" charset="-120"/>
                          <a:ea typeface="微軟正黑體" pitchFamily="34" charset="-120"/>
                        </a:rPr>
                        <a:t>號</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nSpc>
                          <a:spcPts val="1700"/>
                        </a:lnSpc>
                        <a:spcAft>
                          <a:spcPts val="0"/>
                        </a:spcAft>
                      </a:pPr>
                      <a:r>
                        <a:rPr lang="zh-TW" sz="1400" kern="100" dirty="0">
                          <a:solidFill>
                            <a:srgbClr val="000000"/>
                          </a:solidFill>
                          <a:effectLst/>
                          <a:latin typeface="微軟正黑體" pitchFamily="34" charset="-120"/>
                          <a:ea typeface="微軟正黑體" pitchFamily="34" charset="-120"/>
                        </a:rPr>
                        <a:t>龍壽村村長</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r>
              <a:tr h="0">
                <a:tc>
                  <a:txBody>
                    <a:bodyPr/>
                    <a:lstStyle/>
                    <a:p>
                      <a:pPr algn="ctr">
                        <a:lnSpc>
                          <a:spcPts val="1700"/>
                        </a:lnSpc>
                        <a:spcAft>
                          <a:spcPts val="0"/>
                        </a:spcAft>
                      </a:pPr>
                      <a:r>
                        <a:rPr lang="zh-TW" altLang="en-US" sz="1400" kern="100" dirty="0" smtClean="0">
                          <a:solidFill>
                            <a:schemeClr val="bg1">
                              <a:lumMod val="50000"/>
                            </a:schemeClr>
                          </a:solidFill>
                          <a:effectLst/>
                          <a:latin typeface="微軟正黑體" pitchFamily="34" charset="-120"/>
                          <a:ea typeface="微軟正黑體" pitchFamily="34" charset="-120"/>
                          <a:cs typeface="Times New Roman"/>
                        </a:rPr>
                        <a:t>李</a:t>
                      </a:r>
                      <a:r>
                        <a:rPr lang="en-US" altLang="zh-TW" sz="1400" kern="100" dirty="0" smtClean="0">
                          <a:solidFill>
                            <a:schemeClr val="bg1">
                              <a:lumMod val="50000"/>
                            </a:schemeClr>
                          </a:solidFill>
                          <a:effectLst/>
                          <a:latin typeface="微軟正黑體" pitchFamily="34" charset="-120"/>
                          <a:ea typeface="微軟正黑體" pitchFamily="34" charset="-120"/>
                          <a:cs typeface="Times New Roman"/>
                        </a:rPr>
                        <a:t>XX</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r>
                        <a:rPr lang="zh-TW" altLang="en-US" sz="1400" kern="100" dirty="0" smtClean="0">
                          <a:solidFill>
                            <a:srgbClr val="000000"/>
                          </a:solidFill>
                          <a:effectLst/>
                          <a:latin typeface="微軟正黑體" pitchFamily="34" charset="-120"/>
                          <a:ea typeface="微軟正黑體" pitchFamily="34" charset="-120"/>
                          <a:cs typeface="Times New Roman"/>
                        </a:rPr>
                        <a:t>防災教育</a:t>
                      </a:r>
                      <a:endParaRPr lang="en-US" altLang="zh-TW" sz="1400" kern="100" dirty="0" smtClean="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lnSpc>
                          <a:spcPts val="1700"/>
                        </a:lnSpc>
                        <a:spcAft>
                          <a:spcPts val="0"/>
                        </a:spcAft>
                      </a:pP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nSpc>
                          <a:spcPts val="1700"/>
                        </a:lnSpc>
                        <a:spcAft>
                          <a:spcPts val="0"/>
                        </a:spcAft>
                      </a:pP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r>
              <a:tr h="0">
                <a:tc>
                  <a:txBody>
                    <a:bodyPr/>
                    <a:lstStyle/>
                    <a:p>
                      <a:pPr algn="ctr">
                        <a:spcAft>
                          <a:spcPts val="0"/>
                        </a:spcAft>
                      </a:pPr>
                      <a:r>
                        <a:rPr lang="zh-TW" sz="1400" kern="100" dirty="0" smtClean="0">
                          <a:solidFill>
                            <a:schemeClr val="bg1">
                              <a:lumMod val="50000"/>
                            </a:schemeClr>
                          </a:solidFill>
                          <a:effectLst/>
                          <a:latin typeface="微軟正黑體" pitchFamily="34" charset="-120"/>
                          <a:ea typeface="微軟正黑體" pitchFamily="34" charset="-120"/>
                        </a:rPr>
                        <a:t>簡</a:t>
                      </a:r>
                      <a:r>
                        <a:rPr lang="en-US" altLang="zh-TW" sz="1400" kern="100" dirty="0" smtClean="0">
                          <a:solidFill>
                            <a:schemeClr val="bg1">
                              <a:lumMod val="50000"/>
                            </a:schemeClr>
                          </a:solidFill>
                          <a:effectLst/>
                          <a:latin typeface="微軟正黑體" pitchFamily="34" charset="-120"/>
                          <a:ea typeface="微軟正黑體" pitchFamily="34" charset="-120"/>
                        </a:rPr>
                        <a:t>XX</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駕駛山貓</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03-3294017</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龍校街</a:t>
                      </a:r>
                      <a:r>
                        <a:rPr lang="en-US" sz="1400" kern="100" dirty="0">
                          <a:solidFill>
                            <a:srgbClr val="000000"/>
                          </a:solidFill>
                          <a:effectLst/>
                          <a:latin typeface="微軟正黑體" pitchFamily="34" charset="-120"/>
                          <a:ea typeface="微軟正黑體" pitchFamily="34" charset="-120"/>
                        </a:rPr>
                        <a:t>25</a:t>
                      </a:r>
                      <a:r>
                        <a:rPr lang="zh-TW" sz="1400" kern="100" dirty="0">
                          <a:solidFill>
                            <a:srgbClr val="000000"/>
                          </a:solidFill>
                          <a:effectLst/>
                          <a:latin typeface="微軟正黑體" pitchFamily="34" charset="-120"/>
                          <a:ea typeface="微軟正黑體" pitchFamily="34" charset="-120"/>
                        </a:rPr>
                        <a:t>號</a:t>
                      </a:r>
                      <a:r>
                        <a:rPr lang="en-US" sz="1400" kern="100" dirty="0">
                          <a:solidFill>
                            <a:srgbClr val="000000"/>
                          </a:solidFill>
                          <a:effectLst/>
                          <a:latin typeface="微軟正黑體" pitchFamily="34" charset="-120"/>
                          <a:ea typeface="微軟正黑體" pitchFamily="34" charset="-120"/>
                        </a:rPr>
                        <a:t>2</a:t>
                      </a:r>
                      <a:r>
                        <a:rPr lang="zh-TW" sz="1400" kern="100" dirty="0">
                          <a:solidFill>
                            <a:srgbClr val="000000"/>
                          </a:solidFill>
                          <a:effectLst/>
                          <a:latin typeface="微軟正黑體" pitchFamily="34" charset="-120"/>
                          <a:ea typeface="微軟正黑體" pitchFamily="34" charset="-120"/>
                        </a:rPr>
                        <a:t>樓</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spcAft>
                          <a:spcPts val="0"/>
                        </a:spcAft>
                      </a:pPr>
                      <a:r>
                        <a:rPr lang="en-US" sz="1400" kern="100" dirty="0">
                          <a:solidFill>
                            <a:srgbClr val="000000"/>
                          </a:solidFill>
                          <a:effectLst/>
                          <a:latin typeface="微軟正黑體" pitchFamily="34" charset="-120"/>
                          <a:ea typeface="微軟正黑體" pitchFamily="34" charset="-120"/>
                        </a:rPr>
                        <a:t> </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r>
              <a:tr h="0">
                <a:tc>
                  <a:txBody>
                    <a:bodyPr/>
                    <a:lstStyle/>
                    <a:p>
                      <a:pPr algn="ctr">
                        <a:spcAft>
                          <a:spcPts val="0"/>
                        </a:spcAft>
                      </a:pPr>
                      <a:r>
                        <a:rPr lang="zh-TW" sz="1400" kern="100" dirty="0" smtClean="0">
                          <a:solidFill>
                            <a:schemeClr val="bg1">
                              <a:lumMod val="50000"/>
                            </a:schemeClr>
                          </a:solidFill>
                          <a:effectLst/>
                          <a:latin typeface="微軟正黑體" pitchFamily="34" charset="-120"/>
                          <a:ea typeface="微軟正黑體" pitchFamily="34" charset="-120"/>
                        </a:rPr>
                        <a:t>韋</a:t>
                      </a:r>
                      <a:r>
                        <a:rPr lang="en-US" altLang="zh-TW" sz="1400" kern="100" dirty="0" smtClean="0">
                          <a:solidFill>
                            <a:schemeClr val="bg1">
                              <a:lumMod val="50000"/>
                            </a:schemeClr>
                          </a:solidFill>
                          <a:effectLst/>
                          <a:latin typeface="微軟正黑體" pitchFamily="34" charset="-120"/>
                          <a:ea typeface="微軟正黑體" pitchFamily="34" charset="-120"/>
                        </a:rPr>
                        <a:t>XX</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dirty="0">
                          <a:solidFill>
                            <a:srgbClr val="000000"/>
                          </a:solidFill>
                          <a:effectLst/>
                          <a:latin typeface="微軟正黑體" pitchFamily="34" charset="-120"/>
                          <a:ea typeface="微軟正黑體" pitchFamily="34" charset="-120"/>
                        </a:rPr>
                        <a:t>基本醫療包紮</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en-US" sz="1400" kern="100">
                          <a:solidFill>
                            <a:srgbClr val="000000"/>
                          </a:solidFill>
                          <a:effectLst/>
                          <a:latin typeface="微軟正黑體" pitchFamily="34" charset="-120"/>
                          <a:ea typeface="微軟正黑體" pitchFamily="34" charset="-120"/>
                        </a:rPr>
                        <a:t>03-3204263</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龍壽村</a:t>
                      </a:r>
                      <a:r>
                        <a:rPr lang="en-US" sz="1400" kern="100">
                          <a:solidFill>
                            <a:srgbClr val="000000"/>
                          </a:solidFill>
                          <a:effectLst/>
                          <a:latin typeface="微軟正黑體" pitchFamily="34" charset="-120"/>
                          <a:ea typeface="微軟正黑體" pitchFamily="34" charset="-120"/>
                        </a:rPr>
                        <a:t>11</a:t>
                      </a:r>
                      <a:r>
                        <a:rPr lang="zh-TW" sz="1400" kern="100">
                          <a:solidFill>
                            <a:srgbClr val="000000"/>
                          </a:solidFill>
                          <a:effectLst/>
                          <a:latin typeface="微軟正黑體" pitchFamily="34" charset="-120"/>
                          <a:ea typeface="微軟正黑體" pitchFamily="34" charset="-120"/>
                        </a:rPr>
                        <a:t>鄰萬壽路一段</a:t>
                      </a:r>
                      <a:r>
                        <a:rPr lang="en-US" sz="1400" kern="100">
                          <a:solidFill>
                            <a:srgbClr val="000000"/>
                          </a:solidFill>
                          <a:effectLst/>
                          <a:latin typeface="微軟正黑體" pitchFamily="34" charset="-120"/>
                          <a:ea typeface="微軟正黑體" pitchFamily="34" charset="-120"/>
                        </a:rPr>
                        <a:t>18</a:t>
                      </a:r>
                      <a:r>
                        <a:rPr lang="zh-TW" sz="1400" kern="100">
                          <a:solidFill>
                            <a:srgbClr val="000000"/>
                          </a:solidFill>
                          <a:effectLst/>
                          <a:latin typeface="微軟正黑體" pitchFamily="34" charset="-120"/>
                          <a:ea typeface="微軟正黑體" pitchFamily="34" charset="-120"/>
                        </a:rPr>
                        <a:t>號</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具消防局</a:t>
                      </a:r>
                      <a:r>
                        <a:rPr lang="en-US" sz="1400" kern="100" dirty="0">
                          <a:solidFill>
                            <a:srgbClr val="000000"/>
                          </a:solidFill>
                          <a:effectLst/>
                          <a:latin typeface="微軟正黑體" pitchFamily="34" charset="-120"/>
                          <a:ea typeface="微軟正黑體" pitchFamily="34" charset="-120"/>
                        </a:rPr>
                        <a:t>EMT-2</a:t>
                      </a:r>
                      <a:r>
                        <a:rPr lang="zh-TW" sz="1400" kern="100" dirty="0">
                          <a:solidFill>
                            <a:srgbClr val="000000"/>
                          </a:solidFill>
                          <a:effectLst/>
                          <a:latin typeface="微軟正黑體" pitchFamily="34" charset="-120"/>
                          <a:ea typeface="微軟正黑體" pitchFamily="34" charset="-120"/>
                        </a:rPr>
                        <a:t>資格</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r h="0">
                <a:tc>
                  <a:txBody>
                    <a:bodyPr/>
                    <a:lstStyle/>
                    <a:p>
                      <a:pPr algn="ctr">
                        <a:spcAft>
                          <a:spcPts val="0"/>
                        </a:spcAft>
                      </a:pPr>
                      <a:r>
                        <a:rPr lang="zh-TW" sz="1400" kern="100" dirty="0" smtClean="0">
                          <a:solidFill>
                            <a:schemeClr val="bg1">
                              <a:lumMod val="50000"/>
                            </a:schemeClr>
                          </a:solidFill>
                          <a:effectLst/>
                          <a:latin typeface="微軟正黑體" pitchFamily="34" charset="-120"/>
                          <a:ea typeface="微軟正黑體" pitchFamily="34" charset="-120"/>
                        </a:rPr>
                        <a:t>廖</a:t>
                      </a:r>
                      <a:r>
                        <a:rPr lang="en-US" altLang="zh-TW" sz="1400" kern="100" dirty="0" smtClean="0">
                          <a:solidFill>
                            <a:schemeClr val="bg1">
                              <a:lumMod val="50000"/>
                            </a:schemeClr>
                          </a:solidFill>
                          <a:effectLst/>
                          <a:latin typeface="微軟正黑體" pitchFamily="34" charset="-120"/>
                          <a:ea typeface="微軟正黑體" pitchFamily="34" charset="-120"/>
                        </a:rPr>
                        <a:t>XX</a:t>
                      </a:r>
                      <a:endParaRPr lang="zh-TW" sz="1400" kern="100" dirty="0">
                        <a:solidFill>
                          <a:schemeClr val="bg1">
                            <a:lumMod val="50000"/>
                          </a:schemeClr>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協助救災、救難</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en-US" sz="1400" kern="100" dirty="0">
                          <a:solidFill>
                            <a:srgbClr val="000000"/>
                          </a:solidFill>
                          <a:effectLst/>
                          <a:latin typeface="微軟正黑體" pitchFamily="34" charset="-120"/>
                          <a:ea typeface="微軟正黑體" pitchFamily="34" charset="-120"/>
                        </a:rPr>
                        <a:t>02-82091496</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lgn="ctr">
                        <a:spcAft>
                          <a:spcPts val="0"/>
                        </a:spcAft>
                      </a:pPr>
                      <a:r>
                        <a:rPr lang="zh-TW" sz="1400" kern="100">
                          <a:solidFill>
                            <a:srgbClr val="000000"/>
                          </a:solidFill>
                          <a:effectLst/>
                          <a:latin typeface="微軟正黑體" pitchFamily="34" charset="-120"/>
                          <a:ea typeface="微軟正黑體" pitchFamily="34" charset="-120"/>
                        </a:rPr>
                        <a:t>萬壽路一段</a:t>
                      </a:r>
                      <a:r>
                        <a:rPr lang="en-US" sz="1400" kern="100">
                          <a:solidFill>
                            <a:srgbClr val="000000"/>
                          </a:solidFill>
                          <a:effectLst/>
                          <a:latin typeface="微軟正黑體" pitchFamily="34" charset="-120"/>
                          <a:ea typeface="微軟正黑體" pitchFamily="34" charset="-120"/>
                        </a:rPr>
                        <a:t>516</a:t>
                      </a:r>
                      <a:r>
                        <a:rPr lang="zh-TW" sz="1400" kern="100">
                          <a:solidFill>
                            <a:srgbClr val="000000"/>
                          </a:solidFill>
                          <a:effectLst/>
                          <a:latin typeface="微軟正黑體" pitchFamily="34" charset="-120"/>
                          <a:ea typeface="微軟正黑體" pitchFamily="34" charset="-120"/>
                        </a:rPr>
                        <a:t>巷</a:t>
                      </a:r>
                      <a:r>
                        <a:rPr lang="en-US" sz="1400" kern="100">
                          <a:solidFill>
                            <a:srgbClr val="000000"/>
                          </a:solidFill>
                          <a:effectLst/>
                          <a:latin typeface="微軟正黑體" pitchFamily="34" charset="-120"/>
                          <a:ea typeface="微軟正黑體" pitchFamily="34" charset="-120"/>
                        </a:rPr>
                        <a:t>18</a:t>
                      </a:r>
                      <a:r>
                        <a:rPr lang="zh-TW" sz="1400" kern="100">
                          <a:solidFill>
                            <a:srgbClr val="000000"/>
                          </a:solidFill>
                          <a:effectLst/>
                          <a:latin typeface="微軟正黑體" pitchFamily="34" charset="-120"/>
                          <a:ea typeface="微軟正黑體" pitchFamily="34" charset="-120"/>
                        </a:rPr>
                        <a:t>弄</a:t>
                      </a:r>
                      <a:r>
                        <a:rPr lang="en-US" sz="1400" kern="100">
                          <a:solidFill>
                            <a:srgbClr val="000000"/>
                          </a:solidFill>
                          <a:effectLst/>
                          <a:latin typeface="微軟正黑體" pitchFamily="34" charset="-120"/>
                          <a:ea typeface="微軟正黑體" pitchFamily="34" charset="-120"/>
                        </a:rPr>
                        <a:t>8-3</a:t>
                      </a:r>
                      <a:r>
                        <a:rPr lang="zh-TW" sz="1400" kern="100">
                          <a:solidFill>
                            <a:srgbClr val="000000"/>
                          </a:solidFill>
                          <a:effectLst/>
                          <a:latin typeface="微軟正黑體" pitchFamily="34" charset="-120"/>
                          <a:ea typeface="微軟正黑體" pitchFamily="34" charset="-120"/>
                        </a:rPr>
                        <a:t>號</a:t>
                      </a:r>
                      <a:endParaRPr lang="zh-TW" sz="1400" kern="100">
                        <a:solidFill>
                          <a:srgbClr val="000000"/>
                        </a:solidFill>
                        <a:effectLst/>
                        <a:latin typeface="微軟正黑體" pitchFamily="34" charset="-120"/>
                        <a:ea typeface="微軟正黑體" pitchFamily="34" charset="-120"/>
                        <a:cs typeface="Times New Roman"/>
                      </a:endParaRPr>
                    </a:p>
                  </a:txBody>
                  <a:tcPr marL="68580" marR="68580" marT="0" marB="0"/>
                </a:tc>
                <a:tc>
                  <a:txBody>
                    <a:bodyPr/>
                    <a:lstStyle/>
                    <a:p>
                      <a:pPr>
                        <a:spcAft>
                          <a:spcPts val="0"/>
                        </a:spcAft>
                      </a:pPr>
                      <a:r>
                        <a:rPr lang="zh-TW" sz="1400" kern="100" dirty="0">
                          <a:solidFill>
                            <a:srgbClr val="000000"/>
                          </a:solidFill>
                          <a:effectLst/>
                          <a:latin typeface="微軟正黑體" pitchFamily="34" charset="-120"/>
                          <a:ea typeface="微軟正黑體" pitchFamily="34" charset="-120"/>
                        </a:rPr>
                        <a:t>龜山鄉機動救援協會</a:t>
                      </a:r>
                      <a:endParaRPr lang="zh-TW" sz="1400" kern="100" dirty="0">
                        <a:solidFill>
                          <a:srgbClr val="000000"/>
                        </a:solidFill>
                        <a:effectLst/>
                        <a:latin typeface="微軟正黑體" pitchFamily="34" charset="-120"/>
                        <a:ea typeface="微軟正黑體" pitchFamily="34" charset="-120"/>
                        <a:cs typeface="Times New Roman"/>
                      </a:endParaRPr>
                    </a:p>
                  </a:txBody>
                  <a:tcPr marL="68580" marR="68580" marT="0" marB="0" anchor="ctr"/>
                </a:tc>
              </a:tr>
            </a:tbl>
          </a:graphicData>
        </a:graphic>
      </p:graphicFrame>
      <p:pic>
        <p:nvPicPr>
          <p:cNvPr id="7" name="圖片 0" descr="Description: 圖片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956" y="1885576"/>
            <a:ext cx="5685137"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7"/>
          <p:cNvSpPr>
            <a:spLocks noGrp="1"/>
          </p:cNvSpPr>
          <p:nvPr>
            <p:ph type="sldNum" sz="quarter" idx="12"/>
          </p:nvPr>
        </p:nvSpPr>
        <p:spPr/>
        <p:txBody>
          <a:bodyPr/>
          <a:lstStyle/>
          <a:p>
            <a:pPr>
              <a:defRPr/>
            </a:pPr>
            <a:fld id="{A26BDB3D-7FFB-4994-ABE6-91D8465D010E}" type="slidenum">
              <a:rPr lang="zh-TW" altLang="en-US" smtClean="0">
                <a:latin typeface="+mn-ea"/>
                <a:ea typeface="+mn-ea"/>
              </a:rPr>
              <a:pPr>
                <a:defRPr/>
              </a:pPr>
              <a:t>23</a:t>
            </a:fld>
            <a:endParaRPr lang="en-US" altLang="zh-TW">
              <a:latin typeface="+mn-ea"/>
              <a:ea typeface="+mn-ea"/>
            </a:endParaRPr>
          </a:p>
        </p:txBody>
      </p:sp>
    </p:spTree>
    <p:extLst>
      <p:ext uri="{BB962C8B-B14F-4D97-AF65-F5344CB8AC3E}">
        <p14:creationId xmlns:p14="http://schemas.microsoft.com/office/powerpoint/2010/main" val="92135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679874890"/>
              </p:ext>
            </p:extLst>
          </p:nvPr>
        </p:nvGraphicFramePr>
        <p:xfrm>
          <a:off x="611560" y="2780928"/>
          <a:ext cx="3349659" cy="3447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橢圓 39"/>
          <p:cNvSpPr/>
          <p:nvPr/>
        </p:nvSpPr>
        <p:spPr>
          <a:xfrm>
            <a:off x="683568" y="1278285"/>
            <a:ext cx="360363" cy="360362"/>
          </a:xfrm>
          <a:prstGeom prst="ellipse">
            <a:avLst/>
          </a:prstGeom>
          <a:noFill/>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kumimoji="0" lang="zh-TW" altLang="en-US" dirty="0">
              <a:latin typeface="+mn-ea"/>
            </a:endParaRPr>
          </a:p>
        </p:txBody>
      </p:sp>
      <p:sp>
        <p:nvSpPr>
          <p:cNvPr id="44" name="橢圓 43"/>
          <p:cNvSpPr/>
          <p:nvPr/>
        </p:nvSpPr>
        <p:spPr>
          <a:xfrm>
            <a:off x="1404293" y="1879947"/>
            <a:ext cx="179388" cy="179388"/>
          </a:xfrm>
          <a:prstGeom prst="ellipse">
            <a:avLst/>
          </a:prstGeom>
          <a:noFill/>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kumimoji="0" lang="zh-TW" altLang="en-US" dirty="0">
              <a:latin typeface="+mn-ea"/>
            </a:endParaRPr>
          </a:p>
        </p:txBody>
      </p:sp>
      <p:sp>
        <p:nvSpPr>
          <p:cNvPr id="71689" name="文字方塊 44"/>
          <p:cNvSpPr txBox="1">
            <a:spLocks noChangeArrowheads="1"/>
          </p:cNvSpPr>
          <p:nvPr/>
        </p:nvSpPr>
        <p:spPr bwMode="auto">
          <a:xfrm>
            <a:off x="1691631" y="1784697"/>
            <a:ext cx="3095625" cy="338138"/>
          </a:xfrm>
          <a:prstGeom prst="rect">
            <a:avLst/>
          </a:prstGeom>
          <a:noFill/>
          <a:ln w="9525">
            <a:noFill/>
            <a:miter lim="800000"/>
            <a:headEnd/>
            <a:tailEnd/>
          </a:ln>
        </p:spPr>
        <p:txBody>
          <a:bodyPr>
            <a:spAutoFit/>
          </a:bodyPr>
          <a:lstStyle/>
          <a:p>
            <a:r>
              <a:rPr kumimoji="0" lang="zh-TW" altLang="en-US" sz="1600" dirty="0">
                <a:latin typeface="+mn-ea"/>
              </a:rPr>
              <a:t>不同層級</a:t>
            </a:r>
          </a:p>
        </p:txBody>
      </p:sp>
      <p:sp>
        <p:nvSpPr>
          <p:cNvPr id="48" name="橢圓 47"/>
          <p:cNvSpPr/>
          <p:nvPr/>
        </p:nvSpPr>
        <p:spPr>
          <a:xfrm>
            <a:off x="1691631" y="2284760"/>
            <a:ext cx="180975" cy="179387"/>
          </a:xfrm>
          <a:prstGeom prst="ellipse">
            <a:avLst/>
          </a:prstGeom>
          <a:noFill/>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kumimoji="0" lang="zh-TW" altLang="en-US" dirty="0">
              <a:latin typeface="+mn-ea"/>
            </a:endParaRPr>
          </a:p>
        </p:txBody>
      </p:sp>
      <p:sp>
        <p:nvSpPr>
          <p:cNvPr id="71691" name="文字方塊 48"/>
          <p:cNvSpPr txBox="1">
            <a:spLocks noChangeArrowheads="1"/>
          </p:cNvSpPr>
          <p:nvPr/>
        </p:nvSpPr>
        <p:spPr bwMode="auto">
          <a:xfrm>
            <a:off x="1980556" y="2205385"/>
            <a:ext cx="3095625" cy="338137"/>
          </a:xfrm>
          <a:prstGeom prst="rect">
            <a:avLst/>
          </a:prstGeom>
          <a:noFill/>
          <a:ln w="9525">
            <a:noFill/>
            <a:miter lim="800000"/>
            <a:headEnd/>
            <a:tailEnd/>
          </a:ln>
        </p:spPr>
        <p:txBody>
          <a:bodyPr>
            <a:spAutoFit/>
          </a:bodyPr>
          <a:lstStyle/>
          <a:p>
            <a:r>
              <a:rPr kumimoji="0" lang="zh-TW" altLang="en-US" sz="1600" dirty="0">
                <a:latin typeface="+mn-ea"/>
              </a:rPr>
              <a:t>不同階段</a:t>
            </a:r>
          </a:p>
        </p:txBody>
      </p:sp>
      <p:pic>
        <p:nvPicPr>
          <p:cNvPr id="71692" name="Picture 2" descr="C:\Users\user\Desktop\防災社區\9.jpg"/>
          <p:cNvPicPr>
            <a:picLocks noChangeAspect="1" noChangeArrowheads="1"/>
          </p:cNvPicPr>
          <p:nvPr/>
        </p:nvPicPr>
        <p:blipFill>
          <a:blip r:embed="rId8" cstate="print"/>
          <a:srcRect l="18880" t="25313" r="6676" b="13002"/>
          <a:stretch>
            <a:fillRect/>
          </a:stretch>
        </p:blipFill>
        <p:spPr bwMode="auto">
          <a:xfrm>
            <a:off x="4139952" y="396280"/>
            <a:ext cx="4813300" cy="5487988"/>
          </a:xfrm>
          <a:prstGeom prst="rect">
            <a:avLst/>
          </a:prstGeom>
          <a:noFill/>
          <a:ln w="9525">
            <a:noFill/>
            <a:miter lim="800000"/>
            <a:headEnd/>
            <a:tailEnd/>
          </a:ln>
        </p:spPr>
      </p:pic>
      <p:sp>
        <p:nvSpPr>
          <p:cNvPr id="71693" name="文字方塊 41"/>
          <p:cNvSpPr txBox="1">
            <a:spLocks noChangeArrowheads="1"/>
          </p:cNvSpPr>
          <p:nvPr/>
        </p:nvSpPr>
        <p:spPr bwMode="auto">
          <a:xfrm>
            <a:off x="1210618" y="1268760"/>
            <a:ext cx="3097213" cy="369887"/>
          </a:xfrm>
          <a:prstGeom prst="rect">
            <a:avLst/>
          </a:prstGeom>
          <a:noFill/>
          <a:ln w="9525">
            <a:noFill/>
            <a:miter lim="800000"/>
            <a:headEnd/>
            <a:tailEnd/>
          </a:ln>
        </p:spPr>
        <p:txBody>
          <a:bodyPr>
            <a:spAutoFit/>
          </a:bodyPr>
          <a:lstStyle/>
          <a:p>
            <a:r>
              <a:rPr kumimoji="0" lang="zh-TW" altLang="en-US" dirty="0">
                <a:latin typeface="+mn-ea"/>
              </a:rPr>
              <a:t>防救災對策分類的依據</a:t>
            </a:r>
          </a:p>
        </p:txBody>
      </p:sp>
      <p:sp>
        <p:nvSpPr>
          <p:cNvPr id="71695" name="文字方塊 20"/>
          <p:cNvSpPr txBox="1">
            <a:spLocks noChangeArrowheads="1"/>
          </p:cNvSpPr>
          <p:nvPr/>
        </p:nvSpPr>
        <p:spPr bwMode="auto">
          <a:xfrm>
            <a:off x="4211638" y="6021288"/>
            <a:ext cx="4870450" cy="369887"/>
          </a:xfrm>
          <a:prstGeom prst="rect">
            <a:avLst/>
          </a:prstGeom>
          <a:noFill/>
          <a:ln w="9525">
            <a:noFill/>
            <a:miter lim="800000"/>
            <a:headEnd/>
            <a:tailEnd/>
          </a:ln>
        </p:spPr>
        <p:txBody>
          <a:bodyPr>
            <a:spAutoFit/>
          </a:bodyPr>
          <a:lstStyle/>
          <a:p>
            <a:r>
              <a:rPr kumimoji="0" lang="zh-TW" altLang="en-US" dirty="0">
                <a:latin typeface="+mn-ea"/>
              </a:rPr>
              <a:t>資料來源：行政院災防會。防災社區指導手冊</a:t>
            </a:r>
          </a:p>
        </p:txBody>
      </p:sp>
      <p:sp>
        <p:nvSpPr>
          <p:cNvPr id="18" name="矩形 17"/>
          <p:cNvSpPr/>
          <p:nvPr/>
        </p:nvSpPr>
        <p:spPr bwMode="auto">
          <a:xfrm>
            <a:off x="755576" y="5229200"/>
            <a:ext cx="3240360" cy="1080120"/>
          </a:xfrm>
          <a:prstGeom prst="rect">
            <a:avLst/>
          </a:prstGeom>
          <a:noFill/>
          <a:ln>
            <a:solidFill>
              <a:srgbClr val="FF0000"/>
            </a:solidFill>
            <a:prstDash val="lgDashDot"/>
            <a:headEnd/>
            <a:tailEnd/>
          </a:ln>
        </p:spPr>
        <p:style>
          <a:lnRef idx="3">
            <a:schemeClr val="lt1"/>
          </a:lnRef>
          <a:fillRef idx="1">
            <a:schemeClr val="accent5"/>
          </a:fillRef>
          <a:effectRef idx="1">
            <a:schemeClr val="accent5"/>
          </a:effectRef>
          <a:fontRef idx="minor">
            <a:schemeClr val="lt1"/>
          </a:fontRef>
        </p:style>
        <p:txBody>
          <a:bodyPr lIns="90000" rtlCol="0" anchor="ctr"/>
          <a:lstStyle/>
          <a:p>
            <a:pPr algn="ctr"/>
            <a:endParaRPr lang="zh-TW" altLang="en-US" dirty="0">
              <a:solidFill>
                <a:schemeClr val="tx1">
                  <a:lumMod val="75000"/>
                  <a:lumOff val="25000"/>
                </a:schemeClr>
              </a:solidFill>
              <a:latin typeface="+mn-ea"/>
            </a:endParaRPr>
          </a:p>
        </p:txBody>
      </p:sp>
      <p:sp>
        <p:nvSpPr>
          <p:cNvPr id="20" name="矩形 19"/>
          <p:cNvSpPr/>
          <p:nvPr/>
        </p:nvSpPr>
        <p:spPr bwMode="auto">
          <a:xfrm>
            <a:off x="5948536" y="836712"/>
            <a:ext cx="2088232" cy="5040560"/>
          </a:xfrm>
          <a:prstGeom prst="rect">
            <a:avLst/>
          </a:prstGeom>
          <a:noFill/>
          <a:ln>
            <a:solidFill>
              <a:srgbClr val="FF0000"/>
            </a:solidFill>
            <a:prstDash val="lgDashDot"/>
            <a:headEnd/>
            <a:tailEnd/>
          </a:ln>
        </p:spPr>
        <p:style>
          <a:lnRef idx="3">
            <a:schemeClr val="lt1"/>
          </a:lnRef>
          <a:fillRef idx="1">
            <a:schemeClr val="accent5"/>
          </a:fillRef>
          <a:effectRef idx="1">
            <a:schemeClr val="accent5"/>
          </a:effectRef>
          <a:fontRef idx="minor">
            <a:schemeClr val="lt1"/>
          </a:fontRef>
        </p:style>
        <p:txBody>
          <a:bodyPr lIns="90000" rtlCol="0" anchor="ctr"/>
          <a:lstStyle/>
          <a:p>
            <a:pPr algn="ctr"/>
            <a:endParaRPr lang="zh-TW" altLang="en-US" dirty="0">
              <a:solidFill>
                <a:schemeClr val="tx1">
                  <a:lumMod val="75000"/>
                  <a:lumOff val="25000"/>
                </a:schemeClr>
              </a:solidFill>
              <a:latin typeface="+mn-ea"/>
            </a:endParaRPr>
          </a:p>
        </p:txBody>
      </p:sp>
      <p:sp>
        <p:nvSpPr>
          <p:cNvPr id="21" name="標題 1"/>
          <p:cNvSpPr>
            <a:spLocks noGrp="1"/>
          </p:cNvSpPr>
          <p:nvPr>
            <p:ph type="title"/>
          </p:nvPr>
        </p:nvSpPr>
        <p:spPr>
          <a:xfrm>
            <a:off x="327248" y="238125"/>
            <a:ext cx="6477000" cy="868363"/>
          </a:xfrm>
        </p:spPr>
        <p:txBody>
          <a:bodyPr/>
          <a:lstStyle/>
          <a:p>
            <a:r>
              <a:rPr lang="zh-TW" altLang="en-US" dirty="0" smtClean="0">
                <a:latin typeface="+mn-ea"/>
                <a:ea typeface="+mn-ea"/>
              </a:rPr>
              <a:t>防災對策研擬</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24</a:t>
            </a:fld>
            <a:endParaRPr lang="en-US" altLang="zh-TW" dirty="0">
              <a:latin typeface="+mn-ea"/>
              <a:ea typeface="+mn-ea"/>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2"/>
          <p:cNvSpPr txBox="1">
            <a:spLocks noChangeArrowheads="1"/>
          </p:cNvSpPr>
          <p:nvPr/>
        </p:nvSpPr>
        <p:spPr bwMode="auto">
          <a:xfrm>
            <a:off x="899592" y="1090479"/>
            <a:ext cx="614766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71438"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marL="0" eaLnBrk="1" hangingPunct="1"/>
            <a:r>
              <a:rPr lang="zh-TW" altLang="en-US" dirty="0" smtClean="0">
                <a:solidFill>
                  <a:srgbClr val="C00000"/>
                </a:solidFill>
                <a:latin typeface="+mn-ea"/>
                <a:ea typeface="+mn-ea"/>
                <a:sym typeface="Wingdings"/>
              </a:rPr>
              <a:t></a:t>
            </a:r>
            <a:r>
              <a:rPr lang="zh-TW" altLang="en-US" dirty="0" smtClean="0">
                <a:latin typeface="+mn-ea"/>
                <a:ea typeface="+mn-ea"/>
              </a:rPr>
              <a:t>落實操作能力</a:t>
            </a:r>
            <a:endParaRPr lang="en-US" altLang="zh-TW" dirty="0" smtClean="0">
              <a:latin typeface="+mn-ea"/>
              <a:ea typeface="+mn-ea"/>
            </a:endParaRPr>
          </a:p>
          <a:p>
            <a:pPr marL="0" eaLnBrk="1" hangingPunct="1"/>
            <a:r>
              <a:rPr lang="zh-TW" altLang="en-US" dirty="0" smtClean="0">
                <a:latin typeface="+mn-ea"/>
                <a:ea typeface="+mn-ea"/>
              </a:rPr>
              <a:t>　達到</a:t>
            </a:r>
            <a:r>
              <a:rPr lang="zh-TW" altLang="en-US" dirty="0">
                <a:latin typeface="+mn-ea"/>
                <a:ea typeface="+mn-ea"/>
              </a:rPr>
              <a:t>自主運作、健康</a:t>
            </a:r>
            <a:r>
              <a:rPr lang="zh-TW" altLang="en-US" dirty="0" smtClean="0">
                <a:latin typeface="+mn-ea"/>
                <a:ea typeface="+mn-ea"/>
              </a:rPr>
              <a:t>發展、安定</a:t>
            </a:r>
            <a:r>
              <a:rPr lang="zh-TW" altLang="en-US" dirty="0">
                <a:latin typeface="+mn-ea"/>
                <a:ea typeface="+mn-ea"/>
              </a:rPr>
              <a:t>成長</a:t>
            </a:r>
            <a:r>
              <a:rPr lang="zh-TW" altLang="en-US" dirty="0" smtClean="0">
                <a:latin typeface="+mn-ea"/>
                <a:ea typeface="+mn-ea"/>
              </a:rPr>
              <a:t>的目標</a:t>
            </a:r>
            <a:endParaRPr lang="en-US" altLang="zh-TW" dirty="0" smtClean="0">
              <a:latin typeface="+mn-ea"/>
              <a:ea typeface="+mn-ea"/>
            </a:endParaRPr>
          </a:p>
          <a:p>
            <a:pPr marL="0" eaLnBrk="1" hangingPunct="1"/>
            <a:r>
              <a:rPr lang="zh-TW" altLang="en-US" dirty="0" smtClean="0">
                <a:solidFill>
                  <a:srgbClr val="FF3399"/>
                </a:solidFill>
                <a:latin typeface="+mn-ea"/>
                <a:ea typeface="+mn-ea"/>
              </a:rPr>
              <a:t>　在</a:t>
            </a:r>
            <a:r>
              <a:rPr lang="zh-TW" altLang="en-US" dirty="0">
                <a:solidFill>
                  <a:srgbClr val="FF3399"/>
                </a:solidFill>
                <a:latin typeface="+mn-ea"/>
                <a:ea typeface="+mn-ea"/>
              </a:rPr>
              <a:t>災害防救</a:t>
            </a:r>
            <a:r>
              <a:rPr lang="zh-TW" altLang="en-US" dirty="0" smtClean="0">
                <a:solidFill>
                  <a:srgbClr val="FF3399"/>
                </a:solidFill>
                <a:latin typeface="+mn-ea"/>
                <a:ea typeface="+mn-ea"/>
              </a:rPr>
              <a:t>方面</a:t>
            </a:r>
            <a:endParaRPr lang="en-US" altLang="zh-TW" dirty="0" smtClean="0">
              <a:solidFill>
                <a:srgbClr val="FF3399"/>
              </a:solidFill>
              <a:latin typeface="+mn-ea"/>
              <a:ea typeface="+mn-ea"/>
            </a:endParaRPr>
          </a:p>
          <a:p>
            <a:pPr marL="671512" lvl="1" eaLnBrk="1" hangingPunct="1">
              <a:buFont typeface="Arial" pitchFamily="34" charset="0"/>
              <a:buChar char="•"/>
            </a:pPr>
            <a:r>
              <a:rPr lang="zh-TW" altLang="en-US" dirty="0" smtClean="0">
                <a:solidFill>
                  <a:schemeClr val="bg1">
                    <a:lumMod val="50000"/>
                  </a:schemeClr>
                </a:solidFill>
                <a:latin typeface="+mn-ea"/>
                <a:ea typeface="+mn-ea"/>
              </a:rPr>
              <a:t>　</a:t>
            </a:r>
            <a:r>
              <a:rPr lang="zh-TW" altLang="en-US" dirty="0">
                <a:latin typeface="+mn-ea"/>
                <a:ea typeface="+mn-ea"/>
              </a:rPr>
              <a:t>共同</a:t>
            </a:r>
            <a:r>
              <a:rPr lang="zh-TW" altLang="en-US" dirty="0" smtClean="0">
                <a:latin typeface="+mn-ea"/>
                <a:ea typeface="+mn-ea"/>
              </a:rPr>
              <a:t>提昇</a:t>
            </a:r>
            <a:r>
              <a:rPr lang="zh-TW" altLang="en-US" dirty="0" smtClean="0">
                <a:solidFill>
                  <a:srgbClr val="0070C0"/>
                </a:solidFill>
                <a:latin typeface="+mn-ea"/>
                <a:ea typeface="+mn-ea"/>
              </a:rPr>
              <a:t>災害</a:t>
            </a:r>
            <a:r>
              <a:rPr lang="zh-TW" altLang="en-US" dirty="0">
                <a:solidFill>
                  <a:srgbClr val="0070C0"/>
                </a:solidFill>
                <a:latin typeface="+mn-ea"/>
                <a:ea typeface="+mn-ea"/>
              </a:rPr>
              <a:t>之危機與防災</a:t>
            </a:r>
            <a:r>
              <a:rPr lang="zh-TW" altLang="en-US" dirty="0" smtClean="0">
                <a:solidFill>
                  <a:srgbClr val="0070C0"/>
                </a:solidFill>
                <a:latin typeface="+mn-ea"/>
                <a:ea typeface="+mn-ea"/>
              </a:rPr>
              <a:t>意識</a:t>
            </a:r>
            <a:endParaRPr lang="en-US" altLang="zh-TW" dirty="0" smtClean="0">
              <a:solidFill>
                <a:srgbClr val="0070C0"/>
              </a:solidFill>
              <a:latin typeface="+mn-ea"/>
              <a:ea typeface="+mn-ea"/>
            </a:endParaRPr>
          </a:p>
          <a:p>
            <a:pPr marL="671512" lvl="1" eaLnBrk="1" hangingPunct="1">
              <a:buFont typeface="Arial" pitchFamily="34" charset="0"/>
              <a:buChar char="•"/>
            </a:pPr>
            <a:r>
              <a:rPr lang="zh-TW" altLang="en-US" dirty="0" smtClean="0">
                <a:solidFill>
                  <a:schemeClr val="bg1">
                    <a:lumMod val="50000"/>
                  </a:schemeClr>
                </a:solidFill>
                <a:latin typeface="+mn-ea"/>
                <a:ea typeface="+mn-ea"/>
              </a:rPr>
              <a:t>　</a:t>
            </a:r>
            <a:r>
              <a:rPr lang="zh-TW" altLang="en-US" dirty="0" smtClean="0">
                <a:latin typeface="+mn-ea"/>
                <a:ea typeface="+mn-ea"/>
              </a:rPr>
              <a:t>加強對</a:t>
            </a:r>
            <a:r>
              <a:rPr lang="zh-TW" altLang="en-US" dirty="0">
                <a:solidFill>
                  <a:srgbClr val="0070C0"/>
                </a:solidFill>
                <a:latin typeface="+mn-ea"/>
                <a:ea typeface="+mn-ea"/>
              </a:rPr>
              <a:t>環境安全的認知與</a:t>
            </a:r>
            <a:r>
              <a:rPr lang="zh-TW" altLang="en-US" dirty="0" smtClean="0">
                <a:solidFill>
                  <a:srgbClr val="0070C0"/>
                </a:solidFill>
                <a:latin typeface="+mn-ea"/>
                <a:ea typeface="+mn-ea"/>
              </a:rPr>
              <a:t>敏感</a:t>
            </a:r>
            <a:endParaRPr lang="en-US" altLang="zh-TW" dirty="0" smtClean="0">
              <a:solidFill>
                <a:srgbClr val="0070C0"/>
              </a:solidFill>
              <a:latin typeface="+mn-ea"/>
              <a:ea typeface="+mn-ea"/>
            </a:endParaRPr>
          </a:p>
          <a:p>
            <a:pPr marL="671512" lvl="1" eaLnBrk="1" hangingPunct="1">
              <a:buFont typeface="Arial" pitchFamily="34" charset="0"/>
              <a:buChar char="•"/>
            </a:pPr>
            <a:r>
              <a:rPr lang="zh-TW" altLang="en-US" dirty="0" smtClean="0">
                <a:solidFill>
                  <a:schemeClr val="bg1">
                    <a:lumMod val="50000"/>
                  </a:schemeClr>
                </a:solidFill>
                <a:latin typeface="+mn-ea"/>
                <a:ea typeface="+mn-ea"/>
              </a:rPr>
              <a:t>　</a:t>
            </a:r>
            <a:r>
              <a:rPr lang="zh-TW" altLang="en-US" dirty="0" smtClean="0">
                <a:latin typeface="+mn-ea"/>
                <a:ea typeface="+mn-ea"/>
              </a:rPr>
              <a:t>進行</a:t>
            </a:r>
            <a:r>
              <a:rPr lang="zh-TW" altLang="en-US" dirty="0">
                <a:latin typeface="+mn-ea"/>
                <a:ea typeface="+mn-ea"/>
              </a:rPr>
              <a:t>對策研擬</a:t>
            </a:r>
            <a:r>
              <a:rPr lang="zh-TW" altLang="en-US" dirty="0">
                <a:solidFill>
                  <a:srgbClr val="0070C0"/>
                </a:solidFill>
                <a:latin typeface="+mn-ea"/>
                <a:ea typeface="+mn-ea"/>
              </a:rPr>
              <a:t>檢討彙整可能致災的</a:t>
            </a:r>
            <a:r>
              <a:rPr lang="zh-TW" altLang="en-US" dirty="0" smtClean="0">
                <a:solidFill>
                  <a:srgbClr val="0070C0"/>
                </a:solidFill>
                <a:latin typeface="+mn-ea"/>
                <a:ea typeface="+mn-ea"/>
              </a:rPr>
              <a:t>因子</a:t>
            </a:r>
            <a:endParaRPr lang="en-US" altLang="zh-TW" dirty="0" smtClean="0">
              <a:latin typeface="+mn-ea"/>
              <a:ea typeface="+mn-ea"/>
            </a:endParaRPr>
          </a:p>
          <a:p>
            <a:pPr marL="671512" lvl="1" eaLnBrk="1" hangingPunct="1">
              <a:buFont typeface="Arial" pitchFamily="34" charset="0"/>
              <a:buChar char="•"/>
            </a:pPr>
            <a:r>
              <a:rPr lang="zh-TW" altLang="en-US" dirty="0" smtClean="0">
                <a:solidFill>
                  <a:schemeClr val="bg1">
                    <a:lumMod val="50000"/>
                  </a:schemeClr>
                </a:solidFill>
                <a:latin typeface="+mn-ea"/>
                <a:ea typeface="+mn-ea"/>
              </a:rPr>
              <a:t>　</a:t>
            </a:r>
            <a:r>
              <a:rPr lang="zh-TW" altLang="en-US" dirty="0" smtClean="0">
                <a:latin typeface="+mn-ea"/>
                <a:ea typeface="+mn-ea"/>
              </a:rPr>
              <a:t>製成</a:t>
            </a:r>
            <a:r>
              <a:rPr lang="zh-TW" altLang="en-US" dirty="0">
                <a:latin typeface="+mn-ea"/>
                <a:ea typeface="+mn-ea"/>
              </a:rPr>
              <a:t>資料或地圖，研擬改善建議與</a:t>
            </a:r>
            <a:r>
              <a:rPr lang="zh-TW" altLang="en-US" dirty="0" smtClean="0">
                <a:latin typeface="+mn-ea"/>
                <a:ea typeface="+mn-ea"/>
              </a:rPr>
              <a:t>計畫</a:t>
            </a:r>
            <a:endParaRPr lang="en-US" altLang="zh-TW" dirty="0" smtClean="0">
              <a:latin typeface="+mn-ea"/>
              <a:ea typeface="+mn-ea"/>
            </a:endParaRPr>
          </a:p>
          <a:p>
            <a:pPr marL="671512" lvl="1" eaLnBrk="1" hangingPunct="1">
              <a:buFont typeface="Arial" pitchFamily="34" charset="0"/>
              <a:buChar char="•"/>
            </a:pPr>
            <a:r>
              <a:rPr lang="zh-TW" altLang="en-US" dirty="0" smtClean="0">
                <a:latin typeface="+mn-ea"/>
                <a:ea typeface="+mn-ea"/>
              </a:rPr>
              <a:t>　以</a:t>
            </a:r>
            <a:r>
              <a:rPr lang="zh-TW" altLang="en-US" dirty="0">
                <a:latin typeface="+mn-ea"/>
                <a:ea typeface="+mn-ea"/>
              </a:rPr>
              <a:t>提昇緊急應變及自救互救的</a:t>
            </a:r>
            <a:r>
              <a:rPr lang="zh-TW" altLang="en-US" dirty="0" smtClean="0">
                <a:latin typeface="+mn-ea"/>
                <a:ea typeface="+mn-ea"/>
              </a:rPr>
              <a:t>能力</a:t>
            </a:r>
            <a:endParaRPr lang="zh-TW" altLang="en-US" dirty="0">
              <a:latin typeface="+mn-ea"/>
              <a:ea typeface="+mn-ea"/>
            </a:endParaRPr>
          </a:p>
        </p:txBody>
      </p:sp>
      <p:sp>
        <p:nvSpPr>
          <p:cNvPr id="5" name="AutoShape 4"/>
          <p:cNvSpPr>
            <a:spLocks noChangeArrowheads="1"/>
          </p:cNvSpPr>
          <p:nvPr/>
        </p:nvSpPr>
        <p:spPr bwMode="auto">
          <a:xfrm>
            <a:off x="1097583" y="4293096"/>
            <a:ext cx="7101804" cy="2172096"/>
          </a:xfrm>
          <a:prstGeom prst="roundRect">
            <a:avLst>
              <a:gd name="adj" fmla="val 13745"/>
            </a:avLst>
          </a:prstGeom>
          <a:gradFill rotWithShape="1">
            <a:gsLst>
              <a:gs pos="0">
                <a:srgbClr val="0061B2">
                  <a:lumMod val="20000"/>
                  <a:lumOff val="80000"/>
                </a:srgbClr>
              </a:gs>
              <a:gs pos="100000">
                <a:srgbClr val="E4C9FF"/>
              </a:gs>
              <a:gs pos="0">
                <a:srgbClr val="FFFFFF"/>
              </a:gs>
            </a:gsLst>
            <a:lin ang="5400000" scaled="1"/>
          </a:gradFill>
          <a:ln w="12700">
            <a:solidFill>
              <a:srgbClr val="969696"/>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9" name="文字方塊 22"/>
          <p:cNvSpPr txBox="1">
            <a:spLocks noChangeArrowheads="1"/>
          </p:cNvSpPr>
          <p:nvPr/>
        </p:nvSpPr>
        <p:spPr bwMode="auto">
          <a:xfrm>
            <a:off x="1511921" y="4360455"/>
            <a:ext cx="366077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spcBef>
                <a:spcPts val="600"/>
              </a:spcBef>
            </a:pPr>
            <a:r>
              <a:rPr lang="zh-TW" altLang="en-US" sz="2200" dirty="0">
                <a:latin typeface="+mn-ea"/>
                <a:ea typeface="+mn-ea"/>
              </a:rPr>
              <a:t>防災責任編組</a:t>
            </a:r>
            <a:endParaRPr lang="en-US" altLang="zh-TW" sz="2200" dirty="0">
              <a:latin typeface="+mn-ea"/>
              <a:ea typeface="+mn-ea"/>
            </a:endParaRPr>
          </a:p>
          <a:p>
            <a:pPr eaLnBrk="1" hangingPunct="1">
              <a:spcBef>
                <a:spcPts val="600"/>
              </a:spcBef>
            </a:pPr>
            <a:r>
              <a:rPr lang="zh-TW" altLang="en-US" sz="2200" dirty="0" smtClean="0">
                <a:latin typeface="+mn-ea"/>
                <a:ea typeface="+mn-ea"/>
              </a:rPr>
              <a:t>警報</a:t>
            </a:r>
            <a:r>
              <a:rPr lang="zh-TW" altLang="en-US" sz="2200" dirty="0">
                <a:latin typeface="+mn-ea"/>
                <a:ea typeface="+mn-ea"/>
              </a:rPr>
              <a:t>傳遞與災情通報</a:t>
            </a:r>
            <a:endParaRPr lang="en-US" altLang="zh-TW" sz="2200" dirty="0">
              <a:latin typeface="+mn-ea"/>
              <a:ea typeface="+mn-ea"/>
            </a:endParaRPr>
          </a:p>
          <a:p>
            <a:pPr eaLnBrk="1" hangingPunct="1">
              <a:spcBef>
                <a:spcPts val="600"/>
              </a:spcBef>
            </a:pPr>
            <a:r>
              <a:rPr lang="zh-TW" altLang="en-US" sz="2200" dirty="0" smtClean="0">
                <a:latin typeface="+mn-ea"/>
                <a:ea typeface="+mn-ea"/>
              </a:rPr>
              <a:t>疏散</a:t>
            </a:r>
            <a:r>
              <a:rPr lang="zh-TW" altLang="en-US" sz="2200" dirty="0">
                <a:latin typeface="+mn-ea"/>
                <a:ea typeface="+mn-ea"/>
              </a:rPr>
              <a:t>時機與執行方式</a:t>
            </a:r>
            <a:endParaRPr lang="en-US" altLang="zh-TW" sz="2200" dirty="0">
              <a:latin typeface="+mn-ea"/>
              <a:ea typeface="+mn-ea"/>
            </a:endParaRPr>
          </a:p>
          <a:p>
            <a:pPr eaLnBrk="1" hangingPunct="1">
              <a:spcBef>
                <a:spcPts val="600"/>
              </a:spcBef>
            </a:pPr>
            <a:r>
              <a:rPr lang="zh-TW" altLang="en-US" sz="2200" dirty="0" smtClean="0">
                <a:latin typeface="+mn-ea"/>
                <a:ea typeface="+mn-ea"/>
              </a:rPr>
              <a:t>緊急</a:t>
            </a:r>
            <a:r>
              <a:rPr lang="zh-TW" altLang="en-US" sz="2200" dirty="0">
                <a:latin typeface="+mn-ea"/>
                <a:ea typeface="+mn-ea"/>
              </a:rPr>
              <a:t>避難地點與安置作業</a:t>
            </a:r>
            <a:endParaRPr lang="en-US" altLang="zh-TW" sz="2200" dirty="0">
              <a:latin typeface="+mn-ea"/>
              <a:ea typeface="+mn-ea"/>
            </a:endParaRPr>
          </a:p>
          <a:p>
            <a:pPr eaLnBrk="1" hangingPunct="1">
              <a:spcBef>
                <a:spcPts val="600"/>
              </a:spcBef>
            </a:pPr>
            <a:r>
              <a:rPr lang="zh-TW" altLang="en-US" sz="2200" dirty="0" smtClean="0">
                <a:latin typeface="+mn-ea"/>
                <a:ea typeface="+mn-ea"/>
              </a:rPr>
              <a:t>疏散</a:t>
            </a:r>
            <a:r>
              <a:rPr lang="zh-TW" altLang="en-US" sz="2200" dirty="0">
                <a:latin typeface="+mn-ea"/>
                <a:ea typeface="+mn-ea"/>
              </a:rPr>
              <a:t>避難路線檢視</a:t>
            </a:r>
            <a:endParaRPr lang="zh-TW" sz="2200" dirty="0">
              <a:latin typeface="+mn-ea"/>
              <a:ea typeface="+mn-ea"/>
            </a:endParaRPr>
          </a:p>
        </p:txBody>
      </p:sp>
      <p:sp>
        <p:nvSpPr>
          <p:cNvPr id="10" name="文字方塊 37"/>
          <p:cNvSpPr txBox="1">
            <a:spLocks noChangeArrowheads="1"/>
          </p:cNvSpPr>
          <p:nvPr/>
        </p:nvSpPr>
        <p:spPr bwMode="auto">
          <a:xfrm>
            <a:off x="1143621" y="4326676"/>
            <a:ext cx="50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sz="2800" dirty="0">
                <a:solidFill>
                  <a:srgbClr val="38A4FF"/>
                </a:solidFill>
                <a:latin typeface="+mn-ea"/>
                <a:ea typeface="+mn-ea"/>
                <a:sym typeface="Wingdings" pitchFamily="2" charset="2"/>
              </a:rPr>
              <a:t></a:t>
            </a:r>
            <a:endParaRPr lang="zh-TW" altLang="en-US" sz="2800" dirty="0">
              <a:solidFill>
                <a:srgbClr val="38A4FF"/>
              </a:solidFill>
              <a:latin typeface="+mn-ea"/>
              <a:ea typeface="+mn-ea"/>
            </a:endParaRPr>
          </a:p>
        </p:txBody>
      </p:sp>
      <p:sp>
        <p:nvSpPr>
          <p:cNvPr id="11" name="文字方塊 38"/>
          <p:cNvSpPr txBox="1">
            <a:spLocks noChangeArrowheads="1"/>
          </p:cNvSpPr>
          <p:nvPr/>
        </p:nvSpPr>
        <p:spPr bwMode="auto">
          <a:xfrm>
            <a:off x="1161083" y="4725144"/>
            <a:ext cx="50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sz="2800" dirty="0">
                <a:solidFill>
                  <a:srgbClr val="38A4FF"/>
                </a:solidFill>
                <a:latin typeface="+mn-ea"/>
                <a:ea typeface="+mn-ea"/>
                <a:sym typeface="Wingdings" pitchFamily="2" charset="2"/>
              </a:rPr>
              <a:t></a:t>
            </a:r>
            <a:endParaRPr lang="zh-TW" altLang="en-US" sz="2800" dirty="0">
              <a:solidFill>
                <a:srgbClr val="38A4FF"/>
              </a:solidFill>
              <a:latin typeface="+mn-ea"/>
              <a:ea typeface="+mn-ea"/>
            </a:endParaRPr>
          </a:p>
        </p:txBody>
      </p:sp>
      <p:sp>
        <p:nvSpPr>
          <p:cNvPr id="12" name="文字方塊 39"/>
          <p:cNvSpPr txBox="1">
            <a:spLocks noChangeArrowheads="1"/>
          </p:cNvSpPr>
          <p:nvPr/>
        </p:nvSpPr>
        <p:spPr bwMode="auto">
          <a:xfrm>
            <a:off x="1146796" y="5157192"/>
            <a:ext cx="50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sz="2800" dirty="0">
                <a:solidFill>
                  <a:srgbClr val="38A4FF"/>
                </a:solidFill>
                <a:latin typeface="+mn-ea"/>
                <a:ea typeface="+mn-ea"/>
                <a:sym typeface="Wingdings" pitchFamily="2" charset="2"/>
              </a:rPr>
              <a:t></a:t>
            </a:r>
            <a:endParaRPr lang="zh-TW" altLang="en-US" sz="2800" dirty="0">
              <a:solidFill>
                <a:srgbClr val="38A4FF"/>
              </a:solidFill>
              <a:latin typeface="+mn-ea"/>
              <a:ea typeface="+mn-ea"/>
            </a:endParaRPr>
          </a:p>
        </p:txBody>
      </p:sp>
      <p:sp>
        <p:nvSpPr>
          <p:cNvPr id="13" name="文字方塊 40"/>
          <p:cNvSpPr txBox="1">
            <a:spLocks noChangeArrowheads="1"/>
          </p:cNvSpPr>
          <p:nvPr/>
        </p:nvSpPr>
        <p:spPr bwMode="auto">
          <a:xfrm>
            <a:off x="1164258" y="5542112"/>
            <a:ext cx="50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sz="2800" dirty="0">
                <a:solidFill>
                  <a:srgbClr val="38A4FF"/>
                </a:solidFill>
                <a:latin typeface="+mn-ea"/>
                <a:ea typeface="+mn-ea"/>
                <a:sym typeface="Wingdings" pitchFamily="2" charset="2"/>
              </a:rPr>
              <a:t></a:t>
            </a:r>
            <a:endParaRPr lang="zh-TW" altLang="en-US" sz="2800" dirty="0">
              <a:solidFill>
                <a:srgbClr val="38A4FF"/>
              </a:solidFill>
              <a:latin typeface="+mn-ea"/>
              <a:ea typeface="+mn-ea"/>
            </a:endParaRPr>
          </a:p>
        </p:txBody>
      </p:sp>
      <p:grpSp>
        <p:nvGrpSpPr>
          <p:cNvPr id="3" name="群組 2"/>
          <p:cNvGrpSpPr>
            <a:grpSpLocks noChangeAspect="1"/>
          </p:cNvGrpSpPr>
          <p:nvPr/>
        </p:nvGrpSpPr>
        <p:grpSpPr>
          <a:xfrm>
            <a:off x="1015076" y="3713219"/>
            <a:ext cx="4808047" cy="550164"/>
            <a:chOff x="1132099" y="3713212"/>
            <a:chExt cx="6326376" cy="723900"/>
          </a:xfrm>
        </p:grpSpPr>
        <p:sp>
          <p:nvSpPr>
            <p:cNvPr id="6" name="AutoShape 1"/>
            <p:cNvSpPr>
              <a:spLocks noChangeArrowheads="1"/>
            </p:cNvSpPr>
            <p:nvPr/>
          </p:nvSpPr>
          <p:spPr bwMode="auto">
            <a:xfrm>
              <a:off x="1791100" y="3713212"/>
              <a:ext cx="5667375" cy="647700"/>
            </a:xfrm>
            <a:prstGeom prst="chevron">
              <a:avLst>
                <a:gd name="adj" fmla="val 46181"/>
              </a:avLst>
            </a:prstGeom>
            <a:gradFill rotWithShape="1">
              <a:gsLst>
                <a:gs pos="0">
                  <a:srgbClr val="FFCB37"/>
                </a:gs>
                <a:gs pos="100000">
                  <a:srgbClr val="EBFFF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latin typeface="+mn-ea"/>
              </a:endParaRPr>
            </a:p>
          </p:txBody>
        </p:sp>
        <p:sp>
          <p:nvSpPr>
            <p:cNvPr id="7" name="AutoShape 2"/>
            <p:cNvSpPr>
              <a:spLocks noChangeArrowheads="1"/>
            </p:cNvSpPr>
            <p:nvPr/>
          </p:nvSpPr>
          <p:spPr bwMode="auto">
            <a:xfrm>
              <a:off x="1975250" y="3727499"/>
              <a:ext cx="5483225" cy="573088"/>
            </a:xfrm>
            <a:prstGeom prst="chevron">
              <a:avLst>
                <a:gd name="adj" fmla="val 45935"/>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latin typeface="+mn-ea"/>
              </a:endParaRPr>
            </a:p>
          </p:txBody>
        </p:sp>
        <p:sp>
          <p:nvSpPr>
            <p:cNvPr id="8" name="Text Box 10"/>
            <p:cNvSpPr txBox="1">
              <a:spLocks noChangeArrowheads="1"/>
            </p:cNvSpPr>
            <p:nvPr/>
          </p:nvSpPr>
          <p:spPr bwMode="auto">
            <a:xfrm>
              <a:off x="1935245" y="3718229"/>
              <a:ext cx="4386262" cy="607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Arial" charset="0"/>
                </a:defRPr>
              </a:lvl1pPr>
              <a:lvl2pPr marL="742950" indent="-285750" eaLnBrk="0" hangingPunct="0">
                <a:defRPr sz="2000">
                  <a:solidFill>
                    <a:schemeClr val="tx1"/>
                  </a:solidFill>
                  <a:latin typeface="Arial" charset="0"/>
                  <a:ea typeface="Arial" charset="0"/>
                  <a:cs typeface="Arial" charset="0"/>
                </a:defRPr>
              </a:lvl2pPr>
              <a:lvl3pPr marL="1143000" indent="-228600" eaLnBrk="0" hangingPunct="0">
                <a:defRPr sz="2000">
                  <a:solidFill>
                    <a:schemeClr val="tx1"/>
                  </a:solidFill>
                  <a:latin typeface="Arial" charset="0"/>
                  <a:ea typeface="Arial" charset="0"/>
                  <a:cs typeface="Arial" charset="0"/>
                </a:defRPr>
              </a:lvl3pPr>
              <a:lvl4pPr marL="1600200" indent="-228600" eaLnBrk="0" hangingPunct="0">
                <a:defRPr sz="2000">
                  <a:solidFill>
                    <a:schemeClr val="tx1"/>
                  </a:solidFill>
                  <a:latin typeface="Arial" charset="0"/>
                  <a:ea typeface="Arial" charset="0"/>
                  <a:cs typeface="Arial" charset="0"/>
                </a:defRPr>
              </a:lvl4pPr>
              <a:lvl5pPr marL="2057400" indent="-228600" eaLnBrk="0" hangingPunct="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C00000"/>
                  </a:solidFill>
                  <a:effectLst/>
                  <a:uLnTx/>
                  <a:uFillTx/>
                  <a:latin typeface="+mn-ea"/>
                  <a:ea typeface="+mn-ea"/>
                  <a:cs typeface="華康儷中黑" charset="0"/>
                </a:rPr>
                <a:t>疏散避難規劃討論重點</a:t>
              </a:r>
              <a:endParaRPr kumimoji="0" lang="zh-TW" altLang="en-US" sz="1600" b="1" i="0" u="none" strike="noStrike" kern="0" cap="none" spc="0" normalizeH="0" baseline="0" noProof="0" dirty="0" smtClean="0">
                <a:ln>
                  <a:noFill/>
                </a:ln>
                <a:solidFill>
                  <a:srgbClr val="C00000"/>
                </a:solidFill>
                <a:effectLst/>
                <a:uLnTx/>
                <a:uFillTx/>
                <a:latin typeface="+mn-ea"/>
                <a:ea typeface="+mn-ea"/>
                <a:cs typeface="華康儷中黑" charset="0"/>
              </a:endParaRPr>
            </a:p>
          </p:txBody>
        </p:sp>
        <p:grpSp>
          <p:nvGrpSpPr>
            <p:cNvPr id="14" name="Group 4"/>
            <p:cNvGrpSpPr>
              <a:grpSpLocks/>
            </p:cNvGrpSpPr>
            <p:nvPr/>
          </p:nvGrpSpPr>
          <p:grpSpPr bwMode="auto">
            <a:xfrm>
              <a:off x="1132099" y="3713212"/>
              <a:ext cx="755650" cy="723900"/>
              <a:chOff x="2427" y="1792"/>
              <a:chExt cx="615" cy="590"/>
            </a:xfrm>
          </p:grpSpPr>
          <p:sp>
            <p:nvSpPr>
              <p:cNvPr id="15" name="Oval 5"/>
              <p:cNvSpPr>
                <a:spLocks noChangeArrowheads="1"/>
              </p:cNvSpPr>
              <p:nvPr/>
            </p:nvSpPr>
            <p:spPr bwMode="auto">
              <a:xfrm>
                <a:off x="2427" y="1792"/>
                <a:ext cx="567" cy="567"/>
              </a:xfrm>
              <a:prstGeom prst="ellipse">
                <a:avLst/>
              </a:prstGeom>
              <a:noFill/>
              <a:ln w="190500">
                <a:solidFill>
                  <a:srgbClr val="FFF1B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6" name="Arc 6"/>
              <p:cNvSpPr>
                <a:spLocks/>
              </p:cNvSpPr>
              <p:nvPr/>
            </p:nvSpPr>
            <p:spPr bwMode="auto">
              <a:xfrm rot="2166663">
                <a:off x="2744" y="1897"/>
                <a:ext cx="298" cy="316"/>
              </a:xfrm>
              <a:custGeom>
                <a:avLst/>
                <a:gdLst>
                  <a:gd name="T0" fmla="*/ 0 w 23673"/>
                  <a:gd name="T1" fmla="*/ 0 h 23140"/>
                  <a:gd name="T2" fmla="*/ 0 w 23673"/>
                  <a:gd name="T3" fmla="*/ 0 h 23140"/>
                  <a:gd name="T4" fmla="*/ 0 w 23673"/>
                  <a:gd name="T5" fmla="*/ 0 h 23140"/>
                  <a:gd name="T6" fmla="*/ 0 60000 65536"/>
                  <a:gd name="T7" fmla="*/ 0 60000 65536"/>
                  <a:gd name="T8" fmla="*/ 0 60000 65536"/>
                  <a:gd name="T9" fmla="*/ 0 w 23673"/>
                  <a:gd name="T10" fmla="*/ 0 h 23140"/>
                  <a:gd name="T11" fmla="*/ 23673 w 23673"/>
                  <a:gd name="T12" fmla="*/ 23140 h 23140"/>
                </a:gdLst>
                <a:ahLst/>
                <a:cxnLst>
                  <a:cxn ang="T6">
                    <a:pos x="T0" y="T1"/>
                  </a:cxn>
                  <a:cxn ang="T7">
                    <a:pos x="T2" y="T3"/>
                  </a:cxn>
                  <a:cxn ang="T8">
                    <a:pos x="T4" y="T5"/>
                  </a:cxn>
                </a:cxnLst>
                <a:rect l="T9" t="T10" r="T11" b="T12"/>
                <a:pathLst>
                  <a:path w="23673" h="23140" fill="none" extrusionOk="0">
                    <a:moveTo>
                      <a:pt x="-1" y="99"/>
                    </a:moveTo>
                    <a:cubicBezTo>
                      <a:pt x="688" y="33"/>
                      <a:pt x="1380" y="-1"/>
                      <a:pt x="2073" y="0"/>
                    </a:cubicBezTo>
                    <a:cubicBezTo>
                      <a:pt x="14002" y="0"/>
                      <a:pt x="23673" y="9670"/>
                      <a:pt x="23673" y="21600"/>
                    </a:cubicBezTo>
                    <a:cubicBezTo>
                      <a:pt x="23673" y="22113"/>
                      <a:pt x="23654" y="22627"/>
                      <a:pt x="23618" y="23140"/>
                    </a:cubicBezTo>
                  </a:path>
                  <a:path w="23673" h="23140" stroke="0" extrusionOk="0">
                    <a:moveTo>
                      <a:pt x="-1" y="99"/>
                    </a:moveTo>
                    <a:cubicBezTo>
                      <a:pt x="688" y="33"/>
                      <a:pt x="1380" y="-1"/>
                      <a:pt x="2073" y="0"/>
                    </a:cubicBezTo>
                    <a:cubicBezTo>
                      <a:pt x="14002" y="0"/>
                      <a:pt x="23673" y="9670"/>
                      <a:pt x="23673" y="21600"/>
                    </a:cubicBezTo>
                    <a:cubicBezTo>
                      <a:pt x="23673" y="22113"/>
                      <a:pt x="23654" y="22627"/>
                      <a:pt x="23618" y="23140"/>
                    </a:cubicBezTo>
                    <a:lnTo>
                      <a:pt x="2073" y="21600"/>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7" name="Arc 7"/>
              <p:cNvSpPr>
                <a:spLocks/>
              </p:cNvSpPr>
              <p:nvPr/>
            </p:nvSpPr>
            <p:spPr bwMode="auto">
              <a:xfrm rot="15068585" flipV="1">
                <a:off x="2624" y="1708"/>
                <a:ext cx="136" cy="304"/>
              </a:xfrm>
              <a:custGeom>
                <a:avLst/>
                <a:gdLst>
                  <a:gd name="T0" fmla="*/ 0 w 21600"/>
                  <a:gd name="T1" fmla="*/ 0 h 32069"/>
                  <a:gd name="T2" fmla="*/ 0 w 21600"/>
                  <a:gd name="T3" fmla="*/ 0 h 32069"/>
                  <a:gd name="T4" fmla="*/ 0 w 21600"/>
                  <a:gd name="T5" fmla="*/ 0 h 32069"/>
                  <a:gd name="T6" fmla="*/ 0 60000 65536"/>
                  <a:gd name="T7" fmla="*/ 0 60000 65536"/>
                  <a:gd name="T8" fmla="*/ 0 60000 65536"/>
                  <a:gd name="T9" fmla="*/ 0 w 21600"/>
                  <a:gd name="T10" fmla="*/ 0 h 32069"/>
                  <a:gd name="T11" fmla="*/ 21600 w 21600"/>
                  <a:gd name="T12" fmla="*/ 32069 h 32069"/>
                </a:gdLst>
                <a:ahLst/>
                <a:cxnLst>
                  <a:cxn ang="T6">
                    <a:pos x="T0" y="T1"/>
                  </a:cxn>
                  <a:cxn ang="T7">
                    <a:pos x="T2" y="T3"/>
                  </a:cxn>
                  <a:cxn ang="T8">
                    <a:pos x="T4" y="T5"/>
                  </a:cxn>
                </a:cxnLst>
                <a:rect l="T9" t="T10" r="T11" b="T12"/>
                <a:pathLst>
                  <a:path w="21600" h="32069" fill="none" extrusionOk="0">
                    <a:moveTo>
                      <a:pt x="8019" y="-1"/>
                    </a:moveTo>
                    <a:cubicBezTo>
                      <a:pt x="16221" y="3279"/>
                      <a:pt x="21600" y="11222"/>
                      <a:pt x="21600" y="20056"/>
                    </a:cubicBezTo>
                    <a:cubicBezTo>
                      <a:pt x="21600" y="24333"/>
                      <a:pt x="20330" y="28514"/>
                      <a:pt x="17951" y="32069"/>
                    </a:cubicBezTo>
                  </a:path>
                  <a:path w="21600" h="32069" stroke="0" extrusionOk="0">
                    <a:moveTo>
                      <a:pt x="8019" y="-1"/>
                    </a:moveTo>
                    <a:cubicBezTo>
                      <a:pt x="16221" y="3279"/>
                      <a:pt x="21600" y="11222"/>
                      <a:pt x="21600" y="20056"/>
                    </a:cubicBezTo>
                    <a:cubicBezTo>
                      <a:pt x="21600" y="24333"/>
                      <a:pt x="20330" y="28514"/>
                      <a:pt x="17951" y="32069"/>
                    </a:cubicBezTo>
                    <a:lnTo>
                      <a:pt x="0" y="20056"/>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8" name="Arc 8"/>
              <p:cNvSpPr>
                <a:spLocks/>
              </p:cNvSpPr>
              <p:nvPr/>
            </p:nvSpPr>
            <p:spPr bwMode="auto">
              <a:xfrm rot="5581165" flipV="1">
                <a:off x="2545" y="2195"/>
                <a:ext cx="136" cy="190"/>
              </a:xfrm>
              <a:custGeom>
                <a:avLst/>
                <a:gdLst>
                  <a:gd name="T0" fmla="*/ 0 w 21600"/>
                  <a:gd name="T1" fmla="*/ 0 h 20056"/>
                  <a:gd name="T2" fmla="*/ 0 w 21600"/>
                  <a:gd name="T3" fmla="*/ 0 h 20056"/>
                  <a:gd name="T4" fmla="*/ 0 w 21600"/>
                  <a:gd name="T5" fmla="*/ 0 h 20056"/>
                  <a:gd name="T6" fmla="*/ 0 60000 65536"/>
                  <a:gd name="T7" fmla="*/ 0 60000 65536"/>
                  <a:gd name="T8" fmla="*/ 0 60000 65536"/>
                  <a:gd name="T9" fmla="*/ 0 w 21600"/>
                  <a:gd name="T10" fmla="*/ 0 h 20056"/>
                  <a:gd name="T11" fmla="*/ 21600 w 21600"/>
                  <a:gd name="T12" fmla="*/ 20056 h 20056"/>
                </a:gdLst>
                <a:ahLst/>
                <a:cxnLst>
                  <a:cxn ang="T6">
                    <a:pos x="T0" y="T1"/>
                  </a:cxn>
                  <a:cxn ang="T7">
                    <a:pos x="T2" y="T3"/>
                  </a:cxn>
                  <a:cxn ang="T8">
                    <a:pos x="T4" y="T5"/>
                  </a:cxn>
                </a:cxnLst>
                <a:rect l="T9" t="T10" r="T11" b="T12"/>
                <a:pathLst>
                  <a:path w="21600" h="20056" fill="none" extrusionOk="0">
                    <a:moveTo>
                      <a:pt x="8019" y="-1"/>
                    </a:moveTo>
                    <a:cubicBezTo>
                      <a:pt x="16221" y="3279"/>
                      <a:pt x="21600" y="11222"/>
                      <a:pt x="21600" y="20056"/>
                    </a:cubicBezTo>
                  </a:path>
                  <a:path w="21600" h="20056" stroke="0" extrusionOk="0">
                    <a:moveTo>
                      <a:pt x="8019" y="-1"/>
                    </a:moveTo>
                    <a:cubicBezTo>
                      <a:pt x="16221" y="3279"/>
                      <a:pt x="21600" y="11222"/>
                      <a:pt x="21600" y="20056"/>
                    </a:cubicBezTo>
                    <a:lnTo>
                      <a:pt x="0" y="20056"/>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19" name="Arc 9"/>
              <p:cNvSpPr>
                <a:spLocks/>
              </p:cNvSpPr>
              <p:nvPr/>
            </p:nvSpPr>
            <p:spPr bwMode="auto">
              <a:xfrm rot="2275583" flipV="1">
                <a:off x="2724" y="2241"/>
                <a:ext cx="127" cy="141"/>
              </a:xfrm>
              <a:custGeom>
                <a:avLst/>
                <a:gdLst>
                  <a:gd name="T0" fmla="*/ 0 w 21375"/>
                  <a:gd name="T1" fmla="*/ 0 h 20272"/>
                  <a:gd name="T2" fmla="*/ 0 w 21375"/>
                  <a:gd name="T3" fmla="*/ 0 h 20272"/>
                  <a:gd name="T4" fmla="*/ 0 w 21375"/>
                  <a:gd name="T5" fmla="*/ 0 h 20272"/>
                  <a:gd name="T6" fmla="*/ 0 60000 65536"/>
                  <a:gd name="T7" fmla="*/ 0 60000 65536"/>
                  <a:gd name="T8" fmla="*/ 0 60000 65536"/>
                  <a:gd name="T9" fmla="*/ 0 w 21375"/>
                  <a:gd name="T10" fmla="*/ 0 h 20272"/>
                  <a:gd name="T11" fmla="*/ 21375 w 21375"/>
                  <a:gd name="T12" fmla="*/ 20272 h 20272"/>
                </a:gdLst>
                <a:ahLst/>
                <a:cxnLst>
                  <a:cxn ang="T6">
                    <a:pos x="T0" y="T1"/>
                  </a:cxn>
                  <a:cxn ang="T7">
                    <a:pos x="T2" y="T3"/>
                  </a:cxn>
                  <a:cxn ang="T8">
                    <a:pos x="T4" y="T5"/>
                  </a:cxn>
                </a:cxnLst>
                <a:rect l="T9" t="T10" r="T11" b="T12"/>
                <a:pathLst>
                  <a:path w="21375" h="20272" fill="none" extrusionOk="0">
                    <a:moveTo>
                      <a:pt x="7456" y="-1"/>
                    </a:moveTo>
                    <a:cubicBezTo>
                      <a:pt x="14892" y="2734"/>
                      <a:pt x="20234" y="9321"/>
                      <a:pt x="21375" y="17162"/>
                    </a:cubicBezTo>
                  </a:path>
                  <a:path w="21375" h="20272" stroke="0" extrusionOk="0">
                    <a:moveTo>
                      <a:pt x="7456" y="-1"/>
                    </a:moveTo>
                    <a:cubicBezTo>
                      <a:pt x="14892" y="2734"/>
                      <a:pt x="20234" y="9321"/>
                      <a:pt x="21375" y="17162"/>
                    </a:cubicBezTo>
                    <a:lnTo>
                      <a:pt x="0" y="20272"/>
                    </a:lnTo>
                    <a:close/>
                  </a:path>
                </a:pathLst>
              </a:custGeom>
              <a:noFill/>
              <a:ln w="1905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sp>
            <p:nvSpPr>
              <p:cNvPr id="20" name="Arc 10"/>
              <p:cNvSpPr>
                <a:spLocks/>
              </p:cNvSpPr>
              <p:nvPr/>
            </p:nvSpPr>
            <p:spPr bwMode="auto">
              <a:xfrm rot="3479496">
                <a:off x="2735" y="1961"/>
                <a:ext cx="315" cy="293"/>
              </a:xfrm>
              <a:custGeom>
                <a:avLst/>
                <a:gdLst>
                  <a:gd name="T0" fmla="*/ 0 w 23260"/>
                  <a:gd name="T1" fmla="*/ 0 h 21600"/>
                  <a:gd name="T2" fmla="*/ 0 w 23260"/>
                  <a:gd name="T3" fmla="*/ 0 h 21600"/>
                  <a:gd name="T4" fmla="*/ 0 w 23260"/>
                  <a:gd name="T5" fmla="*/ 0 h 21600"/>
                  <a:gd name="T6" fmla="*/ 0 60000 65536"/>
                  <a:gd name="T7" fmla="*/ 0 60000 65536"/>
                  <a:gd name="T8" fmla="*/ 0 60000 65536"/>
                  <a:gd name="T9" fmla="*/ 0 w 23260"/>
                  <a:gd name="T10" fmla="*/ 0 h 21600"/>
                  <a:gd name="T11" fmla="*/ 23260 w 23260"/>
                  <a:gd name="T12" fmla="*/ 21600 h 21600"/>
                </a:gdLst>
                <a:ahLst/>
                <a:cxnLst>
                  <a:cxn ang="T6">
                    <a:pos x="T0" y="T1"/>
                  </a:cxn>
                  <a:cxn ang="T7">
                    <a:pos x="T2" y="T3"/>
                  </a:cxn>
                  <a:cxn ang="T8">
                    <a:pos x="T4" y="T5"/>
                  </a:cxn>
                </a:cxnLst>
                <a:rect l="T9" t="T10" r="T11" b="T12"/>
                <a:pathLst>
                  <a:path w="23260" h="21600" fill="none" extrusionOk="0">
                    <a:moveTo>
                      <a:pt x="-1" y="99"/>
                    </a:moveTo>
                    <a:cubicBezTo>
                      <a:pt x="688" y="33"/>
                      <a:pt x="1380" y="-1"/>
                      <a:pt x="2073" y="0"/>
                    </a:cubicBezTo>
                    <a:cubicBezTo>
                      <a:pt x="12381" y="0"/>
                      <a:pt x="21254" y="7285"/>
                      <a:pt x="23260" y="17396"/>
                    </a:cubicBezTo>
                  </a:path>
                  <a:path w="23260" h="21600" stroke="0" extrusionOk="0">
                    <a:moveTo>
                      <a:pt x="-1" y="99"/>
                    </a:moveTo>
                    <a:cubicBezTo>
                      <a:pt x="688" y="33"/>
                      <a:pt x="1380" y="-1"/>
                      <a:pt x="2073" y="0"/>
                    </a:cubicBezTo>
                    <a:cubicBezTo>
                      <a:pt x="12381" y="0"/>
                      <a:pt x="21254" y="7285"/>
                      <a:pt x="23260" y="17396"/>
                    </a:cubicBezTo>
                    <a:lnTo>
                      <a:pt x="2073" y="21600"/>
                    </a:lnTo>
                    <a:close/>
                  </a:path>
                </a:pathLst>
              </a:custGeom>
              <a:noFill/>
              <a:ln w="1905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latin typeface="+mn-ea"/>
                </a:endParaRPr>
              </a:p>
            </p:txBody>
          </p:sp>
        </p:grpSp>
      </p:grpSp>
      <p:pic>
        <p:nvPicPr>
          <p:cNvPr id="21" name="Picture 3" descr="C:\Documents and Settings\admin\桌面\桌面\專員pic\P1090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07494">
            <a:off x="6437609" y="5149312"/>
            <a:ext cx="1922753" cy="1442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2" descr="C:\Documents and Settings\admin\桌面\桌面\專員pic\P10909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8771">
            <a:off x="4765395" y="4138833"/>
            <a:ext cx="1899878" cy="1424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 name="圖片 3" descr="Description: C:\Users\acer\Desktop\0610工作坊照片\0610工作坊照片\DSC00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3203" y="1412776"/>
            <a:ext cx="182817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E:\02.北縣深耕計畫\12.防災社區專案計畫\新莊雙鳳生源社區2010-0617(MCU)\模型製作\DSCF03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3203" y="2636912"/>
            <a:ext cx="1828171"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25</a:t>
            </a:fld>
            <a:endParaRPr lang="en-US" altLang="zh-TW" dirty="0">
              <a:latin typeface="+mn-ea"/>
              <a:ea typeface="+mn-ea"/>
            </a:endParaRPr>
          </a:p>
        </p:txBody>
      </p:sp>
      <p:sp>
        <p:nvSpPr>
          <p:cNvPr id="26" name="文字方塊 40"/>
          <p:cNvSpPr txBox="1">
            <a:spLocks noChangeArrowheads="1"/>
          </p:cNvSpPr>
          <p:nvPr/>
        </p:nvSpPr>
        <p:spPr bwMode="auto">
          <a:xfrm>
            <a:off x="1166353" y="5958987"/>
            <a:ext cx="50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zh-TW" altLang="en-US" sz="2800" dirty="0">
                <a:solidFill>
                  <a:srgbClr val="38A4FF"/>
                </a:solidFill>
                <a:latin typeface="+mn-ea"/>
                <a:ea typeface="+mn-ea"/>
                <a:sym typeface="Wingdings" pitchFamily="2" charset="2"/>
              </a:rPr>
              <a:t></a:t>
            </a:r>
            <a:endParaRPr lang="zh-TW" altLang="en-US" sz="2800" dirty="0">
              <a:solidFill>
                <a:srgbClr val="38A4FF"/>
              </a:solidFill>
              <a:latin typeface="+mn-ea"/>
              <a:ea typeface="+mn-e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7504" y="238125"/>
            <a:ext cx="7787208" cy="868363"/>
          </a:xfrm>
        </p:spPr>
        <p:txBody>
          <a:bodyPr/>
          <a:lstStyle/>
          <a:p>
            <a:r>
              <a:rPr lang="zh-TW" altLang="en-US" dirty="0" smtClean="0">
                <a:latin typeface="+mn-ea"/>
                <a:ea typeface="+mn-ea"/>
              </a:rPr>
              <a:t>建立防災校園基地防救災組織</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A26BDB3D-7FFB-4994-ABE6-91D8465D010E}" type="slidenum">
              <a:rPr lang="zh-TW" altLang="en-US" smtClean="0">
                <a:latin typeface="+mn-ea"/>
                <a:ea typeface="+mn-ea"/>
              </a:rPr>
              <a:pPr>
                <a:defRPr/>
              </a:pPr>
              <a:t>26</a:t>
            </a:fld>
            <a:endParaRPr lang="en-US" altLang="zh-TW">
              <a:latin typeface="+mn-ea"/>
              <a:ea typeface="+mn-ea"/>
            </a:endParaRPr>
          </a:p>
        </p:txBody>
      </p:sp>
      <p:grpSp>
        <p:nvGrpSpPr>
          <p:cNvPr id="16" name="群組 15"/>
          <p:cNvGrpSpPr/>
          <p:nvPr/>
        </p:nvGrpSpPr>
        <p:grpSpPr>
          <a:xfrm>
            <a:off x="913437" y="1779964"/>
            <a:ext cx="7474987" cy="4930124"/>
            <a:chOff x="913437" y="1779964"/>
            <a:chExt cx="7474987" cy="4930124"/>
          </a:xfrm>
        </p:grpSpPr>
        <p:grpSp>
          <p:nvGrpSpPr>
            <p:cNvPr id="10" name="群組 9"/>
            <p:cNvGrpSpPr>
              <a:grpSpLocks noChangeAspect="1"/>
            </p:cNvGrpSpPr>
            <p:nvPr/>
          </p:nvGrpSpPr>
          <p:grpSpPr>
            <a:xfrm>
              <a:off x="913437" y="1779964"/>
              <a:ext cx="7474987" cy="4930124"/>
              <a:chOff x="683568" y="1340768"/>
              <a:chExt cx="8037621" cy="5301209"/>
            </a:xfrm>
          </p:grpSpPr>
          <p:pic>
            <p:nvPicPr>
              <p:cNvPr id="22530" name="圖片 2" descr="Description: 圖片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340768"/>
                <a:ext cx="7988048" cy="42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3"/>
              <p:cNvSpPr txBox="1">
                <a:spLocks noChangeArrowheads="1"/>
              </p:cNvSpPr>
              <p:nvPr/>
            </p:nvSpPr>
            <p:spPr bwMode="auto">
              <a:xfrm>
                <a:off x="2449524" y="3403463"/>
                <a:ext cx="1474403" cy="256202"/>
              </a:xfrm>
              <a:prstGeom prst="rect">
                <a:avLst/>
              </a:prstGeom>
              <a:solidFill>
                <a:schemeClr val="tx2">
                  <a:lumMod val="60000"/>
                  <a:lumOff val="40000"/>
                </a:schemeClr>
              </a:solidFill>
              <a:ln w="9525">
                <a:solidFill>
                  <a:schemeClr val="bg1">
                    <a:lumMod val="50000"/>
                  </a:schemeClr>
                </a:solidFill>
                <a:miter lim="800000"/>
                <a:headEnd/>
                <a:tailEnd/>
              </a:ln>
            </p:spPr>
            <p:txBody>
              <a:bodyPr vert="horz" anchor="ctr" upright="1"/>
              <a:lstStyle/>
              <a:p>
                <a:pPr algn="ctr">
                  <a:spcAft>
                    <a:spcPts val="0"/>
                  </a:spcAft>
                  <a:defRPr/>
                </a:pPr>
                <a:r>
                  <a:rPr lang="zh-TW" kern="100" dirty="0">
                    <a:solidFill>
                      <a:schemeClr val="tx1">
                        <a:lumMod val="20000"/>
                        <a:lumOff val="80000"/>
                      </a:schemeClr>
                    </a:solidFill>
                    <a:latin typeface="+mn-ea"/>
                  </a:rPr>
                  <a:t>搶　救　組</a:t>
                </a:r>
              </a:p>
            </p:txBody>
          </p:sp>
          <p:sp>
            <p:nvSpPr>
              <p:cNvPr id="7" name="Text Box 44"/>
              <p:cNvSpPr txBox="1">
                <a:spLocks noChangeArrowheads="1"/>
              </p:cNvSpPr>
              <p:nvPr/>
            </p:nvSpPr>
            <p:spPr bwMode="auto">
              <a:xfrm>
                <a:off x="755576" y="3403462"/>
                <a:ext cx="1584175" cy="274340"/>
              </a:xfrm>
              <a:prstGeom prst="rect">
                <a:avLst/>
              </a:prstGeom>
              <a:solidFill>
                <a:schemeClr val="tx2">
                  <a:lumMod val="60000"/>
                  <a:lumOff val="40000"/>
                </a:schemeClr>
              </a:solidFill>
              <a:ln w="9525">
                <a:solidFill>
                  <a:schemeClr val="bg1">
                    <a:lumMod val="50000"/>
                  </a:schemeClr>
                </a:solidFill>
                <a:miter lim="800000"/>
                <a:headEnd/>
                <a:tailEnd/>
              </a:ln>
            </p:spPr>
            <p:txBody>
              <a:bodyPr vert="horz" anchor="ctr" upright="1"/>
              <a:lstStyle/>
              <a:p>
                <a:pPr algn="ctr">
                  <a:spcAft>
                    <a:spcPts val="0"/>
                  </a:spcAft>
                  <a:defRPr/>
                </a:pPr>
                <a:r>
                  <a:rPr lang="zh-TW" kern="100" dirty="0">
                    <a:solidFill>
                      <a:schemeClr val="tx1">
                        <a:lumMod val="20000"/>
                        <a:lumOff val="80000"/>
                      </a:schemeClr>
                    </a:solidFill>
                    <a:latin typeface="+mn-ea"/>
                  </a:rPr>
                  <a:t>通　報　組</a:t>
                </a:r>
              </a:p>
            </p:txBody>
          </p:sp>
          <p:sp>
            <p:nvSpPr>
              <p:cNvPr id="8" name="Text Box 47"/>
              <p:cNvSpPr txBox="1">
                <a:spLocks noChangeArrowheads="1"/>
              </p:cNvSpPr>
              <p:nvPr/>
            </p:nvSpPr>
            <p:spPr bwMode="auto">
              <a:xfrm>
                <a:off x="5583035" y="3403463"/>
                <a:ext cx="1512167" cy="256202"/>
              </a:xfrm>
              <a:prstGeom prst="rect">
                <a:avLst/>
              </a:prstGeom>
              <a:solidFill>
                <a:schemeClr val="tx2">
                  <a:lumMod val="60000"/>
                  <a:lumOff val="40000"/>
                </a:schemeClr>
              </a:solidFill>
              <a:ln w="9525">
                <a:solidFill>
                  <a:schemeClr val="bg1">
                    <a:lumMod val="50000"/>
                  </a:schemeClr>
                </a:solidFill>
                <a:miter lim="800000"/>
                <a:headEnd/>
                <a:tailEnd/>
              </a:ln>
            </p:spPr>
            <p:txBody>
              <a:bodyPr vert="horz" anchor="ctr" upright="1"/>
              <a:lstStyle/>
              <a:p>
                <a:pPr algn="ctr">
                  <a:spcAft>
                    <a:spcPts val="0"/>
                  </a:spcAft>
                  <a:defRPr/>
                </a:pPr>
                <a:r>
                  <a:rPr lang="zh-TW" kern="100" dirty="0">
                    <a:solidFill>
                      <a:schemeClr val="tx1">
                        <a:lumMod val="20000"/>
                        <a:lumOff val="80000"/>
                      </a:schemeClr>
                    </a:solidFill>
                    <a:latin typeface="+mn-ea"/>
                  </a:rPr>
                  <a:t>緊急救護組</a:t>
                </a:r>
              </a:p>
            </p:txBody>
          </p:sp>
          <p:sp>
            <p:nvSpPr>
              <p:cNvPr id="9" name="Text Box 45"/>
              <p:cNvSpPr txBox="1">
                <a:spLocks noChangeArrowheads="1"/>
              </p:cNvSpPr>
              <p:nvPr/>
            </p:nvSpPr>
            <p:spPr bwMode="auto">
              <a:xfrm>
                <a:off x="3995937" y="3403462"/>
                <a:ext cx="1495499" cy="274339"/>
              </a:xfrm>
              <a:prstGeom prst="rect">
                <a:avLst/>
              </a:prstGeom>
              <a:solidFill>
                <a:schemeClr val="tx2">
                  <a:lumMod val="60000"/>
                  <a:lumOff val="40000"/>
                </a:schemeClr>
              </a:solidFill>
              <a:ln w="9525">
                <a:solidFill>
                  <a:schemeClr val="bg1">
                    <a:lumMod val="50000"/>
                  </a:schemeClr>
                </a:solidFill>
                <a:miter lim="800000"/>
                <a:headEnd/>
                <a:tailEnd/>
              </a:ln>
            </p:spPr>
            <p:txBody>
              <a:bodyPr vert="horz" anchor="ctr" upright="1"/>
              <a:lstStyle/>
              <a:p>
                <a:pPr algn="ctr">
                  <a:spcAft>
                    <a:spcPts val="0"/>
                  </a:spcAft>
                  <a:defRPr/>
                </a:pPr>
                <a:r>
                  <a:rPr lang="zh-TW" kern="100" dirty="0">
                    <a:solidFill>
                      <a:schemeClr val="tx1">
                        <a:lumMod val="20000"/>
                        <a:lumOff val="80000"/>
                      </a:schemeClr>
                    </a:solidFill>
                    <a:latin typeface="+mn-ea"/>
                  </a:rPr>
                  <a:t>避難引導組</a:t>
                </a:r>
              </a:p>
            </p:txBody>
          </p:sp>
          <p:sp>
            <p:nvSpPr>
              <p:cNvPr id="11" name="Text Box 46"/>
              <p:cNvSpPr txBox="1">
                <a:spLocks noChangeArrowheads="1"/>
              </p:cNvSpPr>
              <p:nvPr/>
            </p:nvSpPr>
            <p:spPr bwMode="auto">
              <a:xfrm>
                <a:off x="7172630" y="3403463"/>
                <a:ext cx="1435319" cy="274339"/>
              </a:xfrm>
              <a:prstGeom prst="rect">
                <a:avLst/>
              </a:prstGeom>
              <a:solidFill>
                <a:schemeClr val="tx2">
                  <a:lumMod val="60000"/>
                  <a:lumOff val="40000"/>
                </a:schemeClr>
              </a:solidFill>
              <a:ln w="9525">
                <a:solidFill>
                  <a:schemeClr val="bg1">
                    <a:lumMod val="50000"/>
                  </a:schemeClr>
                </a:solidFill>
                <a:miter lim="800000"/>
                <a:headEnd/>
                <a:tailEnd/>
              </a:ln>
            </p:spPr>
            <p:txBody>
              <a:bodyPr vert="horz" anchor="ctr" upright="1"/>
              <a:lstStyle/>
              <a:p>
                <a:pPr algn="ctr">
                  <a:spcAft>
                    <a:spcPts val="0"/>
                  </a:spcAft>
                  <a:defRPr/>
                </a:pPr>
                <a:r>
                  <a:rPr lang="zh-TW" kern="100" dirty="0">
                    <a:solidFill>
                      <a:schemeClr val="tx1">
                        <a:lumMod val="20000"/>
                        <a:lumOff val="80000"/>
                      </a:schemeClr>
                    </a:solidFill>
                    <a:latin typeface="+mn-ea"/>
                  </a:rPr>
                  <a:t>安全防護組</a:t>
                </a:r>
              </a:p>
            </p:txBody>
          </p:sp>
          <p:pic>
            <p:nvPicPr>
              <p:cNvPr id="13" name="Picture 2"/>
              <p:cNvPicPr>
                <a:picLocks noChangeAspect="1" noChangeArrowheads="1"/>
              </p:cNvPicPr>
              <p:nvPr/>
            </p:nvPicPr>
            <p:blipFill>
              <a:blip r:embed="rId4" cstate="print"/>
              <a:srcRect/>
              <a:stretch>
                <a:fillRect/>
              </a:stretch>
            </p:blipFill>
            <p:spPr bwMode="auto">
              <a:xfrm>
                <a:off x="2339752" y="5661248"/>
                <a:ext cx="1444075" cy="980728"/>
              </a:xfrm>
              <a:prstGeom prst="rect">
                <a:avLst/>
              </a:prstGeom>
              <a:noFill/>
              <a:ln w="9525">
                <a:noFill/>
                <a:miter lim="800000"/>
                <a:headEnd/>
                <a:tailEnd/>
              </a:ln>
            </p:spPr>
          </p:pic>
          <p:pic>
            <p:nvPicPr>
              <p:cNvPr id="14" name="圖片 20" descr="25014201119550211.jpg"/>
              <p:cNvPicPr>
                <a:picLocks noChangeAspect="1"/>
              </p:cNvPicPr>
              <p:nvPr/>
            </p:nvPicPr>
            <p:blipFill>
              <a:blip r:embed="rId5" cstate="print"/>
              <a:srcRect t="21791" r="35825"/>
              <a:stretch>
                <a:fillRect/>
              </a:stretch>
            </p:blipFill>
            <p:spPr bwMode="auto">
              <a:xfrm>
                <a:off x="5652120" y="5661250"/>
                <a:ext cx="1322366" cy="980727"/>
              </a:xfrm>
              <a:prstGeom prst="rect">
                <a:avLst/>
              </a:prstGeom>
              <a:noFill/>
              <a:ln w="9525">
                <a:noFill/>
                <a:miter lim="800000"/>
                <a:headEnd/>
                <a:tailEnd/>
              </a:ln>
            </p:spPr>
          </p:pic>
          <p:pic>
            <p:nvPicPr>
              <p:cNvPr id="15" name="圖片 15" descr="IMG_0443.JPG"/>
              <p:cNvPicPr>
                <a:picLocks noChangeAspect="1"/>
              </p:cNvPicPr>
              <p:nvPr/>
            </p:nvPicPr>
            <p:blipFill>
              <a:blip r:embed="rId6" cstate="print"/>
              <a:srcRect/>
              <a:stretch>
                <a:fillRect/>
              </a:stretch>
            </p:blipFill>
            <p:spPr bwMode="auto">
              <a:xfrm>
                <a:off x="755576" y="5649698"/>
                <a:ext cx="1368152" cy="992279"/>
              </a:xfrm>
              <a:prstGeom prst="rect">
                <a:avLst/>
              </a:prstGeom>
              <a:noFill/>
              <a:ln w="9525">
                <a:noFill/>
                <a:miter lim="800000"/>
                <a:headEnd/>
                <a:tailEnd/>
              </a:ln>
            </p:spPr>
          </p:pic>
          <p:pic>
            <p:nvPicPr>
              <p:cNvPr id="101378" name="Picture 2" descr="http://tjjh.tnc.edu.tw/blog/dp/files/2011/11/DSCF8758.jpg"/>
              <p:cNvPicPr>
                <a:picLocks noChangeAspect="1" noChangeArrowheads="1"/>
              </p:cNvPicPr>
              <p:nvPr/>
            </p:nvPicPr>
            <p:blipFill>
              <a:blip r:embed="rId7" cstate="print"/>
              <a:srcRect/>
              <a:stretch>
                <a:fillRect/>
              </a:stretch>
            </p:blipFill>
            <p:spPr bwMode="auto">
              <a:xfrm>
                <a:off x="3995936" y="5661249"/>
                <a:ext cx="1440160" cy="980728"/>
              </a:xfrm>
              <a:prstGeom prst="rect">
                <a:avLst/>
              </a:prstGeom>
              <a:noFill/>
            </p:spPr>
          </p:pic>
          <p:pic>
            <p:nvPicPr>
              <p:cNvPr id="101380" name="Picture 4" descr="http://t2.gstatic.com/images?q=tbn:ANd9GcRoQfZ0tACs4t3w5zjk40Khkj-3kmu1nPaqF2q88g0Ut0E32aki"/>
              <p:cNvPicPr>
                <a:picLocks noChangeAspect="1" noChangeArrowheads="1"/>
              </p:cNvPicPr>
              <p:nvPr/>
            </p:nvPicPr>
            <p:blipFill>
              <a:blip r:embed="rId8" cstate="print"/>
              <a:srcRect/>
              <a:stretch>
                <a:fillRect/>
              </a:stretch>
            </p:blipFill>
            <p:spPr bwMode="auto">
              <a:xfrm>
                <a:off x="7092280" y="5661248"/>
                <a:ext cx="1628909" cy="980728"/>
              </a:xfrm>
              <a:prstGeom prst="rect">
                <a:avLst/>
              </a:prstGeom>
              <a:noFill/>
            </p:spPr>
          </p:pic>
        </p:grpSp>
        <p:sp>
          <p:nvSpPr>
            <p:cNvPr id="20" name="矩形 19"/>
            <p:cNvSpPr/>
            <p:nvPr/>
          </p:nvSpPr>
          <p:spPr>
            <a:xfrm>
              <a:off x="6936389" y="2348880"/>
              <a:ext cx="1224136" cy="2880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grpSp>
      <p:sp>
        <p:nvSpPr>
          <p:cNvPr id="18" name="Text Box 3"/>
          <p:cNvSpPr txBox="1">
            <a:spLocks noChangeArrowheads="1"/>
          </p:cNvSpPr>
          <p:nvPr/>
        </p:nvSpPr>
        <p:spPr bwMode="auto">
          <a:xfrm>
            <a:off x="755576" y="1126485"/>
            <a:ext cx="7586745" cy="646331"/>
          </a:xfrm>
          <a:prstGeom prst="rect">
            <a:avLst/>
          </a:prstGeom>
          <a:noFill/>
          <a:ln>
            <a:noFill/>
          </a:ln>
          <a:effectLst/>
          <a:extLst>
            <a:ext uri="{909E8E84-426E-40DD-AFC4-6F175D3DCCD1}">
              <a14:hiddenFill xmlns:a14="http://schemas.microsoft.com/office/drawing/2010/main">
                <a:solidFill>
                  <a:srgbClr val="DAFF8F"/>
                </a:solidFill>
              </a14:hiddenFill>
            </a:ext>
            <a:ext uri="{91240B29-F687-4F45-9708-019B960494DF}">
              <a14:hiddenLine xmlns:a14="http://schemas.microsoft.com/office/drawing/2010/main" w="9525" algn="ctr">
                <a:solidFill>
                  <a:srgbClr val="3B640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kumimoji="1" sz="2400">
                <a:solidFill>
                  <a:schemeClr val="tx1"/>
                </a:solidFill>
                <a:latin typeface="Times New Roman" pitchFamily="18" charset="0"/>
                <a:ea typeface="新細明體" pitchFamily="18" charset="-120"/>
              </a:defRPr>
            </a:lvl1pPr>
            <a:lvl2pPr marL="879475" indent="-342900">
              <a:defRPr kumimoji="1" sz="2400">
                <a:solidFill>
                  <a:schemeClr val="tx1"/>
                </a:solidFill>
                <a:latin typeface="Times New Roman" pitchFamily="18" charset="0"/>
                <a:ea typeface="新細明體" pitchFamily="18" charset="-120"/>
              </a:defRPr>
            </a:lvl2pPr>
            <a:lvl3pPr marL="1401763" indent="-342900">
              <a:defRPr kumimoji="1" sz="2400">
                <a:solidFill>
                  <a:schemeClr val="tx1"/>
                </a:solidFill>
                <a:latin typeface="Times New Roman" pitchFamily="18" charset="0"/>
                <a:ea typeface="新細明體" pitchFamily="18" charset="-120"/>
              </a:defRPr>
            </a:lvl3pPr>
            <a:lvl4pPr marL="1924050" indent="-342900">
              <a:defRPr kumimoji="1" sz="2400">
                <a:solidFill>
                  <a:schemeClr val="tx1"/>
                </a:solidFill>
                <a:latin typeface="Times New Roman" pitchFamily="18" charset="0"/>
                <a:ea typeface="新細明體" pitchFamily="18" charset="-120"/>
              </a:defRPr>
            </a:lvl4pPr>
            <a:lvl5pPr marL="2446338" indent="-342900">
              <a:defRPr kumimoji="1" sz="2400">
                <a:solidFill>
                  <a:schemeClr val="tx1"/>
                </a:solidFill>
                <a:latin typeface="Times New Roman" pitchFamily="18" charset="0"/>
                <a:ea typeface="新細明體" pitchFamily="18" charset="-120"/>
              </a:defRPr>
            </a:lvl5pPr>
            <a:lvl6pPr marL="2903538" indent="-342900" fontAlgn="base">
              <a:spcBef>
                <a:spcPct val="0"/>
              </a:spcBef>
              <a:spcAft>
                <a:spcPct val="0"/>
              </a:spcAft>
              <a:defRPr kumimoji="1" sz="2400">
                <a:solidFill>
                  <a:schemeClr val="tx1"/>
                </a:solidFill>
                <a:latin typeface="Times New Roman" pitchFamily="18" charset="0"/>
                <a:ea typeface="新細明體" pitchFamily="18" charset="-120"/>
              </a:defRPr>
            </a:lvl6pPr>
            <a:lvl7pPr marL="3360738" indent="-342900" fontAlgn="base">
              <a:spcBef>
                <a:spcPct val="0"/>
              </a:spcBef>
              <a:spcAft>
                <a:spcPct val="0"/>
              </a:spcAft>
              <a:defRPr kumimoji="1" sz="2400">
                <a:solidFill>
                  <a:schemeClr val="tx1"/>
                </a:solidFill>
                <a:latin typeface="Times New Roman" pitchFamily="18" charset="0"/>
                <a:ea typeface="新細明體" pitchFamily="18" charset="-120"/>
              </a:defRPr>
            </a:lvl7pPr>
            <a:lvl8pPr marL="3817938" indent="-342900" fontAlgn="base">
              <a:spcBef>
                <a:spcPct val="0"/>
              </a:spcBef>
              <a:spcAft>
                <a:spcPct val="0"/>
              </a:spcAft>
              <a:defRPr kumimoji="1" sz="2400">
                <a:solidFill>
                  <a:schemeClr val="tx1"/>
                </a:solidFill>
                <a:latin typeface="Times New Roman" pitchFamily="18" charset="0"/>
                <a:ea typeface="新細明體" pitchFamily="18" charset="-120"/>
              </a:defRPr>
            </a:lvl8pPr>
            <a:lvl9pPr marL="4275138" indent="-342900" fontAlgn="base">
              <a:spcBef>
                <a:spcPct val="0"/>
              </a:spcBef>
              <a:spcAft>
                <a:spcPct val="0"/>
              </a:spcAft>
              <a:defRPr kumimoji="1" sz="2400">
                <a:solidFill>
                  <a:schemeClr val="tx1"/>
                </a:solidFill>
                <a:latin typeface="Times New Roman" pitchFamily="18" charset="0"/>
                <a:ea typeface="新細明體" pitchFamily="18" charset="-120"/>
              </a:defRPr>
            </a:lvl9pPr>
          </a:lstStyle>
          <a:p>
            <a:pPr marL="0" indent="0">
              <a:buClr>
                <a:srgbClr val="FFFFCC"/>
              </a:buClr>
              <a:buSzPct val="80000"/>
            </a:pPr>
            <a:r>
              <a:rPr lang="en-US" altLang="zh-TW" sz="1800" dirty="0" smtClean="0">
                <a:latin typeface="+mn-ea"/>
                <a:ea typeface="+mn-ea"/>
              </a:rPr>
              <a:t>1.</a:t>
            </a:r>
            <a:r>
              <a:rPr lang="zh-TW" altLang="en-US" sz="1800" dirty="0" smtClean="0">
                <a:latin typeface="+mn-ea"/>
                <a:ea typeface="+mn-ea"/>
              </a:rPr>
              <a:t>討論</a:t>
            </a:r>
            <a:r>
              <a:rPr lang="zh-TW" altLang="en-US" sz="1800" dirty="0">
                <a:latin typeface="+mn-ea"/>
                <a:ea typeface="+mn-ea"/>
              </a:rPr>
              <a:t>防救災對策之社區</a:t>
            </a:r>
            <a:r>
              <a:rPr lang="zh-TW" altLang="en-US" sz="1800" dirty="0" smtClean="0">
                <a:latin typeface="+mn-ea"/>
                <a:ea typeface="+mn-ea"/>
              </a:rPr>
              <a:t>任務</a:t>
            </a:r>
            <a:endParaRPr lang="en-US" altLang="zh-TW" sz="1800" dirty="0" smtClean="0">
              <a:latin typeface="+mn-ea"/>
              <a:ea typeface="+mn-ea"/>
            </a:endParaRPr>
          </a:p>
          <a:p>
            <a:pPr marL="0" indent="0">
              <a:buClr>
                <a:srgbClr val="FFFFCC"/>
              </a:buClr>
              <a:buSzPct val="80000"/>
            </a:pPr>
            <a:r>
              <a:rPr lang="en-US" altLang="zh-TW" sz="1800" dirty="0" smtClean="0">
                <a:latin typeface="+mn-ea"/>
                <a:ea typeface="+mn-ea"/>
              </a:rPr>
              <a:t>2.</a:t>
            </a:r>
            <a:r>
              <a:rPr lang="zh-TW" altLang="en-US" sz="1800" dirty="0" smtClean="0">
                <a:latin typeface="+mn-ea"/>
                <a:ea typeface="+mn-ea"/>
              </a:rPr>
              <a:t>基於任務及執行</a:t>
            </a:r>
            <a:r>
              <a:rPr lang="zh-TW" altLang="en-US" sz="1800" dirty="0">
                <a:latin typeface="+mn-ea"/>
                <a:ea typeface="+mn-ea"/>
              </a:rPr>
              <a:t>方法，初</a:t>
            </a:r>
            <a:r>
              <a:rPr lang="zh-TW" altLang="en-US" sz="1800" dirty="0" smtClean="0">
                <a:latin typeface="+mn-ea"/>
                <a:ea typeface="+mn-ea"/>
              </a:rPr>
              <a:t>擬災害</a:t>
            </a:r>
            <a:r>
              <a:rPr lang="zh-TW" altLang="en-US" sz="1800" dirty="0">
                <a:latin typeface="+mn-ea"/>
                <a:ea typeface="+mn-ea"/>
              </a:rPr>
              <a:t>防救</a:t>
            </a:r>
            <a:r>
              <a:rPr lang="zh-TW" altLang="en-US" sz="1800" dirty="0" smtClean="0">
                <a:latin typeface="+mn-ea"/>
                <a:ea typeface="+mn-ea"/>
              </a:rPr>
              <a:t>組織之任務</a:t>
            </a:r>
            <a:r>
              <a:rPr lang="zh-TW" altLang="en-US" sz="1800" dirty="0">
                <a:latin typeface="+mn-ea"/>
                <a:ea typeface="+mn-ea"/>
              </a:rPr>
              <a:t>編組與分工</a:t>
            </a:r>
          </a:p>
        </p:txBody>
      </p:sp>
      <p:sp>
        <p:nvSpPr>
          <p:cNvPr id="4" name="流程圖: 文件 3"/>
          <p:cNvSpPr/>
          <p:nvPr/>
        </p:nvSpPr>
        <p:spPr>
          <a:xfrm>
            <a:off x="467544" y="1844824"/>
            <a:ext cx="2001265" cy="675872"/>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0070C0"/>
                </a:solidFill>
                <a:latin typeface="+mn-ea"/>
              </a:rPr>
              <a:t>學校應變組織與社區組織對應</a:t>
            </a:r>
            <a:endParaRPr lang="zh-TW" altLang="en-US" b="1" dirty="0">
              <a:solidFill>
                <a:srgbClr val="0070C0"/>
              </a:solidFill>
              <a:latin typeface="+mn-ea"/>
            </a:endParaRPr>
          </a:p>
        </p:txBody>
      </p:sp>
    </p:spTree>
    <p:extLst>
      <p:ext uri="{BB962C8B-B14F-4D97-AF65-F5344CB8AC3E}">
        <p14:creationId xmlns:p14="http://schemas.microsoft.com/office/powerpoint/2010/main" val="2109859640"/>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3" cstate="print"/>
          <a:srcRect/>
          <a:stretch>
            <a:fillRect/>
          </a:stretch>
        </p:blipFill>
        <p:spPr bwMode="auto">
          <a:xfrm rot="1948386">
            <a:off x="9525" y="5354638"/>
            <a:ext cx="1408113" cy="1401762"/>
          </a:xfrm>
          <a:prstGeom prst="rect">
            <a:avLst/>
          </a:prstGeom>
          <a:noFill/>
          <a:ln w="9525">
            <a:noFill/>
            <a:miter lim="800000"/>
            <a:headEnd/>
            <a:tailEnd/>
          </a:ln>
        </p:spPr>
      </p:pic>
      <p:sp>
        <p:nvSpPr>
          <p:cNvPr id="23" name="文字方塊 22"/>
          <p:cNvSpPr txBox="1"/>
          <p:nvPr/>
        </p:nvSpPr>
        <p:spPr>
          <a:xfrm>
            <a:off x="1168103" y="3717479"/>
            <a:ext cx="1440458" cy="400050"/>
          </a:xfrm>
          <a:prstGeom prst="rect">
            <a:avLst/>
          </a:prstGeom>
          <a:noFill/>
        </p:spPr>
        <p:txBody>
          <a:bodyPr wrap="square">
            <a:spAutoFit/>
          </a:bodyPr>
          <a:lstStyle/>
          <a:p>
            <a:pPr fontAlgn="auto">
              <a:spcBef>
                <a:spcPts val="0"/>
              </a:spcBef>
              <a:spcAft>
                <a:spcPts val="0"/>
              </a:spcAft>
              <a:defRPr/>
            </a:pPr>
            <a:r>
              <a:rPr lang="zh-TW" altLang="en-US" sz="2000" b="1" dirty="0" smtClean="0">
                <a:effectLst>
                  <a:outerShdw blurRad="38100" dist="38100" dir="2700000" algn="tl">
                    <a:srgbClr val="000000">
                      <a:alpha val="43137"/>
                    </a:srgbClr>
                  </a:outerShdw>
                </a:effectLst>
                <a:latin typeface="+mn-ea"/>
              </a:rPr>
              <a:t>多方</a:t>
            </a:r>
            <a:r>
              <a:rPr kumimoji="0" lang="zh-TW" altLang="en-US" sz="2000" b="1" dirty="0" smtClean="0">
                <a:effectLst>
                  <a:outerShdw blurRad="38100" dist="38100" dir="2700000" algn="tl">
                    <a:srgbClr val="000000">
                      <a:alpha val="43137"/>
                    </a:srgbClr>
                  </a:outerShdw>
                </a:effectLst>
                <a:latin typeface="+mn-ea"/>
              </a:rPr>
              <a:t>交流</a:t>
            </a:r>
            <a:endParaRPr kumimoji="0" lang="zh-TW" altLang="en-US" sz="2000" b="1" dirty="0">
              <a:effectLst>
                <a:outerShdw blurRad="38100" dist="38100" dir="2700000" algn="tl">
                  <a:srgbClr val="000000">
                    <a:alpha val="43137"/>
                  </a:srgbClr>
                </a:outerShdw>
              </a:effectLst>
              <a:latin typeface="+mn-ea"/>
            </a:endParaRPr>
          </a:p>
        </p:txBody>
      </p:sp>
      <p:sp>
        <p:nvSpPr>
          <p:cNvPr id="11" name="文字方塊 10"/>
          <p:cNvSpPr txBox="1"/>
          <p:nvPr/>
        </p:nvSpPr>
        <p:spPr>
          <a:xfrm>
            <a:off x="1168103" y="5185817"/>
            <a:ext cx="1440458" cy="400050"/>
          </a:xfrm>
          <a:prstGeom prst="rect">
            <a:avLst/>
          </a:prstGeom>
          <a:noFill/>
        </p:spPr>
        <p:txBody>
          <a:bodyPr wrap="square">
            <a:spAutoFit/>
          </a:bodyPr>
          <a:lstStyle/>
          <a:p>
            <a:pPr fontAlgn="auto">
              <a:spcBef>
                <a:spcPts val="0"/>
              </a:spcBef>
              <a:spcAft>
                <a:spcPts val="0"/>
              </a:spcAft>
              <a:defRPr/>
            </a:pPr>
            <a:r>
              <a:rPr kumimoji="0" lang="zh-TW" altLang="en-US" sz="2000" b="1" dirty="0">
                <a:effectLst>
                  <a:outerShdw blurRad="38100" dist="38100" dir="2700000" algn="tl">
                    <a:srgbClr val="000000">
                      <a:alpha val="43137"/>
                    </a:srgbClr>
                  </a:outerShdw>
                </a:effectLst>
                <a:latin typeface="+mn-ea"/>
              </a:rPr>
              <a:t>教育訓練</a:t>
            </a:r>
          </a:p>
        </p:txBody>
      </p:sp>
      <p:sp>
        <p:nvSpPr>
          <p:cNvPr id="13" name="矩形 24"/>
          <p:cNvSpPr>
            <a:spLocks noChangeArrowheads="1"/>
          </p:cNvSpPr>
          <p:nvPr/>
        </p:nvSpPr>
        <p:spPr bwMode="auto">
          <a:xfrm>
            <a:off x="2376264" y="5241379"/>
            <a:ext cx="2987675" cy="923925"/>
          </a:xfrm>
          <a:prstGeom prst="rect">
            <a:avLst/>
          </a:prstGeom>
          <a:ln/>
          <a:extLst/>
        </p:spPr>
        <p:style>
          <a:lnRef idx="2">
            <a:schemeClr val="accent5"/>
          </a:lnRef>
          <a:fillRef idx="1">
            <a:schemeClr val="lt1"/>
          </a:fillRef>
          <a:effectRef idx="0">
            <a:schemeClr val="accent5"/>
          </a:effectRef>
          <a:fontRef idx="minor">
            <a:schemeClr val="dk1"/>
          </a:fontRef>
        </p:style>
        <p:txBody>
          <a:bodyPr>
            <a:spAutoFit/>
          </a:bodyPr>
          <a:lstStyle/>
          <a:p>
            <a:pPr algn="just" fontAlgn="auto">
              <a:spcBef>
                <a:spcPct val="20000"/>
              </a:spcBef>
              <a:spcAft>
                <a:spcPts val="0"/>
              </a:spcAft>
              <a:defRPr/>
            </a:pPr>
            <a:r>
              <a:rPr kumimoji="0" lang="zh-TW" altLang="en-US" dirty="0" smtClean="0">
                <a:solidFill>
                  <a:schemeClr val="tx1"/>
                </a:solidFill>
                <a:latin typeface="+mn-ea"/>
              </a:rPr>
              <a:t>協助充實</a:t>
            </a:r>
            <a:r>
              <a:rPr kumimoji="0" lang="zh-TW" altLang="en-US" dirty="0">
                <a:solidFill>
                  <a:schemeClr val="tx1"/>
                </a:solidFill>
                <a:latin typeface="+mn-ea"/>
              </a:rPr>
              <a:t>民眾</a:t>
            </a:r>
            <a:r>
              <a:rPr kumimoji="0" lang="zh-TW" altLang="en-US" dirty="0" smtClean="0">
                <a:solidFill>
                  <a:schemeClr val="tx1"/>
                </a:solidFill>
                <a:latin typeface="+mn-ea"/>
              </a:rPr>
              <a:t>對防災</a:t>
            </a:r>
            <a:r>
              <a:rPr kumimoji="0" lang="zh-TW" altLang="en-US" dirty="0">
                <a:solidFill>
                  <a:schemeClr val="tx1"/>
                </a:solidFill>
                <a:latin typeface="+mn-ea"/>
              </a:rPr>
              <a:t>的相關知識，引導居民進行一系列的社區環境體驗 。</a:t>
            </a:r>
            <a:endParaRPr kumimoji="0" lang="en-US" altLang="zh-TW" dirty="0">
              <a:solidFill>
                <a:schemeClr val="tx1"/>
              </a:solidFill>
              <a:latin typeface="+mn-ea"/>
            </a:endParaRPr>
          </a:p>
        </p:txBody>
      </p:sp>
      <p:sp>
        <p:nvSpPr>
          <p:cNvPr id="15" name="內容版面配置區 2"/>
          <p:cNvSpPr txBox="1">
            <a:spLocks/>
          </p:cNvSpPr>
          <p:nvPr/>
        </p:nvSpPr>
        <p:spPr bwMode="auto">
          <a:xfrm>
            <a:off x="2339752" y="3573016"/>
            <a:ext cx="3024187" cy="762515"/>
          </a:xfrm>
          <a:prstGeom prst="rect">
            <a:avLst/>
          </a:prstGeom>
          <a:ln/>
          <a:extLst/>
        </p:spPr>
        <p:style>
          <a:lnRef idx="2">
            <a:schemeClr val="accent6"/>
          </a:lnRef>
          <a:fillRef idx="1">
            <a:schemeClr val="lt1"/>
          </a:fillRef>
          <a:effectRef idx="0">
            <a:schemeClr val="accent6"/>
          </a:effectRef>
          <a:fontRef idx="minor">
            <a:schemeClr val="dk1"/>
          </a:fontRef>
        </p:style>
        <p:txBody>
          <a:bodyPr/>
          <a:lstStyle>
            <a:lvl1pPr indent="633413"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9pPr>
          </a:lstStyle>
          <a:p>
            <a:pPr indent="0" algn="just" fontAlgn="auto">
              <a:spcBef>
                <a:spcPct val="20000"/>
              </a:spcBef>
              <a:spcAft>
                <a:spcPts val="0"/>
              </a:spcAft>
              <a:defRPr/>
            </a:pPr>
            <a:r>
              <a:rPr lang="zh-TW" altLang="en-US" sz="1800" dirty="0" smtClean="0">
                <a:latin typeface="+mn-ea"/>
                <a:ea typeface="+mn-ea"/>
              </a:rPr>
              <a:t>共同提昇參與</a:t>
            </a:r>
            <a:r>
              <a:rPr lang="zh-TW" altLang="en-US" sz="1800" dirty="0">
                <a:latin typeface="+mn-ea"/>
                <a:ea typeface="+mn-ea"/>
              </a:rPr>
              <a:t>防</a:t>
            </a:r>
            <a:r>
              <a:rPr lang="zh-TW" altLang="en-US" sz="1800" dirty="0" smtClean="0">
                <a:latin typeface="+mn-ea"/>
                <a:ea typeface="+mn-ea"/>
              </a:rPr>
              <a:t>救災熱誠</a:t>
            </a:r>
            <a:r>
              <a:rPr lang="zh-TW" altLang="en-US" sz="1800" dirty="0">
                <a:latin typeface="+mn-ea"/>
                <a:ea typeface="+mn-ea"/>
              </a:rPr>
              <a:t>及知</a:t>
            </a:r>
            <a:r>
              <a:rPr lang="zh-TW" altLang="en-US" sz="1800" dirty="0" smtClean="0">
                <a:latin typeface="+mn-ea"/>
                <a:ea typeface="+mn-ea"/>
              </a:rPr>
              <a:t>能，加強自主</a:t>
            </a:r>
            <a:r>
              <a:rPr lang="zh-TW" altLang="en-US" sz="1800" dirty="0">
                <a:latin typeface="+mn-ea"/>
                <a:ea typeface="+mn-ea"/>
              </a:rPr>
              <a:t>防災</a:t>
            </a:r>
            <a:r>
              <a:rPr lang="zh-TW" altLang="en-US" sz="1800" dirty="0" smtClean="0">
                <a:latin typeface="+mn-ea"/>
                <a:ea typeface="+mn-ea"/>
              </a:rPr>
              <a:t>意識。</a:t>
            </a:r>
            <a:endParaRPr lang="zh-TW" altLang="en-US" sz="1800" dirty="0">
              <a:latin typeface="+mn-ea"/>
              <a:ea typeface="+mn-ea"/>
            </a:endParaRPr>
          </a:p>
        </p:txBody>
      </p:sp>
      <p:pic>
        <p:nvPicPr>
          <p:cNvPr id="77839" name="圖片 15" descr="照片 104.jpg"/>
          <p:cNvPicPr>
            <a:picLocks noChangeAspect="1"/>
          </p:cNvPicPr>
          <p:nvPr/>
        </p:nvPicPr>
        <p:blipFill>
          <a:blip r:embed="rId4" cstate="print"/>
          <a:srcRect/>
          <a:stretch>
            <a:fillRect/>
          </a:stretch>
        </p:blipFill>
        <p:spPr bwMode="auto">
          <a:xfrm>
            <a:off x="5960666" y="3207362"/>
            <a:ext cx="2215731" cy="1661798"/>
          </a:xfrm>
          <a:prstGeom prst="rect">
            <a:avLst/>
          </a:prstGeom>
          <a:noFill/>
          <a:ln w="9525">
            <a:noFill/>
            <a:miter lim="800000"/>
            <a:headEnd/>
            <a:tailEnd/>
          </a:ln>
        </p:spPr>
      </p:pic>
      <p:pic>
        <p:nvPicPr>
          <p:cNvPr id="77840" name="圖片 19" descr="DSC02881.JPG"/>
          <p:cNvPicPr>
            <a:picLocks noChangeAspect="1"/>
          </p:cNvPicPr>
          <p:nvPr/>
        </p:nvPicPr>
        <p:blipFill>
          <a:blip r:embed="rId5" cstate="print"/>
          <a:srcRect/>
          <a:stretch>
            <a:fillRect/>
          </a:stretch>
        </p:blipFill>
        <p:spPr bwMode="auto">
          <a:xfrm>
            <a:off x="5971778" y="4943079"/>
            <a:ext cx="2205195" cy="1654273"/>
          </a:xfrm>
          <a:prstGeom prst="rect">
            <a:avLst/>
          </a:prstGeom>
          <a:noFill/>
          <a:ln w="9525">
            <a:noFill/>
            <a:miter lim="800000"/>
            <a:headEnd/>
            <a:tailEnd/>
          </a:ln>
        </p:spPr>
      </p:pic>
      <p:sp>
        <p:nvSpPr>
          <p:cNvPr id="19" name="標題 24"/>
          <p:cNvSpPr>
            <a:spLocks noGrp="1"/>
          </p:cNvSpPr>
          <p:nvPr>
            <p:ph type="title"/>
          </p:nvPr>
        </p:nvSpPr>
        <p:spPr/>
        <p:txBody>
          <a:bodyPr/>
          <a:lstStyle/>
          <a:p>
            <a:r>
              <a:rPr lang="zh-TW" altLang="en-US" dirty="0" smtClean="0">
                <a:latin typeface="+mn-ea"/>
                <a:ea typeface="+mn-ea"/>
              </a:rPr>
              <a:t>其他建議工作</a:t>
            </a:r>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27</a:t>
            </a:fld>
            <a:endParaRPr lang="en-US" altLang="zh-TW" dirty="0">
              <a:latin typeface="+mn-ea"/>
              <a:ea typeface="+mn-ea"/>
            </a:endParaRPr>
          </a:p>
        </p:txBody>
      </p:sp>
      <p:sp>
        <p:nvSpPr>
          <p:cNvPr id="10" name="文字方塊 9"/>
          <p:cNvSpPr txBox="1"/>
          <p:nvPr/>
        </p:nvSpPr>
        <p:spPr>
          <a:xfrm>
            <a:off x="1168102" y="1629247"/>
            <a:ext cx="1440458" cy="400110"/>
          </a:xfrm>
          <a:prstGeom prst="rect">
            <a:avLst/>
          </a:prstGeom>
          <a:noFill/>
        </p:spPr>
        <p:txBody>
          <a:bodyPr wrap="square">
            <a:spAutoFit/>
          </a:bodyPr>
          <a:lstStyle/>
          <a:p>
            <a:pPr fontAlgn="auto">
              <a:spcBef>
                <a:spcPts val="0"/>
              </a:spcBef>
              <a:spcAft>
                <a:spcPts val="0"/>
              </a:spcAft>
              <a:defRPr/>
            </a:pPr>
            <a:r>
              <a:rPr kumimoji="0" lang="zh-TW" altLang="en-US" sz="2000" b="1" dirty="0" smtClean="0">
                <a:effectLst>
                  <a:outerShdw blurRad="38100" dist="38100" dir="2700000" algn="tl">
                    <a:srgbClr val="000000">
                      <a:alpha val="43137"/>
                    </a:srgbClr>
                  </a:outerShdw>
                </a:effectLst>
                <a:latin typeface="+mn-ea"/>
              </a:rPr>
              <a:t>增加了解</a:t>
            </a:r>
            <a:endParaRPr kumimoji="0" lang="zh-TW" altLang="en-US" sz="2000" b="1" dirty="0">
              <a:effectLst>
                <a:outerShdw blurRad="38100" dist="38100" dir="2700000" algn="tl">
                  <a:srgbClr val="000000">
                    <a:alpha val="43137"/>
                  </a:srgbClr>
                </a:outerShdw>
              </a:effectLst>
              <a:latin typeface="+mn-ea"/>
            </a:endParaRPr>
          </a:p>
        </p:txBody>
      </p:sp>
      <p:sp>
        <p:nvSpPr>
          <p:cNvPr id="12" name="內容版面配置區 2"/>
          <p:cNvSpPr txBox="1">
            <a:spLocks/>
          </p:cNvSpPr>
          <p:nvPr/>
        </p:nvSpPr>
        <p:spPr bwMode="auto">
          <a:xfrm>
            <a:off x="2339751" y="1484784"/>
            <a:ext cx="3024187" cy="936104"/>
          </a:xfrm>
          <a:prstGeom prst="rect">
            <a:avLst/>
          </a:prstGeom>
          <a:ln/>
          <a:extLst/>
        </p:spPr>
        <p:style>
          <a:lnRef idx="2">
            <a:schemeClr val="accent6"/>
          </a:lnRef>
          <a:fillRef idx="1">
            <a:schemeClr val="lt1"/>
          </a:fillRef>
          <a:effectRef idx="0">
            <a:schemeClr val="accent6"/>
          </a:effectRef>
          <a:fontRef idx="minor">
            <a:schemeClr val="dk1"/>
          </a:fontRef>
        </p:style>
        <p:txBody>
          <a:bodyPr/>
          <a:lstStyle>
            <a:lvl1pPr indent="633413"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標楷體" pitchFamily="65" charset="-120"/>
              </a:defRPr>
            </a:lvl9pPr>
          </a:lstStyle>
          <a:p>
            <a:pPr indent="0" algn="just" fontAlgn="auto">
              <a:spcBef>
                <a:spcPct val="20000"/>
              </a:spcBef>
              <a:spcAft>
                <a:spcPts val="0"/>
              </a:spcAft>
              <a:defRPr/>
            </a:pPr>
            <a:r>
              <a:rPr lang="zh-TW" altLang="en-US" sz="1800" dirty="0" smtClean="0">
                <a:latin typeface="+mn-ea"/>
                <a:ea typeface="+mn-ea"/>
              </a:rPr>
              <a:t>推動志工與社區家庭概念，不要拘泥形式，從增進了解增加互信開始。</a:t>
            </a:r>
            <a:endParaRPr lang="zh-TW" altLang="en-US" sz="1800" dirty="0">
              <a:latin typeface="+mn-ea"/>
              <a:ea typeface="+mn-ea"/>
            </a:endParaRPr>
          </a:p>
        </p:txBody>
      </p:sp>
      <p:pic>
        <p:nvPicPr>
          <p:cNvPr id="92162" name="Picture 2" descr="http://www.fges.tyc.edu.tw/special/績效彰顯卓越/201205new/three/07特色審查項目-6績效彰顯卓越-3-3擴大社區及親職參與學校各項活動.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5219" b="23"/>
          <a:stretch/>
        </p:blipFill>
        <p:spPr bwMode="auto">
          <a:xfrm>
            <a:off x="5724129" y="1197408"/>
            <a:ext cx="2664296" cy="194356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4283968" y="2658398"/>
            <a:ext cx="2448272" cy="338554"/>
          </a:xfrm>
          <a:prstGeom prst="rect">
            <a:avLst/>
          </a:prstGeom>
          <a:noFill/>
        </p:spPr>
        <p:txBody>
          <a:bodyPr wrap="square" rtlCol="0">
            <a:spAutoFit/>
          </a:bodyPr>
          <a:lstStyle/>
          <a:p>
            <a:r>
              <a:rPr lang="zh-TW" altLang="en-US" sz="1600" dirty="0">
                <a:latin typeface="+mn-ea"/>
              </a:rPr>
              <a:t>桃園縣富岡國小</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001.tw.tranews.com/Show/images/Photo/A000001_14468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898" y="1124744"/>
            <a:ext cx="339821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2" descr="手繪地圖摺頁-西港1211"/>
          <p:cNvPicPr>
            <a:picLocks noChangeAspect="1" noChangeArrowheads="1"/>
          </p:cNvPicPr>
          <p:nvPr/>
        </p:nvPicPr>
        <p:blipFill>
          <a:blip r:embed="rId4" cstate="print"/>
          <a:srcRect/>
          <a:stretch>
            <a:fillRect/>
          </a:stretch>
        </p:blipFill>
        <p:spPr bwMode="auto">
          <a:xfrm>
            <a:off x="4427984" y="1124744"/>
            <a:ext cx="3787589" cy="5636370"/>
          </a:xfrm>
          <a:prstGeom prst="rect">
            <a:avLst/>
          </a:prstGeom>
          <a:noFill/>
          <a:ln w="9525">
            <a:noFill/>
            <a:miter lim="800000"/>
            <a:headEnd/>
            <a:tailEnd/>
          </a:ln>
        </p:spPr>
      </p:pic>
      <p:pic>
        <p:nvPicPr>
          <p:cNvPr id="2" name="圖片 1"/>
          <p:cNvPicPr>
            <a:picLocks noChangeAspect="1"/>
          </p:cNvPicPr>
          <p:nvPr/>
        </p:nvPicPr>
        <p:blipFill rotWithShape="1">
          <a:blip r:embed="rId5" cstate="print">
            <a:extLst>
              <a:ext uri="{28A0092B-C50C-407E-A947-70E740481C1C}">
                <a14:useLocalDpi xmlns:a14="http://schemas.microsoft.com/office/drawing/2010/main" val="0"/>
              </a:ext>
            </a:extLst>
          </a:blip>
          <a:srcRect l="1772" t="17525" b="22363"/>
          <a:stretch/>
        </p:blipFill>
        <p:spPr>
          <a:xfrm rot="5400000">
            <a:off x="741776" y="1747878"/>
            <a:ext cx="2303498" cy="1057230"/>
          </a:xfrm>
          <a:prstGeom prst="rect">
            <a:avLst/>
          </a:prstGeom>
        </p:spPr>
      </p:pic>
      <p:pic>
        <p:nvPicPr>
          <p:cNvPr id="9216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914" b="8616"/>
          <a:stretch/>
        </p:blipFill>
        <p:spPr bwMode="auto">
          <a:xfrm>
            <a:off x="1363623" y="3429000"/>
            <a:ext cx="3064361" cy="332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投影片編號版面配置區 2"/>
          <p:cNvSpPr txBox="1">
            <a:spLocks/>
          </p:cNvSpPr>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marL="0" algn="r" defTabSz="914400" rtl="0" eaLnBrk="1" latinLnBrk="0" hangingPunct="1">
              <a:defRPr kumimoji="0" sz="1000" kern="1200">
                <a:solidFill>
                  <a:srgbClr val="000000"/>
                </a:solidFill>
                <a:latin typeface="+mn-lt"/>
                <a:ea typeface="新細明體" pitchFamily="18"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6F30E9F-370F-4624-803C-3C69813D928A}" type="slidenum">
              <a:rPr lang="zh-TW" altLang="en-US" smtClean="0">
                <a:latin typeface="+mn-ea"/>
                <a:ea typeface="+mn-ea"/>
              </a:rPr>
              <a:pPr>
                <a:defRPr/>
              </a:pPr>
              <a:t>28</a:t>
            </a:fld>
            <a:endParaRPr lang="en-US" altLang="zh-TW" dirty="0">
              <a:latin typeface="+mn-ea"/>
              <a:ea typeface="+mn-ea"/>
            </a:endParaRPr>
          </a:p>
        </p:txBody>
      </p:sp>
      <p:sp>
        <p:nvSpPr>
          <p:cNvPr id="4" name="標題 3"/>
          <p:cNvSpPr>
            <a:spLocks noGrp="1"/>
          </p:cNvSpPr>
          <p:nvPr>
            <p:ph type="title"/>
          </p:nvPr>
        </p:nvSpPr>
        <p:spPr>
          <a:xfrm>
            <a:off x="107504" y="238125"/>
            <a:ext cx="7528615" cy="868363"/>
          </a:xfrm>
        </p:spPr>
        <p:txBody>
          <a:bodyPr/>
          <a:lstStyle/>
          <a:p>
            <a:r>
              <a:rPr lang="zh-TW" altLang="en-US" dirty="0">
                <a:latin typeface="+mn-ea"/>
                <a:ea typeface="+mn-ea"/>
              </a:rPr>
              <a:t>圖說摺頁或防災卡的共同製作</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238125"/>
            <a:ext cx="8435280" cy="868363"/>
          </a:xfrm>
        </p:spPr>
        <p:txBody>
          <a:bodyPr/>
          <a:lstStyle/>
          <a:p>
            <a:pPr algn="l"/>
            <a:r>
              <a:rPr lang="zh-TW" altLang="en-US" sz="4000" dirty="0" smtClean="0">
                <a:latin typeface="+mn-ea"/>
                <a:ea typeface="+mn-ea"/>
              </a:rPr>
              <a:t>配合</a:t>
            </a:r>
            <a:r>
              <a:rPr lang="zh-TW" altLang="zh-TW" sz="4000" dirty="0" smtClean="0">
                <a:latin typeface="+mn-ea"/>
                <a:ea typeface="+mn-ea"/>
              </a:rPr>
              <a:t>社區防救災、救護訓練與演習</a:t>
            </a:r>
            <a:endParaRPr lang="zh-TW" altLang="en-US" sz="4000" dirty="0" smtClean="0">
              <a:latin typeface="+mn-ea"/>
              <a:ea typeface="+mn-ea"/>
            </a:endParaRPr>
          </a:p>
        </p:txBody>
      </p:sp>
      <p:sp>
        <p:nvSpPr>
          <p:cNvPr id="8" name="投影片編號版面配置區 7"/>
          <p:cNvSpPr>
            <a:spLocks noGrp="1"/>
          </p:cNvSpPr>
          <p:nvPr>
            <p:ph type="sldNum" sz="quarter" idx="12"/>
          </p:nvPr>
        </p:nvSpPr>
        <p:spPr/>
        <p:txBody>
          <a:bodyPr/>
          <a:lstStyle/>
          <a:p>
            <a:pPr>
              <a:defRPr/>
            </a:pPr>
            <a:fld id="{56F30E9F-370F-4624-803C-3C69813D928A}" type="slidenum">
              <a:rPr lang="zh-TW" altLang="en-US" smtClean="0">
                <a:latin typeface="+mn-ea"/>
                <a:ea typeface="+mn-ea"/>
              </a:rPr>
              <a:pPr>
                <a:defRPr/>
              </a:pPr>
              <a:t>29</a:t>
            </a:fld>
            <a:endParaRPr lang="en-US" altLang="zh-TW" dirty="0">
              <a:latin typeface="+mn-ea"/>
              <a:ea typeface="+mn-ea"/>
            </a:endParaRPr>
          </a:p>
        </p:txBody>
      </p:sp>
      <p:pic>
        <p:nvPicPr>
          <p:cNvPr id="3" name="Picture 1026" descr="AGF00023"/>
          <p:cNvPicPr>
            <a:picLocks noChangeAspect="1" noChangeArrowheads="1"/>
          </p:cNvPicPr>
          <p:nvPr/>
        </p:nvPicPr>
        <p:blipFill>
          <a:blip r:embed="rId2" cstate="print"/>
          <a:srcRect/>
          <a:stretch>
            <a:fillRect/>
          </a:stretch>
        </p:blipFill>
        <p:spPr bwMode="auto">
          <a:xfrm>
            <a:off x="1355006" y="1484784"/>
            <a:ext cx="3072978" cy="2414943"/>
          </a:xfrm>
          <a:prstGeom prst="roundRect">
            <a:avLst>
              <a:gd name="adj" fmla="val 2055"/>
            </a:avLst>
          </a:prstGeom>
          <a:noFill/>
          <a:effectLst>
            <a:outerShdw blurRad="50800" dist="38100" dir="2700000" algn="tl" rotWithShape="0">
              <a:prstClr val="black">
                <a:alpha val="40000"/>
              </a:prstClr>
            </a:outerShdw>
          </a:effectLst>
        </p:spPr>
      </p:pic>
      <p:pic>
        <p:nvPicPr>
          <p:cNvPr id="4" name="Picture 1027" descr="AGF00054"/>
          <p:cNvPicPr>
            <a:picLocks noChangeAspect="1" noChangeArrowheads="1"/>
          </p:cNvPicPr>
          <p:nvPr/>
        </p:nvPicPr>
        <p:blipFill>
          <a:blip r:embed="rId3" cstate="print"/>
          <a:srcRect/>
          <a:stretch>
            <a:fillRect/>
          </a:stretch>
        </p:blipFill>
        <p:spPr bwMode="auto">
          <a:xfrm>
            <a:off x="1363586" y="3971631"/>
            <a:ext cx="3073015" cy="2349039"/>
          </a:xfrm>
          <a:prstGeom prst="roundRect">
            <a:avLst>
              <a:gd name="adj" fmla="val 2055"/>
            </a:avLst>
          </a:prstGeom>
          <a:noFill/>
          <a:effectLst>
            <a:outerShdw blurRad="50800" dist="38100" dir="2700000" algn="tl" rotWithShape="0">
              <a:prstClr val="black">
                <a:alpha val="40000"/>
              </a:prstClr>
            </a:outerShdw>
          </a:effectLst>
        </p:spPr>
      </p:pic>
      <p:pic>
        <p:nvPicPr>
          <p:cNvPr id="5" name="Picture 1028" descr="AGF00093"/>
          <p:cNvPicPr>
            <a:picLocks noChangeAspect="1" noChangeArrowheads="1"/>
          </p:cNvPicPr>
          <p:nvPr/>
        </p:nvPicPr>
        <p:blipFill>
          <a:blip r:embed="rId4" cstate="print"/>
          <a:srcRect/>
          <a:stretch>
            <a:fillRect/>
          </a:stretch>
        </p:blipFill>
        <p:spPr bwMode="auto">
          <a:xfrm>
            <a:off x="4835756" y="1484784"/>
            <a:ext cx="3136786" cy="2414943"/>
          </a:xfrm>
          <a:prstGeom prst="roundRect">
            <a:avLst>
              <a:gd name="adj" fmla="val 2055"/>
            </a:avLst>
          </a:prstGeom>
          <a:noFill/>
          <a:effectLst>
            <a:outerShdw blurRad="50800" dist="38100" dir="2700000" algn="tl" rotWithShape="0">
              <a:prstClr val="black">
                <a:alpha val="40000"/>
              </a:prstClr>
            </a:outerShdw>
          </a:effectLst>
        </p:spPr>
      </p:pic>
      <p:pic>
        <p:nvPicPr>
          <p:cNvPr id="6" name="Picture 1029" descr="AGF00086"/>
          <p:cNvPicPr>
            <a:picLocks noChangeAspect="1" noChangeArrowheads="1"/>
          </p:cNvPicPr>
          <p:nvPr/>
        </p:nvPicPr>
        <p:blipFill>
          <a:blip r:embed="rId5" cstate="print"/>
          <a:srcRect b="2673"/>
          <a:stretch>
            <a:fillRect/>
          </a:stretch>
        </p:blipFill>
        <p:spPr bwMode="auto">
          <a:xfrm>
            <a:off x="4848157" y="3971838"/>
            <a:ext cx="3136406" cy="2350115"/>
          </a:xfrm>
          <a:prstGeom prst="roundRect">
            <a:avLst>
              <a:gd name="adj" fmla="val 2055"/>
            </a:avLst>
          </a:prstGeom>
          <a:noFill/>
          <a:effectLst>
            <a:outerShdw blurRad="50800" dist="38100" dir="2700000" algn="tl" rotWithShape="0">
              <a:prstClr val="black">
                <a:alpha val="40000"/>
              </a:prstClr>
            </a:outerShdw>
          </a:effectLst>
        </p:spPr>
      </p:pic>
      <p:sp>
        <p:nvSpPr>
          <p:cNvPr id="7" name="Text Box 1031"/>
          <p:cNvSpPr txBox="1">
            <a:spLocks noChangeArrowheads="1"/>
          </p:cNvSpPr>
          <p:nvPr/>
        </p:nvSpPr>
        <p:spPr bwMode="auto">
          <a:xfrm>
            <a:off x="1163348" y="1132196"/>
            <a:ext cx="3672408" cy="352588"/>
          </a:xfrm>
          <a:prstGeom prst="rect">
            <a:avLst/>
          </a:prstGeom>
          <a:noFill/>
          <a:ln w="9525">
            <a:noFill/>
            <a:miter lim="800000"/>
            <a:headEnd/>
            <a:tailEnd/>
          </a:ln>
          <a:effectLst/>
        </p:spPr>
        <p:txBody>
          <a:bodyPr vert="horz" wrap="square" lIns="74857" tIns="37429" rIns="74857" bIns="37429">
            <a:spAutoFit/>
          </a:bodyPr>
          <a:lstStyle/>
          <a:p>
            <a:pPr algn="ctr" eaLnBrk="0" hangingPunct="0">
              <a:lnSpc>
                <a:spcPct val="90000"/>
              </a:lnSpc>
              <a:spcBef>
                <a:spcPct val="10000"/>
              </a:spcBef>
              <a:buClr>
                <a:srgbClr val="FF00FF"/>
              </a:buClr>
              <a:buFont typeface="Wingdings" pitchFamily="2" charset="2"/>
              <a:buNone/>
            </a:pPr>
            <a:r>
              <a:rPr lang="zh-TW" altLang="en-US" sz="2000" dirty="0">
                <a:solidFill>
                  <a:srgbClr val="0070C0"/>
                </a:solidFill>
                <a:latin typeface="+mn-ea"/>
              </a:rPr>
              <a:t>疏散路線解說</a:t>
            </a:r>
          </a:p>
        </p:txBody>
      </p:sp>
      <p:sp>
        <p:nvSpPr>
          <p:cNvPr id="13" name="Text Box 1031"/>
          <p:cNvSpPr txBox="1">
            <a:spLocks noChangeArrowheads="1"/>
          </p:cNvSpPr>
          <p:nvPr/>
        </p:nvSpPr>
        <p:spPr bwMode="auto">
          <a:xfrm>
            <a:off x="4572000" y="1132196"/>
            <a:ext cx="3672408" cy="352588"/>
          </a:xfrm>
          <a:prstGeom prst="rect">
            <a:avLst/>
          </a:prstGeom>
          <a:noFill/>
          <a:ln w="9525">
            <a:noFill/>
            <a:miter lim="800000"/>
            <a:headEnd/>
            <a:tailEnd/>
          </a:ln>
          <a:effectLst/>
        </p:spPr>
        <p:txBody>
          <a:bodyPr vert="horz" wrap="square" lIns="74857" tIns="37429" rIns="74857" bIns="37429">
            <a:spAutoFit/>
          </a:bodyPr>
          <a:lstStyle/>
          <a:p>
            <a:pPr algn="ctr" eaLnBrk="0" hangingPunct="0">
              <a:lnSpc>
                <a:spcPct val="90000"/>
              </a:lnSpc>
              <a:spcBef>
                <a:spcPct val="10000"/>
              </a:spcBef>
              <a:buClr>
                <a:srgbClr val="FF00FF"/>
              </a:buClr>
              <a:buFont typeface="Wingdings" pitchFamily="2" charset="2"/>
              <a:buNone/>
            </a:pPr>
            <a:r>
              <a:rPr lang="zh-TW" altLang="en-US" sz="2000" dirty="0" smtClean="0">
                <a:solidFill>
                  <a:srgbClr val="0070C0"/>
                </a:solidFill>
                <a:latin typeface="+mn-ea"/>
              </a:rPr>
              <a:t>任務編組</a:t>
            </a:r>
            <a:endParaRPr lang="zh-TW" altLang="en-US" sz="2000" dirty="0">
              <a:solidFill>
                <a:srgbClr val="0070C0"/>
              </a:solidFill>
              <a:latin typeface="+mn-ea"/>
            </a:endParaRPr>
          </a:p>
        </p:txBody>
      </p:sp>
      <p:sp>
        <p:nvSpPr>
          <p:cNvPr id="14" name="Text Box 1031"/>
          <p:cNvSpPr txBox="1">
            <a:spLocks noChangeArrowheads="1"/>
          </p:cNvSpPr>
          <p:nvPr/>
        </p:nvSpPr>
        <p:spPr bwMode="auto">
          <a:xfrm>
            <a:off x="1163348" y="6309320"/>
            <a:ext cx="3672408" cy="352588"/>
          </a:xfrm>
          <a:prstGeom prst="rect">
            <a:avLst/>
          </a:prstGeom>
          <a:noFill/>
          <a:ln w="9525">
            <a:noFill/>
            <a:miter lim="800000"/>
            <a:headEnd/>
            <a:tailEnd/>
          </a:ln>
          <a:effectLst/>
        </p:spPr>
        <p:txBody>
          <a:bodyPr vert="horz" wrap="square" lIns="74857" tIns="37429" rIns="74857" bIns="37429">
            <a:spAutoFit/>
          </a:bodyPr>
          <a:lstStyle/>
          <a:p>
            <a:pPr algn="ctr" eaLnBrk="0" hangingPunct="0">
              <a:lnSpc>
                <a:spcPct val="90000"/>
              </a:lnSpc>
              <a:spcBef>
                <a:spcPct val="10000"/>
              </a:spcBef>
              <a:buClr>
                <a:srgbClr val="FF00FF"/>
              </a:buClr>
              <a:buFont typeface="Wingdings" pitchFamily="2" charset="2"/>
              <a:buNone/>
            </a:pPr>
            <a:r>
              <a:rPr lang="zh-TW" altLang="en-US" sz="2000" dirty="0" smtClean="0">
                <a:solidFill>
                  <a:srgbClr val="0070C0"/>
                </a:solidFill>
                <a:latin typeface="+mn-ea"/>
              </a:rPr>
              <a:t>實地演習</a:t>
            </a:r>
            <a:endParaRPr lang="zh-TW" altLang="en-US" sz="2000" dirty="0">
              <a:solidFill>
                <a:srgbClr val="0070C0"/>
              </a:solidFill>
              <a:latin typeface="+mn-ea"/>
            </a:endParaRPr>
          </a:p>
        </p:txBody>
      </p:sp>
      <p:sp>
        <p:nvSpPr>
          <p:cNvPr id="15" name="Text Box 1031"/>
          <p:cNvSpPr txBox="1">
            <a:spLocks noChangeArrowheads="1"/>
          </p:cNvSpPr>
          <p:nvPr/>
        </p:nvSpPr>
        <p:spPr bwMode="auto">
          <a:xfrm>
            <a:off x="4572000" y="6309320"/>
            <a:ext cx="3672408" cy="352588"/>
          </a:xfrm>
          <a:prstGeom prst="rect">
            <a:avLst/>
          </a:prstGeom>
          <a:noFill/>
          <a:ln w="9525">
            <a:noFill/>
            <a:miter lim="800000"/>
            <a:headEnd/>
            <a:tailEnd/>
          </a:ln>
          <a:effectLst/>
        </p:spPr>
        <p:txBody>
          <a:bodyPr vert="horz" wrap="square" lIns="74857" tIns="37429" rIns="74857" bIns="37429">
            <a:spAutoFit/>
          </a:bodyPr>
          <a:lstStyle/>
          <a:p>
            <a:pPr algn="ctr" eaLnBrk="0" hangingPunct="0">
              <a:lnSpc>
                <a:spcPct val="90000"/>
              </a:lnSpc>
              <a:spcBef>
                <a:spcPct val="10000"/>
              </a:spcBef>
              <a:buClr>
                <a:srgbClr val="FF00FF"/>
              </a:buClr>
              <a:buFont typeface="Wingdings" pitchFamily="2" charset="2"/>
              <a:buNone/>
            </a:pPr>
            <a:r>
              <a:rPr lang="zh-TW" altLang="en-US" sz="2000" dirty="0" smtClean="0">
                <a:solidFill>
                  <a:srgbClr val="0070C0"/>
                </a:solidFill>
                <a:latin typeface="+mn-ea"/>
              </a:rPr>
              <a:t>物資整備</a:t>
            </a:r>
            <a:endParaRPr lang="zh-TW" altLang="en-US" sz="2000" dirty="0">
              <a:solidFill>
                <a:srgbClr val="0070C0"/>
              </a:solidFill>
              <a:latin typeface="+mn-ea"/>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803584" y="767159"/>
            <a:ext cx="5857916" cy="5745991"/>
            <a:chOff x="1785918" y="285728"/>
            <a:chExt cx="5857916" cy="5745991"/>
          </a:xfrm>
        </p:grpSpPr>
        <p:sp>
          <p:nvSpPr>
            <p:cNvPr id="5" name="橢圓 4"/>
            <p:cNvSpPr/>
            <p:nvPr/>
          </p:nvSpPr>
          <p:spPr>
            <a:xfrm>
              <a:off x="1785918" y="285728"/>
              <a:ext cx="5715040" cy="571504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dirty="0">
                <a:latin typeface="Arial" panose="020B0604020202020204" pitchFamily="34" charset="0"/>
                <a:cs typeface="Arial" panose="020B0604020202020204" pitchFamily="34" charset="0"/>
              </a:endParaRPr>
            </a:p>
          </p:txBody>
        </p:sp>
        <p:cxnSp>
          <p:nvCxnSpPr>
            <p:cNvPr id="6" name="直線接點 5"/>
            <p:cNvCxnSpPr>
              <a:stCxn id="5" idx="0"/>
              <a:endCxn id="5" idx="4"/>
            </p:cNvCxnSpPr>
            <p:nvPr/>
          </p:nvCxnSpPr>
          <p:spPr>
            <a:xfrm rot="16200000" flipH="1">
              <a:off x="1785918" y="3143248"/>
              <a:ext cx="5715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2500298" y="1000108"/>
              <a:ext cx="4286280" cy="42862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cs typeface="Arial" panose="020B0604020202020204" pitchFamily="34" charset="0"/>
              </a:endParaRPr>
            </a:p>
          </p:txBody>
        </p:sp>
        <p:cxnSp>
          <p:nvCxnSpPr>
            <p:cNvPr id="8" name="直線接點 7"/>
            <p:cNvCxnSpPr>
              <a:stCxn id="7" idx="0"/>
              <a:endCxn id="7" idx="4"/>
            </p:cNvCxnSpPr>
            <p:nvPr/>
          </p:nvCxnSpPr>
          <p:spPr>
            <a:xfrm rot="16200000" flipH="1">
              <a:off x="2500298" y="3143248"/>
              <a:ext cx="4286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a:stCxn id="7" idx="2"/>
              <a:endCxn id="7" idx="6"/>
            </p:cNvCxnSpPr>
            <p:nvPr/>
          </p:nvCxnSpPr>
          <p:spPr>
            <a:xfrm rot="10800000" flipH="1">
              <a:off x="2500298" y="3143248"/>
              <a:ext cx="42862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3286116" y="1785926"/>
              <a:ext cx="2714644" cy="271464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dirty="0">
                <a:solidFill>
                  <a:schemeClr val="bg1"/>
                </a:solidFill>
                <a:latin typeface="Arial" panose="020B0604020202020204" pitchFamily="34" charset="0"/>
                <a:cs typeface="Arial" panose="020B0604020202020204" pitchFamily="34" charset="0"/>
              </a:endParaRPr>
            </a:p>
          </p:txBody>
        </p:sp>
        <p:sp>
          <p:nvSpPr>
            <p:cNvPr id="11" name="手繪多邊形 10"/>
            <p:cNvSpPr/>
            <p:nvPr/>
          </p:nvSpPr>
          <p:spPr>
            <a:xfrm>
              <a:off x="4655127" y="3089564"/>
              <a:ext cx="0" cy="1413163"/>
            </a:xfrm>
            <a:custGeom>
              <a:avLst/>
              <a:gdLst>
                <a:gd name="connsiteX0" fmla="*/ 0 w 0"/>
                <a:gd name="connsiteY0" fmla="*/ 0 h 1413163"/>
                <a:gd name="connsiteX1" fmla="*/ 0 w 0"/>
                <a:gd name="connsiteY1" fmla="*/ 1413163 h 1413163"/>
              </a:gdLst>
              <a:ahLst/>
              <a:cxnLst>
                <a:cxn ang="0">
                  <a:pos x="connsiteX0" y="connsiteY0"/>
                </a:cxn>
                <a:cxn ang="0">
                  <a:pos x="connsiteX1" y="connsiteY1"/>
                </a:cxn>
              </a:cxnLst>
              <a:rect l="l" t="t" r="r" b="b"/>
              <a:pathLst>
                <a:path h="1413163">
                  <a:moveTo>
                    <a:pt x="0" y="0"/>
                  </a:moveTo>
                  <a:lnTo>
                    <a:pt x="0" y="14131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手繪多邊形 11"/>
            <p:cNvSpPr/>
            <p:nvPr/>
          </p:nvSpPr>
          <p:spPr>
            <a:xfrm>
              <a:off x="3380509" y="3117273"/>
              <a:ext cx="1260764" cy="554182"/>
            </a:xfrm>
            <a:custGeom>
              <a:avLst/>
              <a:gdLst>
                <a:gd name="connsiteX0" fmla="*/ 1260764 w 1260764"/>
                <a:gd name="connsiteY0" fmla="*/ 0 h 554182"/>
                <a:gd name="connsiteX1" fmla="*/ 0 w 1260764"/>
                <a:gd name="connsiteY1" fmla="*/ 554182 h 554182"/>
              </a:gdLst>
              <a:ahLst/>
              <a:cxnLst>
                <a:cxn ang="0">
                  <a:pos x="connsiteX0" y="connsiteY0"/>
                </a:cxn>
                <a:cxn ang="0">
                  <a:pos x="connsiteX1" y="connsiteY1"/>
                </a:cxn>
              </a:cxnLst>
              <a:rect l="l" t="t" r="r" b="b"/>
              <a:pathLst>
                <a:path w="1260764" h="554182">
                  <a:moveTo>
                    <a:pt x="1260764" y="0"/>
                  </a:moveTo>
                  <a:lnTo>
                    <a:pt x="0" y="554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 name="手繪多邊形 12"/>
            <p:cNvSpPr/>
            <p:nvPr/>
          </p:nvSpPr>
          <p:spPr>
            <a:xfrm>
              <a:off x="4641273" y="3117273"/>
              <a:ext cx="1246909" cy="568036"/>
            </a:xfrm>
            <a:custGeom>
              <a:avLst/>
              <a:gdLst>
                <a:gd name="connsiteX0" fmla="*/ 0 w 1246909"/>
                <a:gd name="connsiteY0" fmla="*/ 0 h 568036"/>
                <a:gd name="connsiteX1" fmla="*/ 1246909 w 1246909"/>
                <a:gd name="connsiteY1" fmla="*/ 568036 h 568036"/>
              </a:gdLst>
              <a:ahLst/>
              <a:cxnLst>
                <a:cxn ang="0">
                  <a:pos x="connsiteX0" y="connsiteY0"/>
                </a:cxn>
                <a:cxn ang="0">
                  <a:pos x="connsiteX1" y="connsiteY1"/>
                </a:cxn>
              </a:cxnLst>
              <a:rect l="l" t="t" r="r" b="b"/>
              <a:pathLst>
                <a:path w="1246909" h="568036">
                  <a:moveTo>
                    <a:pt x="0" y="0"/>
                  </a:moveTo>
                  <a:lnTo>
                    <a:pt x="1246909" y="56803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手繪多邊形 13"/>
            <p:cNvSpPr/>
            <p:nvPr/>
          </p:nvSpPr>
          <p:spPr>
            <a:xfrm>
              <a:off x="3713018" y="2161309"/>
              <a:ext cx="928255" cy="955964"/>
            </a:xfrm>
            <a:custGeom>
              <a:avLst/>
              <a:gdLst>
                <a:gd name="connsiteX0" fmla="*/ 928255 w 928255"/>
                <a:gd name="connsiteY0" fmla="*/ 955964 h 955964"/>
                <a:gd name="connsiteX1" fmla="*/ 0 w 928255"/>
                <a:gd name="connsiteY1" fmla="*/ 0 h 955964"/>
              </a:gdLst>
              <a:ahLst/>
              <a:cxnLst>
                <a:cxn ang="0">
                  <a:pos x="connsiteX0" y="connsiteY0"/>
                </a:cxn>
                <a:cxn ang="0">
                  <a:pos x="connsiteX1" y="connsiteY1"/>
                </a:cxn>
              </a:cxnLst>
              <a:rect l="l" t="t" r="r" b="b"/>
              <a:pathLst>
                <a:path w="928255" h="955964">
                  <a:moveTo>
                    <a:pt x="928255" y="955964"/>
                  </a:move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 name="手繪多邊形 14"/>
            <p:cNvSpPr/>
            <p:nvPr/>
          </p:nvSpPr>
          <p:spPr>
            <a:xfrm>
              <a:off x="4627418" y="2092036"/>
              <a:ext cx="831273" cy="1025237"/>
            </a:xfrm>
            <a:custGeom>
              <a:avLst/>
              <a:gdLst>
                <a:gd name="connsiteX0" fmla="*/ 0 w 831273"/>
                <a:gd name="connsiteY0" fmla="*/ 1025237 h 1025237"/>
                <a:gd name="connsiteX1" fmla="*/ 831273 w 831273"/>
                <a:gd name="connsiteY1" fmla="*/ 0 h 1025237"/>
              </a:gdLst>
              <a:ahLst/>
              <a:cxnLst>
                <a:cxn ang="0">
                  <a:pos x="connsiteX0" y="connsiteY0"/>
                </a:cxn>
                <a:cxn ang="0">
                  <a:pos x="connsiteX1" y="connsiteY1"/>
                </a:cxn>
              </a:cxnLst>
              <a:rect l="l" t="t" r="r" b="b"/>
              <a:pathLst>
                <a:path w="831273" h="1025237">
                  <a:moveTo>
                    <a:pt x="0" y="1025237"/>
                  </a:moveTo>
                  <a:lnTo>
                    <a:pt x="831273"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6" name="文字方塊 15"/>
            <p:cNvSpPr txBox="1"/>
            <p:nvPr/>
          </p:nvSpPr>
          <p:spPr>
            <a:xfrm>
              <a:off x="6786578" y="2786058"/>
              <a:ext cx="857256" cy="830997"/>
            </a:xfrm>
            <a:prstGeom prst="rect">
              <a:avLst/>
            </a:prstGeom>
            <a:noFill/>
          </p:spPr>
          <p:txBody>
            <a:bodyPr wrap="squar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Before the event</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17" name="文字方塊 16"/>
            <p:cNvSpPr txBox="1"/>
            <p:nvPr/>
          </p:nvSpPr>
          <p:spPr>
            <a:xfrm>
              <a:off x="1785918" y="2812317"/>
              <a:ext cx="714380" cy="830997"/>
            </a:xfrm>
            <a:prstGeom prst="rect">
              <a:avLst/>
            </a:prstGeom>
            <a:noFill/>
          </p:spPr>
          <p:txBody>
            <a:bodyPr wrap="squar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After the event</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18" name="文字方塊 17"/>
            <p:cNvSpPr txBox="1"/>
            <p:nvPr/>
          </p:nvSpPr>
          <p:spPr>
            <a:xfrm>
              <a:off x="4192193" y="5323833"/>
              <a:ext cx="1010213" cy="707886"/>
            </a:xfrm>
            <a:prstGeom prst="rect">
              <a:avLst/>
            </a:prstGeom>
            <a:noFill/>
          </p:spPr>
          <p:txBody>
            <a:bodyPr wrap="none" rtlCol="0">
              <a:spAutoFit/>
            </a:bodyPr>
            <a:lstStyle/>
            <a:p>
              <a:pPr algn="ctr"/>
              <a:r>
                <a:rPr lang="en-US" altLang="zh-TW" sz="2000" b="1" dirty="0" smtClean="0">
                  <a:solidFill>
                    <a:schemeClr val="bg1"/>
                  </a:solidFill>
                  <a:latin typeface="Arial" panose="020B0604020202020204" pitchFamily="34" charset="0"/>
                  <a:cs typeface="Arial" panose="020B0604020202020204" pitchFamily="34" charset="0"/>
                </a:rPr>
                <a:t>Impact</a:t>
              </a:r>
            </a:p>
            <a:p>
              <a:pPr algn="ctr"/>
              <a:r>
                <a:rPr lang="zh-TW" altLang="en-US" sz="2000" b="1" dirty="0">
                  <a:solidFill>
                    <a:schemeClr val="bg1"/>
                  </a:solidFill>
                  <a:latin typeface="Arial" panose="020B0604020202020204" pitchFamily="34" charset="0"/>
                  <a:cs typeface="Arial" panose="020B0604020202020204" pitchFamily="34" charset="0"/>
                </a:rPr>
                <a:t>衝擊</a:t>
              </a:r>
            </a:p>
          </p:txBody>
        </p:sp>
        <p:sp>
          <p:nvSpPr>
            <p:cNvPr id="19" name="弧形 18"/>
            <p:cNvSpPr/>
            <p:nvPr/>
          </p:nvSpPr>
          <p:spPr>
            <a:xfrm rot="5400000">
              <a:off x="2000232" y="500042"/>
              <a:ext cx="5214974" cy="5214974"/>
            </a:xfrm>
            <a:prstGeom prst="arc">
              <a:avLst>
                <a:gd name="adj1" fmla="val 17186521"/>
                <a:gd name="adj2" fmla="val 20418284"/>
              </a:avLst>
            </a:prstGeom>
            <a:ln w="571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弧形 19"/>
            <p:cNvSpPr/>
            <p:nvPr/>
          </p:nvSpPr>
          <p:spPr>
            <a:xfrm rot="10800000">
              <a:off x="2000233" y="428604"/>
              <a:ext cx="5214974" cy="5214974"/>
            </a:xfrm>
            <a:prstGeom prst="arc">
              <a:avLst>
                <a:gd name="adj1" fmla="val 17186521"/>
                <a:gd name="adj2" fmla="val 20418284"/>
              </a:avLst>
            </a:prstGeom>
            <a:ln w="571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弧形 20"/>
            <p:cNvSpPr/>
            <p:nvPr/>
          </p:nvSpPr>
          <p:spPr>
            <a:xfrm rot="18962679">
              <a:off x="2134053" y="628892"/>
              <a:ext cx="5124946" cy="5124946"/>
            </a:xfrm>
            <a:prstGeom prst="arc">
              <a:avLst>
                <a:gd name="adj1" fmla="val 17186521"/>
                <a:gd name="adj2" fmla="val 20418284"/>
              </a:avLst>
            </a:prstGeom>
            <a:ln w="571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2" name="文字方塊 21"/>
            <p:cNvSpPr txBox="1"/>
            <p:nvPr/>
          </p:nvSpPr>
          <p:spPr>
            <a:xfrm>
              <a:off x="4643438" y="4500570"/>
              <a:ext cx="1804725" cy="369332"/>
            </a:xfrm>
            <a:prstGeom prst="rect">
              <a:avLst/>
            </a:prstGeom>
            <a:noFill/>
          </p:spPr>
          <p:txBody>
            <a:bodyPr wrap="none" rtlCol="0">
              <a:spAutoFit/>
            </a:bodyPr>
            <a:lstStyle/>
            <a:p>
              <a:r>
                <a:rPr lang="en-US" altLang="zh-TW" dirty="0" smtClean="0">
                  <a:solidFill>
                    <a:schemeClr val="bg1"/>
                  </a:solidFill>
                  <a:latin typeface="Arial" panose="020B0604020202020204" pitchFamily="34" charset="0"/>
                  <a:cs typeface="Arial" panose="020B0604020202020204" pitchFamily="34" charset="0"/>
                </a:rPr>
                <a:t>PREPARATION</a:t>
              </a:r>
              <a:endParaRPr lang="zh-TW" altLang="en-US" dirty="0">
                <a:solidFill>
                  <a:schemeClr val="bg1"/>
                </a:solidFill>
                <a:latin typeface="Arial" panose="020B0604020202020204" pitchFamily="34" charset="0"/>
                <a:cs typeface="Arial" panose="020B0604020202020204" pitchFamily="34" charset="0"/>
              </a:endParaRPr>
            </a:p>
          </p:txBody>
        </p:sp>
        <p:sp>
          <p:nvSpPr>
            <p:cNvPr id="23" name="文字方塊 22"/>
            <p:cNvSpPr txBox="1"/>
            <p:nvPr/>
          </p:nvSpPr>
          <p:spPr>
            <a:xfrm>
              <a:off x="3143240" y="4500570"/>
              <a:ext cx="1467068" cy="369332"/>
            </a:xfrm>
            <a:prstGeom prst="rect">
              <a:avLst/>
            </a:prstGeom>
            <a:noFill/>
          </p:spPr>
          <p:txBody>
            <a:bodyPr wrap="none" rtlCol="0">
              <a:spAutoFit/>
            </a:bodyPr>
            <a:lstStyle/>
            <a:p>
              <a:r>
                <a:rPr lang="en-US" altLang="zh-TW" dirty="0" smtClean="0">
                  <a:solidFill>
                    <a:schemeClr val="bg1"/>
                  </a:solidFill>
                  <a:latin typeface="Arial" panose="020B0604020202020204" pitchFamily="34" charset="0"/>
                  <a:cs typeface="Arial" panose="020B0604020202020204" pitchFamily="34" charset="0"/>
                </a:rPr>
                <a:t>RESPONSE</a:t>
              </a:r>
              <a:endParaRPr lang="zh-TW" altLang="en-US" dirty="0">
                <a:solidFill>
                  <a:schemeClr val="bg1"/>
                </a:solidFill>
                <a:latin typeface="Arial" panose="020B0604020202020204" pitchFamily="34" charset="0"/>
                <a:cs typeface="Arial" panose="020B0604020202020204" pitchFamily="34" charset="0"/>
              </a:endParaRPr>
            </a:p>
          </p:txBody>
        </p:sp>
        <p:sp>
          <p:nvSpPr>
            <p:cNvPr id="24" name="文字方塊 23"/>
            <p:cNvSpPr txBox="1"/>
            <p:nvPr/>
          </p:nvSpPr>
          <p:spPr>
            <a:xfrm>
              <a:off x="4714876" y="1428736"/>
              <a:ext cx="1514069" cy="369332"/>
            </a:xfrm>
            <a:prstGeom prst="rect">
              <a:avLst/>
            </a:prstGeom>
            <a:noFill/>
          </p:spPr>
          <p:txBody>
            <a:bodyPr wrap="none" rtlCol="0">
              <a:spAutoFit/>
            </a:bodyPr>
            <a:lstStyle/>
            <a:p>
              <a:r>
                <a:rPr lang="en-US" altLang="zh-TW" dirty="0" smtClean="0">
                  <a:solidFill>
                    <a:schemeClr val="bg1"/>
                  </a:solidFill>
                  <a:latin typeface="Arial" panose="020B0604020202020204" pitchFamily="34" charset="0"/>
                  <a:cs typeface="Arial" panose="020B0604020202020204" pitchFamily="34" charset="0"/>
                </a:rPr>
                <a:t>MITIGATION</a:t>
              </a:r>
              <a:endParaRPr lang="zh-TW" altLang="en-US" dirty="0">
                <a:solidFill>
                  <a:schemeClr val="bg1"/>
                </a:solidFill>
                <a:latin typeface="Arial" panose="020B0604020202020204" pitchFamily="34" charset="0"/>
                <a:cs typeface="Arial" panose="020B0604020202020204" pitchFamily="34" charset="0"/>
              </a:endParaRPr>
            </a:p>
          </p:txBody>
        </p:sp>
        <p:sp>
          <p:nvSpPr>
            <p:cNvPr id="25" name="文字方塊 24"/>
            <p:cNvSpPr txBox="1"/>
            <p:nvPr/>
          </p:nvSpPr>
          <p:spPr>
            <a:xfrm>
              <a:off x="3071802" y="1428736"/>
              <a:ext cx="1475725" cy="369332"/>
            </a:xfrm>
            <a:prstGeom prst="rect">
              <a:avLst/>
            </a:prstGeom>
            <a:noFill/>
          </p:spPr>
          <p:txBody>
            <a:bodyPr wrap="none" rtlCol="0">
              <a:spAutoFit/>
            </a:bodyPr>
            <a:lstStyle/>
            <a:p>
              <a:r>
                <a:rPr lang="en-US" altLang="zh-TW" dirty="0" smtClean="0">
                  <a:solidFill>
                    <a:schemeClr val="bg1"/>
                  </a:solidFill>
                  <a:latin typeface="Arial" panose="020B0604020202020204" pitchFamily="34" charset="0"/>
                  <a:cs typeface="Arial" panose="020B0604020202020204" pitchFamily="34" charset="0"/>
                </a:rPr>
                <a:t>RECOVERY</a:t>
              </a:r>
              <a:endParaRPr lang="zh-TW" altLang="en-US" dirty="0">
                <a:solidFill>
                  <a:schemeClr val="bg1"/>
                </a:solidFill>
                <a:latin typeface="Arial" panose="020B0604020202020204" pitchFamily="34" charset="0"/>
                <a:cs typeface="Arial" panose="020B0604020202020204" pitchFamily="34" charset="0"/>
              </a:endParaRPr>
            </a:p>
          </p:txBody>
        </p:sp>
        <p:sp>
          <p:nvSpPr>
            <p:cNvPr id="26" name="文字方塊 25"/>
            <p:cNvSpPr txBox="1"/>
            <p:nvPr/>
          </p:nvSpPr>
          <p:spPr>
            <a:xfrm>
              <a:off x="5643570" y="1857364"/>
              <a:ext cx="646331" cy="369332"/>
            </a:xfrm>
            <a:prstGeom prst="rect">
              <a:avLst/>
            </a:prstGeom>
            <a:noFill/>
          </p:spPr>
          <p:txBody>
            <a:bodyPr wrap="none" rtlCol="0">
              <a:spAutoFit/>
            </a:bodyPr>
            <a:lstStyle/>
            <a:p>
              <a:r>
                <a:rPr lang="zh-TW" altLang="en-US" dirty="0" smtClean="0">
                  <a:solidFill>
                    <a:schemeClr val="bg1"/>
                  </a:solidFill>
                  <a:latin typeface="Arial" panose="020B0604020202020204" pitchFamily="34" charset="0"/>
                  <a:cs typeface="Arial" panose="020B0604020202020204" pitchFamily="34" charset="0"/>
                </a:rPr>
                <a:t>減災</a:t>
              </a:r>
              <a:endParaRPr lang="zh-TW" altLang="en-US" dirty="0">
                <a:solidFill>
                  <a:schemeClr val="bg1"/>
                </a:solidFill>
                <a:latin typeface="Arial" panose="020B0604020202020204" pitchFamily="34" charset="0"/>
                <a:cs typeface="Arial" panose="020B0604020202020204" pitchFamily="34" charset="0"/>
              </a:endParaRPr>
            </a:p>
          </p:txBody>
        </p:sp>
        <p:sp>
          <p:nvSpPr>
            <p:cNvPr id="27" name="文字方塊 26"/>
            <p:cNvSpPr txBox="1"/>
            <p:nvPr/>
          </p:nvSpPr>
          <p:spPr>
            <a:xfrm>
              <a:off x="5715008" y="4000504"/>
              <a:ext cx="646331" cy="369332"/>
            </a:xfrm>
            <a:prstGeom prst="rect">
              <a:avLst/>
            </a:prstGeom>
            <a:noFill/>
          </p:spPr>
          <p:txBody>
            <a:bodyPr wrap="none" rtlCol="0">
              <a:spAutoFit/>
            </a:bodyPr>
            <a:lstStyle/>
            <a:p>
              <a:r>
                <a:rPr lang="zh-TW" altLang="en-US" dirty="0" smtClean="0">
                  <a:solidFill>
                    <a:schemeClr val="bg1"/>
                  </a:solidFill>
                  <a:latin typeface="Arial" panose="020B0604020202020204" pitchFamily="34" charset="0"/>
                  <a:cs typeface="Arial" panose="020B0604020202020204" pitchFamily="34" charset="0"/>
                </a:rPr>
                <a:t>整備</a:t>
              </a:r>
              <a:endParaRPr lang="zh-TW" altLang="en-US" dirty="0">
                <a:solidFill>
                  <a:schemeClr val="bg1"/>
                </a:solidFill>
                <a:latin typeface="Arial" panose="020B0604020202020204" pitchFamily="34" charset="0"/>
                <a:cs typeface="Arial" panose="020B0604020202020204" pitchFamily="34" charset="0"/>
              </a:endParaRPr>
            </a:p>
          </p:txBody>
        </p:sp>
        <p:sp>
          <p:nvSpPr>
            <p:cNvPr id="28" name="文字方塊 27"/>
            <p:cNvSpPr txBox="1"/>
            <p:nvPr/>
          </p:nvSpPr>
          <p:spPr>
            <a:xfrm>
              <a:off x="3071802" y="4071942"/>
              <a:ext cx="646331" cy="369332"/>
            </a:xfrm>
            <a:prstGeom prst="rect">
              <a:avLst/>
            </a:prstGeom>
            <a:noFill/>
          </p:spPr>
          <p:txBody>
            <a:bodyPr wrap="none" rtlCol="0">
              <a:spAutoFit/>
            </a:bodyPr>
            <a:lstStyle/>
            <a:p>
              <a:r>
                <a:rPr lang="zh-TW" altLang="en-US" dirty="0" smtClean="0">
                  <a:solidFill>
                    <a:schemeClr val="bg1"/>
                  </a:solidFill>
                  <a:latin typeface="Arial" panose="020B0604020202020204" pitchFamily="34" charset="0"/>
                  <a:cs typeface="Arial" panose="020B0604020202020204" pitchFamily="34" charset="0"/>
                </a:rPr>
                <a:t>應變</a:t>
              </a:r>
              <a:endParaRPr lang="zh-TW" altLang="en-US" dirty="0">
                <a:solidFill>
                  <a:schemeClr val="bg1"/>
                </a:solidFill>
                <a:latin typeface="Arial" panose="020B0604020202020204" pitchFamily="34" charset="0"/>
                <a:cs typeface="Arial" panose="020B0604020202020204" pitchFamily="34" charset="0"/>
              </a:endParaRPr>
            </a:p>
          </p:txBody>
        </p:sp>
        <p:sp>
          <p:nvSpPr>
            <p:cNvPr id="29" name="文字方塊 28"/>
            <p:cNvSpPr txBox="1"/>
            <p:nvPr/>
          </p:nvSpPr>
          <p:spPr>
            <a:xfrm>
              <a:off x="3000364" y="1785926"/>
              <a:ext cx="646331" cy="369332"/>
            </a:xfrm>
            <a:prstGeom prst="rect">
              <a:avLst/>
            </a:prstGeom>
            <a:noFill/>
          </p:spPr>
          <p:txBody>
            <a:bodyPr wrap="none" rtlCol="0">
              <a:spAutoFit/>
            </a:bodyPr>
            <a:lstStyle/>
            <a:p>
              <a:r>
                <a:rPr lang="zh-TW" altLang="en-US" dirty="0" smtClean="0">
                  <a:solidFill>
                    <a:schemeClr val="bg1"/>
                  </a:solidFill>
                  <a:latin typeface="Arial" panose="020B0604020202020204" pitchFamily="34" charset="0"/>
                  <a:cs typeface="Arial" panose="020B0604020202020204" pitchFamily="34" charset="0"/>
                </a:rPr>
                <a:t>復原</a:t>
              </a:r>
              <a:endParaRPr lang="zh-TW" altLang="en-US" dirty="0">
                <a:solidFill>
                  <a:schemeClr val="bg1"/>
                </a:solidFill>
                <a:latin typeface="Arial" panose="020B0604020202020204" pitchFamily="34" charset="0"/>
                <a:cs typeface="Arial" panose="020B0604020202020204" pitchFamily="34" charset="0"/>
              </a:endParaRPr>
            </a:p>
          </p:txBody>
        </p:sp>
        <p:sp>
          <p:nvSpPr>
            <p:cNvPr id="30" name="文字方塊 29"/>
            <p:cNvSpPr txBox="1"/>
            <p:nvPr/>
          </p:nvSpPr>
          <p:spPr>
            <a:xfrm>
              <a:off x="3929058" y="2071678"/>
              <a:ext cx="1552028" cy="338554"/>
            </a:xfrm>
            <a:prstGeom prst="rect">
              <a:avLst/>
            </a:prstGeom>
            <a:noFill/>
          </p:spPr>
          <p:txBody>
            <a:bodyPr wrap="non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Reconstruction</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31" name="文字方塊 30"/>
            <p:cNvSpPr txBox="1"/>
            <p:nvPr/>
          </p:nvSpPr>
          <p:spPr>
            <a:xfrm>
              <a:off x="4786314" y="2857496"/>
              <a:ext cx="1266693" cy="338554"/>
            </a:xfrm>
            <a:prstGeom prst="rect">
              <a:avLst/>
            </a:prstGeom>
            <a:noFill/>
          </p:spPr>
          <p:txBody>
            <a:bodyPr wrap="non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Quiescence</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32" name="文字方塊 31"/>
            <p:cNvSpPr txBox="1"/>
            <p:nvPr/>
          </p:nvSpPr>
          <p:spPr>
            <a:xfrm>
              <a:off x="4643438" y="3833151"/>
              <a:ext cx="1176925" cy="338554"/>
            </a:xfrm>
            <a:prstGeom prst="rect">
              <a:avLst/>
            </a:prstGeom>
            <a:noFill/>
          </p:spPr>
          <p:txBody>
            <a:bodyPr wrap="non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Pre-impact</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33" name="文字方塊 32"/>
            <p:cNvSpPr txBox="1"/>
            <p:nvPr/>
          </p:nvSpPr>
          <p:spPr>
            <a:xfrm>
              <a:off x="5000628" y="3071810"/>
              <a:ext cx="1172116" cy="369332"/>
            </a:xfrm>
            <a:prstGeom prst="rect">
              <a:avLst/>
            </a:prstGeom>
            <a:noFill/>
          </p:spPr>
          <p:txBody>
            <a:bodyPr wrap="none" rtlCol="0">
              <a:spAutoFit/>
            </a:bodyPr>
            <a:lstStyle/>
            <a:p>
              <a:r>
                <a:rPr lang="zh-TW" altLang="en-US" dirty="0" smtClean="0">
                  <a:solidFill>
                    <a:schemeClr val="bg1"/>
                  </a:solidFill>
                  <a:latin typeface="Arial" panose="020B0604020202020204" pitchFamily="34" charset="0"/>
                  <a:cs typeface="Arial" panose="020B0604020202020204" pitchFamily="34" charset="0"/>
                </a:rPr>
                <a:t>靜止</a:t>
              </a:r>
              <a:r>
                <a:rPr lang="en-US" altLang="zh-TW" dirty="0" smtClean="0">
                  <a:solidFill>
                    <a:schemeClr val="bg1"/>
                  </a:solidFill>
                  <a:latin typeface="Arial" panose="020B0604020202020204" pitchFamily="34" charset="0"/>
                  <a:cs typeface="Arial" panose="020B0604020202020204" pitchFamily="34" charset="0"/>
                </a:rPr>
                <a:t>/</a:t>
              </a:r>
              <a:r>
                <a:rPr lang="zh-TW" altLang="en-US" dirty="0" smtClean="0">
                  <a:solidFill>
                    <a:schemeClr val="bg1"/>
                  </a:solidFill>
                  <a:latin typeface="Arial" panose="020B0604020202020204" pitchFamily="34" charset="0"/>
                  <a:cs typeface="Arial" panose="020B0604020202020204" pitchFamily="34" charset="0"/>
                </a:rPr>
                <a:t>沈默</a:t>
              </a:r>
              <a:endParaRPr lang="zh-TW" altLang="en-US" dirty="0">
                <a:solidFill>
                  <a:schemeClr val="bg1"/>
                </a:solidFill>
                <a:latin typeface="Arial" panose="020B0604020202020204" pitchFamily="34" charset="0"/>
                <a:cs typeface="Arial" panose="020B0604020202020204" pitchFamily="34" charset="0"/>
              </a:endParaRPr>
            </a:p>
          </p:txBody>
        </p:sp>
        <p:sp>
          <p:nvSpPr>
            <p:cNvPr id="34" name="文字方塊 33"/>
            <p:cNvSpPr txBox="1"/>
            <p:nvPr/>
          </p:nvSpPr>
          <p:spPr>
            <a:xfrm>
              <a:off x="3546222" y="3833151"/>
              <a:ext cx="1221809" cy="338554"/>
            </a:xfrm>
            <a:prstGeom prst="rect">
              <a:avLst/>
            </a:prstGeom>
            <a:noFill/>
          </p:spPr>
          <p:txBody>
            <a:bodyPr wrap="non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Emergency</a:t>
              </a:r>
              <a:endParaRPr lang="zh-TW" altLang="en-US" sz="1600" dirty="0">
                <a:solidFill>
                  <a:schemeClr val="bg1"/>
                </a:solidFill>
                <a:latin typeface="Arial" panose="020B0604020202020204" pitchFamily="34" charset="0"/>
                <a:cs typeface="Arial" panose="020B0604020202020204" pitchFamily="34" charset="0"/>
              </a:endParaRPr>
            </a:p>
          </p:txBody>
        </p:sp>
        <p:sp>
          <p:nvSpPr>
            <p:cNvPr id="35" name="文字方塊 34"/>
            <p:cNvSpPr txBox="1"/>
            <p:nvPr/>
          </p:nvSpPr>
          <p:spPr>
            <a:xfrm>
              <a:off x="3357554" y="2857496"/>
              <a:ext cx="1233030" cy="338554"/>
            </a:xfrm>
            <a:prstGeom prst="rect">
              <a:avLst/>
            </a:prstGeom>
            <a:noFill/>
          </p:spPr>
          <p:txBody>
            <a:bodyPr wrap="none" rtlCol="0">
              <a:spAutoFit/>
            </a:bodyPr>
            <a:lstStyle/>
            <a:p>
              <a:r>
                <a:rPr lang="en-US" altLang="zh-TW" sz="1600" dirty="0" smtClean="0">
                  <a:solidFill>
                    <a:schemeClr val="bg1"/>
                  </a:solidFill>
                  <a:latin typeface="Arial" panose="020B0604020202020204" pitchFamily="34" charset="0"/>
                  <a:cs typeface="Arial" panose="020B0604020202020204" pitchFamily="34" charset="0"/>
                </a:rPr>
                <a:t>Restoration</a:t>
              </a:r>
              <a:endParaRPr lang="zh-TW" altLang="en-US" sz="1600" dirty="0">
                <a:solidFill>
                  <a:schemeClr val="bg1"/>
                </a:solidFill>
                <a:latin typeface="Arial" panose="020B0604020202020204" pitchFamily="34" charset="0"/>
                <a:cs typeface="Arial" panose="020B0604020202020204" pitchFamily="34" charset="0"/>
              </a:endParaRPr>
            </a:p>
          </p:txBody>
        </p:sp>
      </p:grpSp>
      <p:sp>
        <p:nvSpPr>
          <p:cNvPr id="38" name="文字方塊 37"/>
          <p:cNvSpPr txBox="1"/>
          <p:nvPr/>
        </p:nvSpPr>
        <p:spPr>
          <a:xfrm>
            <a:off x="2733800" y="303981"/>
            <a:ext cx="3877985" cy="461665"/>
          </a:xfrm>
          <a:prstGeom prst="rect">
            <a:avLst/>
          </a:prstGeom>
          <a:noFill/>
        </p:spPr>
        <p:txBody>
          <a:bodyPr wrap="none" rtlCol="0">
            <a:spAutoFit/>
          </a:bodyPr>
          <a:lstStyle/>
          <a:p>
            <a:r>
              <a:rPr lang="zh-TW" altLang="en-US" sz="2400" b="1" dirty="0" smtClean="0">
                <a:latin typeface="微軟正黑體" panose="020B0604030504040204" pitchFamily="34" charset="-120"/>
                <a:ea typeface="微軟正黑體" panose="020B0604030504040204" pitchFamily="34" charset="-120"/>
              </a:rPr>
              <a:t>災害管理</a:t>
            </a:r>
            <a:r>
              <a:rPr lang="zh-TW" altLang="en-US" sz="2400" b="1" dirty="0">
                <a:latin typeface="微軟正黑體" panose="020B0604030504040204" pitchFamily="34" charset="-120"/>
                <a:ea typeface="微軟正黑體" panose="020B0604030504040204" pitchFamily="34" charset="-120"/>
              </a:rPr>
              <a:t>（防救災）</a:t>
            </a:r>
            <a:r>
              <a:rPr lang="zh-TW" altLang="en-US" sz="2400" b="1" dirty="0" smtClean="0">
                <a:latin typeface="微軟正黑體" panose="020B0604030504040204" pitchFamily="34" charset="-120"/>
                <a:ea typeface="微軟正黑體" panose="020B0604030504040204" pitchFamily="34" charset="-120"/>
              </a:rPr>
              <a:t>四階段</a:t>
            </a:r>
            <a:endParaRPr lang="zh-TW" altLang="en-US" sz="2400" b="1" dirty="0">
              <a:latin typeface="微軟正黑體" panose="020B0604030504040204" pitchFamily="34" charset="-120"/>
              <a:ea typeface="微軟正黑體" panose="020B0604030504040204" pitchFamily="34" charset="-120"/>
            </a:endParaRPr>
          </a:p>
        </p:txBody>
      </p:sp>
      <p:sp>
        <p:nvSpPr>
          <p:cNvPr id="39" name="文字方塊 38"/>
          <p:cNvSpPr txBox="1"/>
          <p:nvPr/>
        </p:nvSpPr>
        <p:spPr>
          <a:xfrm>
            <a:off x="4349627" y="2891663"/>
            <a:ext cx="646331" cy="369332"/>
          </a:xfrm>
          <a:prstGeom prst="rect">
            <a:avLst/>
          </a:prstGeom>
          <a:noFill/>
        </p:spPr>
        <p:txBody>
          <a:bodyPr wrap="none" rtlCol="0">
            <a:spAutoFit/>
          </a:bodyPr>
          <a:lstStyle/>
          <a:p>
            <a:r>
              <a:rPr lang="zh-TW" altLang="en-US" dirty="0" smtClean="0">
                <a:solidFill>
                  <a:schemeClr val="bg1"/>
                </a:solidFill>
              </a:rPr>
              <a:t>重建</a:t>
            </a:r>
            <a:endParaRPr lang="zh-TW" altLang="en-US" dirty="0">
              <a:solidFill>
                <a:schemeClr val="bg1"/>
              </a:solidFill>
            </a:endParaRPr>
          </a:p>
        </p:txBody>
      </p:sp>
      <p:sp>
        <p:nvSpPr>
          <p:cNvPr id="40" name="文字方塊 39"/>
          <p:cNvSpPr txBox="1"/>
          <p:nvPr/>
        </p:nvSpPr>
        <p:spPr>
          <a:xfrm>
            <a:off x="3412633" y="2969595"/>
            <a:ext cx="646331" cy="369332"/>
          </a:xfrm>
          <a:prstGeom prst="rect">
            <a:avLst/>
          </a:prstGeom>
          <a:noFill/>
        </p:spPr>
        <p:txBody>
          <a:bodyPr wrap="none" rtlCol="0">
            <a:spAutoFit/>
          </a:bodyPr>
          <a:lstStyle/>
          <a:p>
            <a:r>
              <a:rPr lang="zh-TW" altLang="en-US" dirty="0" smtClean="0">
                <a:solidFill>
                  <a:schemeClr val="bg1"/>
                </a:solidFill>
              </a:rPr>
              <a:t>復原</a:t>
            </a:r>
            <a:endParaRPr lang="zh-TW" altLang="en-US" dirty="0">
              <a:solidFill>
                <a:schemeClr val="bg1"/>
              </a:solidFill>
            </a:endParaRPr>
          </a:p>
        </p:txBody>
      </p:sp>
      <p:sp>
        <p:nvSpPr>
          <p:cNvPr id="41" name="文字方塊 40"/>
          <p:cNvSpPr txBox="1"/>
          <p:nvPr/>
        </p:nvSpPr>
        <p:spPr>
          <a:xfrm>
            <a:off x="3946724" y="3862789"/>
            <a:ext cx="792088" cy="646331"/>
          </a:xfrm>
          <a:prstGeom prst="rect">
            <a:avLst/>
          </a:prstGeom>
          <a:noFill/>
        </p:spPr>
        <p:txBody>
          <a:bodyPr wrap="square" rtlCol="0">
            <a:spAutoFit/>
          </a:bodyPr>
          <a:lstStyle/>
          <a:p>
            <a:r>
              <a:rPr lang="zh-TW" altLang="en-US" dirty="0" smtClean="0">
                <a:solidFill>
                  <a:schemeClr val="bg1"/>
                </a:solidFill>
              </a:rPr>
              <a:t>緊急應變</a:t>
            </a:r>
            <a:endParaRPr lang="zh-TW" altLang="en-US" dirty="0">
              <a:solidFill>
                <a:schemeClr val="bg1"/>
              </a:solidFill>
            </a:endParaRPr>
          </a:p>
        </p:txBody>
      </p:sp>
      <p:sp>
        <p:nvSpPr>
          <p:cNvPr id="42" name="文字方塊 41"/>
          <p:cNvSpPr txBox="1"/>
          <p:nvPr/>
        </p:nvSpPr>
        <p:spPr>
          <a:xfrm>
            <a:off x="4722738" y="3940079"/>
            <a:ext cx="877163" cy="369332"/>
          </a:xfrm>
          <a:prstGeom prst="rect">
            <a:avLst/>
          </a:prstGeom>
          <a:noFill/>
        </p:spPr>
        <p:txBody>
          <a:bodyPr wrap="none" rtlCol="0">
            <a:spAutoFit/>
          </a:bodyPr>
          <a:lstStyle/>
          <a:p>
            <a:r>
              <a:rPr lang="zh-TW" altLang="en-US" dirty="0" smtClean="0">
                <a:solidFill>
                  <a:schemeClr val="bg1"/>
                </a:solidFill>
              </a:rPr>
              <a:t>發災前</a:t>
            </a:r>
            <a:endParaRPr lang="zh-TW" altLang="en-US" dirty="0">
              <a:solidFill>
                <a:schemeClr val="bg1"/>
              </a:solidFill>
            </a:endParaRPr>
          </a:p>
        </p:txBody>
      </p:sp>
    </p:spTree>
    <p:extLst>
      <p:ext uri="{BB962C8B-B14F-4D97-AF65-F5344CB8AC3E}">
        <p14:creationId xmlns:p14="http://schemas.microsoft.com/office/powerpoint/2010/main" val="325794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30</a:t>
            </a:fld>
            <a:endParaRPr lang="en-US" altLang="zh-TW"/>
          </a:p>
        </p:txBody>
      </p:sp>
      <p:sp>
        <p:nvSpPr>
          <p:cNvPr id="3" name="文字方塊 2"/>
          <p:cNvSpPr txBox="1"/>
          <p:nvPr/>
        </p:nvSpPr>
        <p:spPr>
          <a:xfrm>
            <a:off x="3131840" y="404664"/>
            <a:ext cx="2646878"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什麼是資源？</a:t>
            </a:r>
            <a:endParaRPr lang="zh-TW" altLang="en-US" sz="3200" b="1" dirty="0">
              <a:effectLst>
                <a:outerShdw blurRad="38100" dist="38100" dir="2700000" algn="tl">
                  <a:srgbClr val="000000">
                    <a:alpha val="43137"/>
                  </a:srgbClr>
                </a:outerShdw>
              </a:effectLst>
            </a:endParaRPr>
          </a:p>
        </p:txBody>
      </p:sp>
      <p:sp>
        <p:nvSpPr>
          <p:cNvPr id="4" name="文字方塊 3"/>
          <p:cNvSpPr txBox="1"/>
          <p:nvPr/>
        </p:nvSpPr>
        <p:spPr>
          <a:xfrm>
            <a:off x="1979710" y="1000829"/>
            <a:ext cx="5519460" cy="584775"/>
          </a:xfrm>
          <a:prstGeom prst="rect">
            <a:avLst/>
          </a:prstGeom>
          <a:noFill/>
        </p:spPr>
        <p:txBody>
          <a:bodyPr wrap="none" rtlCol="0">
            <a:spAutoFit/>
          </a:bodyPr>
          <a:lstStyle/>
          <a:p>
            <a:r>
              <a:rPr lang="zh-TW" altLang="en-US" sz="3200" b="1" dirty="0">
                <a:effectLst>
                  <a:outerShdw blurRad="38100" dist="38100" dir="2700000" algn="tl">
                    <a:srgbClr val="000000">
                      <a:alpha val="43137"/>
                    </a:srgbClr>
                  </a:outerShdw>
                </a:effectLst>
              </a:rPr>
              <a:t>與防救災相關的</a:t>
            </a:r>
            <a:r>
              <a:rPr lang="zh-TW" altLang="en-US" sz="3200" b="1" dirty="0" smtClean="0">
                <a:effectLst>
                  <a:outerShdw blurRad="38100" dist="38100" dir="2700000" algn="tl">
                    <a:srgbClr val="000000">
                      <a:alpha val="43137"/>
                    </a:srgbClr>
                  </a:outerShdw>
                </a:effectLst>
              </a:rPr>
              <a:t>資源是什麼？</a:t>
            </a:r>
            <a:endParaRPr lang="zh-TW" altLang="en-US" sz="3200" b="1" dirty="0">
              <a:effectLst>
                <a:outerShdw blurRad="38100" dist="38100" dir="2700000" algn="tl">
                  <a:srgbClr val="000000">
                    <a:alpha val="43137"/>
                  </a:srgbClr>
                </a:outerShdw>
              </a:effectLst>
            </a:endParaRPr>
          </a:p>
        </p:txBody>
      </p:sp>
      <p:sp>
        <p:nvSpPr>
          <p:cNvPr id="5" name="文字方塊 4"/>
          <p:cNvSpPr txBox="1"/>
          <p:nvPr/>
        </p:nvSpPr>
        <p:spPr>
          <a:xfrm>
            <a:off x="1773047" y="162880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社區各自需要什麼防救災資源？</a:t>
            </a:r>
            <a:endParaRPr lang="zh-TW" altLang="en-US" sz="3200" b="1" dirty="0">
              <a:effectLst>
                <a:outerShdw blurRad="38100" dist="38100" dir="2700000" algn="tl">
                  <a:srgbClr val="000000">
                    <a:alpha val="43137"/>
                  </a:srgbClr>
                </a:outerShdw>
              </a:effectLst>
            </a:endParaRPr>
          </a:p>
        </p:txBody>
      </p:sp>
      <p:sp>
        <p:nvSpPr>
          <p:cNvPr id="7" name="文字方塊 6"/>
          <p:cNvSpPr txBox="1"/>
          <p:nvPr/>
        </p:nvSpPr>
        <p:spPr>
          <a:xfrm>
            <a:off x="1900733" y="3780329"/>
            <a:ext cx="5519460"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如何找到和充實不足的資源？</a:t>
            </a:r>
            <a:endParaRPr lang="zh-TW" altLang="en-US" sz="3200" b="1" dirty="0">
              <a:effectLst>
                <a:outerShdw blurRad="38100" dist="38100" dir="2700000" algn="tl">
                  <a:srgbClr val="000000">
                    <a:alpha val="43137"/>
                  </a:srgbClr>
                </a:outerShdw>
              </a:effectLst>
            </a:endParaRPr>
          </a:p>
        </p:txBody>
      </p:sp>
      <p:sp>
        <p:nvSpPr>
          <p:cNvPr id="8" name="文字方塊 7"/>
          <p:cNvSpPr txBox="1"/>
          <p:nvPr/>
        </p:nvSpPr>
        <p:spPr>
          <a:xfrm>
            <a:off x="3131840" y="450040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資源如何管理？</a:t>
            </a:r>
            <a:endParaRPr lang="zh-TW" altLang="en-US" sz="3200" b="1" dirty="0">
              <a:effectLst>
                <a:outerShdw blurRad="38100" dist="38100" dir="2700000" algn="tl">
                  <a:srgbClr val="000000">
                    <a:alpha val="43137"/>
                  </a:srgbClr>
                </a:outerShdw>
              </a:effectLst>
            </a:endParaRPr>
          </a:p>
        </p:txBody>
      </p:sp>
      <p:sp>
        <p:nvSpPr>
          <p:cNvPr id="9" name="文字方塊 8"/>
          <p:cNvSpPr txBox="1"/>
          <p:nvPr/>
        </p:nvSpPr>
        <p:spPr>
          <a:xfrm>
            <a:off x="3151628" y="522048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資源如何共享？</a:t>
            </a:r>
            <a:endParaRPr lang="zh-TW" altLang="en-US" sz="3200" b="1" dirty="0">
              <a:effectLst>
                <a:outerShdw blurRad="38100" dist="38100" dir="2700000" algn="tl">
                  <a:srgbClr val="000000">
                    <a:alpha val="43137"/>
                  </a:srgbClr>
                </a:outerShdw>
              </a:effectLst>
            </a:endParaRPr>
          </a:p>
        </p:txBody>
      </p:sp>
      <p:sp>
        <p:nvSpPr>
          <p:cNvPr id="10" name="文字方塊 9"/>
          <p:cNvSpPr txBox="1"/>
          <p:nvPr/>
        </p:nvSpPr>
        <p:spPr>
          <a:xfrm>
            <a:off x="2800448" y="6012577"/>
            <a:ext cx="3877985"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資源如何發揮效用？</a:t>
            </a:r>
            <a:endParaRPr lang="zh-TW" altLang="en-US" sz="3200" b="1" dirty="0">
              <a:effectLst>
                <a:outerShdw blurRad="38100" dist="38100" dir="2700000" algn="tl">
                  <a:srgbClr val="000000">
                    <a:alpha val="43137"/>
                  </a:srgbClr>
                </a:outerShdw>
              </a:effectLst>
            </a:endParaRPr>
          </a:p>
        </p:txBody>
      </p:sp>
      <p:sp>
        <p:nvSpPr>
          <p:cNvPr id="11" name="文字方塊 10"/>
          <p:cNvSpPr txBox="1"/>
          <p:nvPr/>
        </p:nvSpPr>
        <p:spPr>
          <a:xfrm>
            <a:off x="1787112" y="264327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社區（或其他組織）各自擁有什麼</a:t>
            </a:r>
            <a:r>
              <a:rPr lang="zh-TW" altLang="en-US" sz="3200" b="1" dirty="0">
                <a:effectLst>
                  <a:outerShdw blurRad="38100" dist="38100" dir="2700000" algn="tl">
                    <a:srgbClr val="000000">
                      <a:alpha val="43137"/>
                    </a:srgbClr>
                  </a:outerShdw>
                </a:effectLst>
              </a:rPr>
              <a:t>防救災</a:t>
            </a:r>
            <a:r>
              <a:rPr lang="zh-TW" altLang="en-US" sz="3200" b="1" dirty="0" smtClean="0">
                <a:effectLst>
                  <a:outerShdw blurRad="38100" dist="38100" dir="2700000" algn="tl">
                    <a:srgbClr val="000000">
                      <a:alpha val="43137"/>
                    </a:srgbClr>
                  </a:outerShdw>
                </a:effectLst>
              </a:rPr>
              <a:t>資源？</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482815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1371600" y="4406900"/>
            <a:ext cx="7772400" cy="1362075"/>
          </a:xfrm>
        </p:spPr>
        <p:txBody>
          <a:bodyPr/>
          <a:lstStyle/>
          <a:p>
            <a:r>
              <a:rPr lang="zh-TW" altLang="en-US" dirty="0" smtClean="0"/>
              <a:t> </a:t>
            </a:r>
            <a:endParaRPr lang="zh-TW" altLang="en-US" dirty="0"/>
          </a:p>
        </p:txBody>
      </p:sp>
      <p:sp>
        <p:nvSpPr>
          <p:cNvPr id="6" name="文字方塊 5"/>
          <p:cNvSpPr txBox="1"/>
          <p:nvPr/>
        </p:nvSpPr>
        <p:spPr>
          <a:xfrm>
            <a:off x="1187624" y="1685508"/>
            <a:ext cx="6853158" cy="1323439"/>
          </a:xfrm>
          <a:prstGeom prst="rect">
            <a:avLst/>
          </a:prstGeom>
          <a:noFill/>
        </p:spPr>
        <p:txBody>
          <a:bodyPr wrap="none" rtlCol="0">
            <a:spAutoFit/>
          </a:bodyPr>
          <a:lstStyle/>
          <a:p>
            <a:pPr algn="ctr"/>
            <a:r>
              <a:rPr lang="zh-TW" altLang="en-US" sz="4000" b="1" dirty="0" smtClean="0">
                <a:effectLst>
                  <a:outerShdw blurRad="38100" dist="38100" dir="2700000" algn="tl">
                    <a:srgbClr val="000000">
                      <a:alpha val="43137"/>
                    </a:srgbClr>
                  </a:outerShdw>
                </a:effectLst>
              </a:rPr>
              <a:t>培養防災的：</a:t>
            </a:r>
            <a:endParaRPr lang="en-US" altLang="zh-TW" sz="4000" b="1" dirty="0" smtClean="0">
              <a:effectLst>
                <a:outerShdw blurRad="38100" dist="38100" dir="2700000" algn="tl">
                  <a:srgbClr val="000000">
                    <a:alpha val="43137"/>
                  </a:srgbClr>
                </a:outerShdw>
              </a:effectLst>
            </a:endParaRPr>
          </a:p>
          <a:p>
            <a:pPr algn="ctr"/>
            <a:r>
              <a:rPr lang="zh-TW" altLang="en-US" sz="4000" b="1" dirty="0" smtClean="0">
                <a:effectLst>
                  <a:outerShdw blurRad="38100" dist="38100" dir="2700000" algn="tl">
                    <a:srgbClr val="000000">
                      <a:alpha val="43137"/>
                    </a:srgbClr>
                  </a:outerShdw>
                </a:effectLst>
              </a:rPr>
              <a:t>知識</a:t>
            </a:r>
            <a:r>
              <a:rPr lang="zh-TW" altLang="en-US" sz="4000" b="1" dirty="0">
                <a:effectLst>
                  <a:outerShdw blurRad="38100" dist="38100" dir="2700000" algn="tl">
                    <a:srgbClr val="000000">
                      <a:alpha val="43137"/>
                    </a:srgbClr>
                  </a:outerShdw>
                </a:effectLst>
              </a:rPr>
              <a:t>、技能、思考力、判斷力</a:t>
            </a:r>
          </a:p>
        </p:txBody>
      </p:sp>
      <p:sp>
        <p:nvSpPr>
          <p:cNvPr id="7" name="文字方塊 6"/>
          <p:cNvSpPr txBox="1"/>
          <p:nvPr/>
        </p:nvSpPr>
        <p:spPr>
          <a:xfrm>
            <a:off x="919024" y="3501008"/>
            <a:ext cx="7992888" cy="2308324"/>
          </a:xfrm>
          <a:prstGeom prst="rect">
            <a:avLst/>
          </a:prstGeom>
          <a:noFill/>
        </p:spPr>
        <p:txBody>
          <a:bodyPr wrap="square" rtlCol="0">
            <a:spAutoFit/>
          </a:bodyPr>
          <a:lstStyle/>
          <a:p>
            <a:r>
              <a:rPr lang="zh-TW" altLang="en-US" sz="3600" b="1" dirty="0" smtClean="0">
                <a:effectLst>
                  <a:outerShdw blurRad="38100" dist="38100" dir="2700000" algn="tl">
                    <a:srgbClr val="000000">
                      <a:alpha val="43137"/>
                    </a:srgbClr>
                  </a:outerShdw>
                </a:effectLst>
              </a:rPr>
              <a:t>防災、環境、能源、經濟、社會</a:t>
            </a:r>
            <a:r>
              <a:rPr lang="en-US" altLang="zh-TW" sz="3600" b="1" dirty="0" smtClean="0">
                <a:effectLst>
                  <a:outerShdw blurRad="38100" dist="38100" dir="2700000" algn="tl">
                    <a:srgbClr val="000000">
                      <a:alpha val="43137"/>
                    </a:srgbClr>
                  </a:outerShdw>
                </a:effectLst>
              </a:rPr>
              <a:t>…….</a:t>
            </a:r>
            <a:r>
              <a:rPr lang="zh-TW" altLang="en-US" sz="3600" b="1" dirty="0" smtClean="0">
                <a:effectLst>
                  <a:outerShdw blurRad="38100" dist="38100" dir="2700000" algn="tl">
                    <a:srgbClr val="000000">
                      <a:alpha val="43137"/>
                    </a:srgbClr>
                  </a:outerShdw>
                </a:effectLst>
              </a:rPr>
              <a:t>全面向思考與判斷</a:t>
            </a:r>
            <a:endParaRPr lang="en-US" altLang="zh-TW" sz="3600" b="1" dirty="0" smtClean="0">
              <a:effectLst>
                <a:outerShdw blurRad="38100" dist="38100" dir="2700000" algn="tl">
                  <a:srgbClr val="000000">
                    <a:alpha val="43137"/>
                  </a:srgbClr>
                </a:outerShdw>
              </a:effectLst>
            </a:endParaRPr>
          </a:p>
          <a:p>
            <a:endParaRPr lang="en-US" altLang="zh-TW" sz="3600" b="1" dirty="0">
              <a:effectLst>
                <a:outerShdw blurRad="38100" dist="38100" dir="2700000" algn="tl">
                  <a:srgbClr val="000000">
                    <a:alpha val="43137"/>
                  </a:srgbClr>
                </a:outerShdw>
              </a:effectLst>
            </a:endParaRPr>
          </a:p>
          <a:p>
            <a:pPr algn="ctr"/>
            <a:r>
              <a:rPr lang="zh-TW" altLang="en-US" sz="3600" b="1" dirty="0" smtClean="0">
                <a:effectLst>
                  <a:outerShdw blurRad="38100" dist="38100" dir="2700000" algn="tl">
                    <a:srgbClr val="000000">
                      <a:alpha val="43137"/>
                    </a:srgbClr>
                  </a:outerShdw>
                </a:effectLst>
              </a:rPr>
              <a:t>防災 </a:t>
            </a:r>
            <a:r>
              <a:rPr lang="en-US" altLang="zh-TW" sz="3600" b="1" dirty="0" smtClean="0">
                <a:effectLst>
                  <a:outerShdw blurRad="38100" dist="38100" dir="2700000" algn="tl">
                    <a:srgbClr val="000000">
                      <a:alpha val="43137"/>
                    </a:srgbClr>
                  </a:outerShdw>
                </a:effectLst>
              </a:rPr>
              <a:t>+ A </a:t>
            </a:r>
            <a:r>
              <a:rPr lang="zh-TW" altLang="en-US" sz="3600" b="1" dirty="0" smtClean="0">
                <a:effectLst>
                  <a:outerShdw blurRad="38100" dist="38100" dir="2700000" algn="tl">
                    <a:srgbClr val="000000">
                      <a:alpha val="43137"/>
                    </a:srgbClr>
                  </a:outerShdw>
                </a:effectLst>
              </a:rPr>
              <a:t>教育</a:t>
            </a:r>
            <a:endParaRPr lang="zh-TW" alt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546475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圓角矩形 14"/>
          <p:cNvSpPr/>
          <p:nvPr/>
        </p:nvSpPr>
        <p:spPr>
          <a:xfrm>
            <a:off x="7956376" y="436687"/>
            <a:ext cx="648072" cy="187220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綜</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合</a:t>
            </a:r>
            <a:endParaRPr lang="en-US" altLang="zh-TW" sz="1600" dirty="0" smtClean="0">
              <a:latin typeface="微軟正黑體" pitchFamily="34" charset="-120"/>
              <a:ea typeface="微軟正黑體" pitchFamily="34" charset="-120"/>
            </a:endParaRPr>
          </a:p>
        </p:txBody>
      </p:sp>
      <p:sp>
        <p:nvSpPr>
          <p:cNvPr id="10" name="圓角矩形 9"/>
          <p:cNvSpPr/>
          <p:nvPr/>
        </p:nvSpPr>
        <p:spPr>
          <a:xfrm>
            <a:off x="4716016" y="419075"/>
            <a:ext cx="648072" cy="18722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英</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文</a:t>
            </a:r>
            <a:endParaRPr lang="zh-TW" altLang="en-US" sz="1600" dirty="0">
              <a:latin typeface="微軟正黑體" pitchFamily="34" charset="-120"/>
              <a:ea typeface="微軟正黑體" pitchFamily="34" charset="-120"/>
            </a:endParaRPr>
          </a:p>
        </p:txBody>
      </p:sp>
      <p:sp>
        <p:nvSpPr>
          <p:cNvPr id="8" name="圓角矩形 7"/>
          <p:cNvSpPr/>
          <p:nvPr/>
        </p:nvSpPr>
        <p:spPr>
          <a:xfrm>
            <a:off x="3131840" y="391567"/>
            <a:ext cx="648072" cy="18722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數</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學</a:t>
            </a:r>
          </a:p>
        </p:txBody>
      </p:sp>
      <p:sp>
        <p:nvSpPr>
          <p:cNvPr id="11" name="圓角矩形 10"/>
          <p:cNvSpPr/>
          <p:nvPr/>
        </p:nvSpPr>
        <p:spPr>
          <a:xfrm>
            <a:off x="6372200" y="417761"/>
            <a:ext cx="648072"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音</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樂</a:t>
            </a:r>
            <a:endParaRPr lang="zh-TW" altLang="en-US" sz="1600" dirty="0">
              <a:latin typeface="微軟正黑體" pitchFamily="34" charset="-120"/>
              <a:ea typeface="微軟正黑體" pitchFamily="34" charset="-120"/>
            </a:endParaRPr>
          </a:p>
        </p:txBody>
      </p:sp>
      <p:sp>
        <p:nvSpPr>
          <p:cNvPr id="7" name="圓角矩形 6"/>
          <p:cNvSpPr/>
          <p:nvPr/>
        </p:nvSpPr>
        <p:spPr>
          <a:xfrm>
            <a:off x="1562373" y="404664"/>
            <a:ext cx="648072" cy="18722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社</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會</a:t>
            </a:r>
          </a:p>
        </p:txBody>
      </p:sp>
      <p:sp>
        <p:nvSpPr>
          <p:cNvPr id="2" name="波浪 1"/>
          <p:cNvSpPr/>
          <p:nvPr/>
        </p:nvSpPr>
        <p:spPr>
          <a:xfrm>
            <a:off x="323528" y="940743"/>
            <a:ext cx="8568952" cy="864096"/>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600">
              <a:solidFill>
                <a:schemeClr val="tx1"/>
              </a:solidFill>
              <a:latin typeface="微軟正黑體" pitchFamily="34" charset="-120"/>
              <a:ea typeface="微軟正黑體" pitchFamily="34" charset="-120"/>
            </a:endParaRPr>
          </a:p>
        </p:txBody>
      </p:sp>
      <p:sp>
        <p:nvSpPr>
          <p:cNvPr id="3" name="文字方塊 2"/>
          <p:cNvSpPr txBox="1"/>
          <p:nvPr/>
        </p:nvSpPr>
        <p:spPr>
          <a:xfrm>
            <a:off x="3131840" y="2668270"/>
            <a:ext cx="2723823" cy="369332"/>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防災教育與各學科之關係</a:t>
            </a:r>
            <a:endParaRPr lang="zh-TW" altLang="en-US" dirty="0">
              <a:latin typeface="微軟正黑體" pitchFamily="34" charset="-120"/>
              <a:ea typeface="微軟正黑體" pitchFamily="34" charset="-120"/>
            </a:endParaRPr>
          </a:p>
        </p:txBody>
      </p:sp>
      <p:sp>
        <p:nvSpPr>
          <p:cNvPr id="4" name="文字方塊 3"/>
          <p:cNvSpPr txBox="1"/>
          <p:nvPr/>
        </p:nvSpPr>
        <p:spPr>
          <a:xfrm>
            <a:off x="3030068" y="5877272"/>
            <a:ext cx="3185487" cy="369332"/>
          </a:xfrm>
          <a:prstGeom prst="rect">
            <a:avLst/>
          </a:prstGeom>
          <a:noFill/>
        </p:spPr>
        <p:txBody>
          <a:bodyPr wrap="none" rtlCol="0">
            <a:spAutoFit/>
          </a:bodyPr>
          <a:lstStyle/>
          <a:p>
            <a:r>
              <a:rPr lang="zh-TW" altLang="en-US" dirty="0" smtClean="0">
                <a:latin typeface="微軟正黑體" pitchFamily="34" charset="-120"/>
                <a:ea typeface="微軟正黑體" pitchFamily="34" charset="-120"/>
              </a:rPr>
              <a:t>防災教育與各學習議題之關係</a:t>
            </a:r>
            <a:endParaRPr lang="zh-TW" altLang="en-US" dirty="0">
              <a:latin typeface="微軟正黑體" pitchFamily="34" charset="-120"/>
              <a:ea typeface="微軟正黑體" pitchFamily="34" charset="-120"/>
            </a:endParaRPr>
          </a:p>
        </p:txBody>
      </p:sp>
      <p:sp>
        <p:nvSpPr>
          <p:cNvPr id="5" name="圓角矩形 4"/>
          <p:cNvSpPr/>
          <p:nvPr/>
        </p:nvSpPr>
        <p:spPr>
          <a:xfrm>
            <a:off x="755576" y="404664"/>
            <a:ext cx="648072"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國</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語</a:t>
            </a:r>
            <a:endParaRPr lang="zh-TW" altLang="en-US" sz="1600" dirty="0">
              <a:latin typeface="微軟正黑體" pitchFamily="34" charset="-120"/>
              <a:ea typeface="微軟正黑體" pitchFamily="34" charset="-120"/>
            </a:endParaRPr>
          </a:p>
        </p:txBody>
      </p:sp>
      <p:sp>
        <p:nvSpPr>
          <p:cNvPr id="12" name="圓角矩形 11"/>
          <p:cNvSpPr/>
          <p:nvPr/>
        </p:nvSpPr>
        <p:spPr>
          <a:xfrm>
            <a:off x="7164288" y="436687"/>
            <a:ext cx="648072" cy="18722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美</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勞</a:t>
            </a:r>
          </a:p>
        </p:txBody>
      </p:sp>
      <p:sp>
        <p:nvSpPr>
          <p:cNvPr id="13" name="圓角矩形 12"/>
          <p:cNvSpPr/>
          <p:nvPr/>
        </p:nvSpPr>
        <p:spPr>
          <a:xfrm>
            <a:off x="5577827" y="419075"/>
            <a:ext cx="648072" cy="18722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健康</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與</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體</a:t>
            </a: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育</a:t>
            </a:r>
            <a:endParaRPr lang="zh-TW" altLang="en-US" sz="1600" dirty="0">
              <a:latin typeface="微軟正黑體" pitchFamily="34" charset="-120"/>
              <a:ea typeface="微軟正黑體" pitchFamily="34" charset="-120"/>
            </a:endParaRPr>
          </a:p>
        </p:txBody>
      </p:sp>
      <p:sp>
        <p:nvSpPr>
          <p:cNvPr id="9" name="圓角矩形 8"/>
          <p:cNvSpPr/>
          <p:nvPr/>
        </p:nvSpPr>
        <p:spPr>
          <a:xfrm>
            <a:off x="2339752" y="391567"/>
            <a:ext cx="648072" cy="18722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自</a:t>
            </a:r>
            <a:endParaRPr lang="en-US" altLang="zh-TW" sz="1600" dirty="0" smtClean="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然</a:t>
            </a:r>
            <a:endParaRPr lang="en-US" altLang="zh-TW" sz="1600" dirty="0" smtClean="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與生活科技</a:t>
            </a:r>
          </a:p>
        </p:txBody>
      </p:sp>
      <p:sp>
        <p:nvSpPr>
          <p:cNvPr id="14" name="圓角矩形 13"/>
          <p:cNvSpPr/>
          <p:nvPr/>
        </p:nvSpPr>
        <p:spPr>
          <a:xfrm>
            <a:off x="3923928" y="404664"/>
            <a:ext cx="648072" cy="188530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鄉</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土</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語</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文</a:t>
            </a:r>
            <a:endParaRPr lang="en-US" altLang="zh-TW" sz="1600" dirty="0" smtClean="0">
              <a:latin typeface="微軟正黑體" pitchFamily="34" charset="-120"/>
              <a:ea typeface="微軟正黑體" pitchFamily="34" charset="-120"/>
            </a:endParaRPr>
          </a:p>
        </p:txBody>
      </p:sp>
      <p:sp>
        <p:nvSpPr>
          <p:cNvPr id="16" name="文字方塊 15"/>
          <p:cNvSpPr txBox="1"/>
          <p:nvPr/>
        </p:nvSpPr>
        <p:spPr>
          <a:xfrm>
            <a:off x="1711074" y="1187460"/>
            <a:ext cx="5777250" cy="369332"/>
          </a:xfrm>
          <a:prstGeom prst="rect">
            <a:avLst/>
          </a:prstGeom>
          <a:noFill/>
        </p:spPr>
        <p:txBody>
          <a:bodyPr wrap="square" rtlCol="0">
            <a:spAutoFit/>
          </a:bodyPr>
          <a:lstStyle/>
          <a:p>
            <a:pPr algn="just"/>
            <a:r>
              <a:rPr lang="zh-TW" altLang="en-US" dirty="0" smtClean="0">
                <a:latin typeface="微軟正黑體" pitchFamily="34" charset="-120"/>
                <a:ea typeface="微軟正黑體" pitchFamily="34" charset="-120"/>
              </a:rPr>
              <a:t>防                       災                        教                        育</a:t>
            </a:r>
            <a:endParaRPr lang="zh-TW" altLang="en-US" dirty="0">
              <a:latin typeface="微軟正黑體" pitchFamily="34" charset="-120"/>
              <a:ea typeface="微軟正黑體" pitchFamily="34" charset="-120"/>
            </a:endParaRPr>
          </a:p>
        </p:txBody>
      </p:sp>
      <p:sp>
        <p:nvSpPr>
          <p:cNvPr id="17" name="圓角矩形 16"/>
          <p:cNvSpPr/>
          <p:nvPr/>
        </p:nvSpPr>
        <p:spPr>
          <a:xfrm>
            <a:off x="7956376" y="3429000"/>
            <a:ext cx="648072" cy="187220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生</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命</a:t>
            </a:r>
            <a:endParaRPr lang="en-US" altLang="zh-TW" sz="1600" dirty="0" smtClean="0">
              <a:latin typeface="微軟正黑體" pitchFamily="34" charset="-120"/>
              <a:ea typeface="微軟正黑體" pitchFamily="34" charset="-120"/>
            </a:endParaRPr>
          </a:p>
        </p:txBody>
      </p:sp>
      <p:sp>
        <p:nvSpPr>
          <p:cNvPr id="18" name="圓角矩形 17"/>
          <p:cNvSpPr/>
          <p:nvPr/>
        </p:nvSpPr>
        <p:spPr>
          <a:xfrm>
            <a:off x="4716016" y="3411388"/>
            <a:ext cx="648072" cy="18722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環</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境</a:t>
            </a:r>
          </a:p>
        </p:txBody>
      </p:sp>
      <p:sp>
        <p:nvSpPr>
          <p:cNvPr id="19" name="圓角矩形 18"/>
          <p:cNvSpPr/>
          <p:nvPr/>
        </p:nvSpPr>
        <p:spPr>
          <a:xfrm>
            <a:off x="3131840" y="3383880"/>
            <a:ext cx="648072" cy="18722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法</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治</a:t>
            </a:r>
          </a:p>
        </p:txBody>
      </p:sp>
      <p:sp>
        <p:nvSpPr>
          <p:cNvPr id="20" name="圓角矩形 19"/>
          <p:cNvSpPr/>
          <p:nvPr/>
        </p:nvSpPr>
        <p:spPr>
          <a:xfrm>
            <a:off x="6372200" y="3410074"/>
            <a:ext cx="648072"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語</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言</a:t>
            </a:r>
          </a:p>
        </p:txBody>
      </p:sp>
      <p:sp>
        <p:nvSpPr>
          <p:cNvPr id="21" name="圓角矩形 20"/>
          <p:cNvSpPr/>
          <p:nvPr/>
        </p:nvSpPr>
        <p:spPr>
          <a:xfrm>
            <a:off x="1562373" y="3396977"/>
            <a:ext cx="648072" cy="18722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性</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別</a:t>
            </a:r>
            <a:endParaRPr lang="zh-TW" altLang="en-US" sz="1600" dirty="0">
              <a:latin typeface="微軟正黑體" pitchFamily="34" charset="-120"/>
              <a:ea typeface="微軟正黑體" pitchFamily="34" charset="-120"/>
            </a:endParaRPr>
          </a:p>
        </p:txBody>
      </p:sp>
      <p:sp>
        <p:nvSpPr>
          <p:cNvPr id="22" name="波浪 21"/>
          <p:cNvSpPr/>
          <p:nvPr/>
        </p:nvSpPr>
        <p:spPr>
          <a:xfrm>
            <a:off x="323528" y="3933056"/>
            <a:ext cx="8568952" cy="864096"/>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1600">
              <a:solidFill>
                <a:schemeClr val="tx1"/>
              </a:solidFill>
              <a:latin typeface="微軟正黑體" pitchFamily="34" charset="-120"/>
              <a:ea typeface="微軟正黑體" pitchFamily="34" charset="-120"/>
            </a:endParaRPr>
          </a:p>
        </p:txBody>
      </p:sp>
      <p:sp>
        <p:nvSpPr>
          <p:cNvPr id="23" name="圓角矩形 22"/>
          <p:cNvSpPr/>
          <p:nvPr/>
        </p:nvSpPr>
        <p:spPr>
          <a:xfrm>
            <a:off x="755576" y="3396977"/>
            <a:ext cx="648072"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人</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權</a:t>
            </a:r>
            <a:endParaRPr lang="zh-TW" altLang="en-US" sz="1600" dirty="0">
              <a:latin typeface="微軟正黑體" pitchFamily="34" charset="-120"/>
              <a:ea typeface="微軟正黑體" pitchFamily="34" charset="-120"/>
            </a:endParaRPr>
          </a:p>
        </p:txBody>
      </p:sp>
      <p:sp>
        <p:nvSpPr>
          <p:cNvPr id="24" name="圓角矩形 23"/>
          <p:cNvSpPr/>
          <p:nvPr/>
        </p:nvSpPr>
        <p:spPr>
          <a:xfrm>
            <a:off x="7164288" y="3429000"/>
            <a:ext cx="648072" cy="18722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美</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smtClean="0">
                <a:latin typeface="微軟正黑體" pitchFamily="34" charset="-120"/>
                <a:ea typeface="微軟正黑體" pitchFamily="34" charset="-120"/>
              </a:rPr>
              <a:t>學</a:t>
            </a:r>
            <a:endParaRPr lang="zh-TW" altLang="en-US" sz="1600" dirty="0">
              <a:latin typeface="微軟正黑體" pitchFamily="34" charset="-120"/>
              <a:ea typeface="微軟正黑體" pitchFamily="34" charset="-120"/>
            </a:endParaRPr>
          </a:p>
        </p:txBody>
      </p:sp>
      <p:sp>
        <p:nvSpPr>
          <p:cNvPr id="25" name="圓角矩形 24"/>
          <p:cNvSpPr/>
          <p:nvPr/>
        </p:nvSpPr>
        <p:spPr>
          <a:xfrm>
            <a:off x="5577827" y="3411388"/>
            <a:ext cx="648072" cy="18722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文</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化</a:t>
            </a:r>
            <a:endParaRPr lang="en-US" altLang="zh-TW" sz="1600" dirty="0" smtClean="0">
              <a:latin typeface="微軟正黑體" pitchFamily="34" charset="-120"/>
              <a:ea typeface="微軟正黑體" pitchFamily="34" charset="-120"/>
            </a:endParaRPr>
          </a:p>
        </p:txBody>
      </p:sp>
      <p:sp>
        <p:nvSpPr>
          <p:cNvPr id="26" name="圓角矩形 25"/>
          <p:cNvSpPr/>
          <p:nvPr/>
        </p:nvSpPr>
        <p:spPr>
          <a:xfrm>
            <a:off x="2339752" y="3383880"/>
            <a:ext cx="648072" cy="187220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itchFamily="34" charset="-120"/>
                <a:ea typeface="微軟正黑體" pitchFamily="34" charset="-120"/>
              </a:rPr>
              <a:t>資</a:t>
            </a: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訊</a:t>
            </a:r>
          </a:p>
        </p:txBody>
      </p:sp>
      <p:sp>
        <p:nvSpPr>
          <p:cNvPr id="27" name="圓角矩形 26"/>
          <p:cNvSpPr/>
          <p:nvPr/>
        </p:nvSpPr>
        <p:spPr>
          <a:xfrm>
            <a:off x="3923928" y="3396977"/>
            <a:ext cx="648072" cy="188530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sz="1600" dirty="0">
                <a:latin typeface="微軟正黑體" pitchFamily="34" charset="-120"/>
                <a:ea typeface="微軟正黑體" pitchFamily="34" charset="-120"/>
              </a:rPr>
              <a:t>國</a:t>
            </a:r>
            <a:endParaRPr lang="en-US" altLang="zh-TW" sz="1600" dirty="0" smtClean="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endParaRPr lang="en-US" altLang="zh-TW" sz="1600" dirty="0" smtClean="0">
              <a:latin typeface="微軟正黑體" pitchFamily="34" charset="-120"/>
              <a:ea typeface="微軟正黑體" pitchFamily="34" charset="-120"/>
            </a:endParaRPr>
          </a:p>
          <a:p>
            <a:pPr algn="ctr"/>
            <a:endParaRPr lang="en-US" altLang="zh-TW" sz="1600" dirty="0">
              <a:latin typeface="微軟正黑體" pitchFamily="34" charset="-120"/>
              <a:ea typeface="微軟正黑體" pitchFamily="34" charset="-120"/>
            </a:endParaRPr>
          </a:p>
          <a:p>
            <a:pPr algn="ctr"/>
            <a:r>
              <a:rPr lang="zh-TW" altLang="en-US" sz="1600" dirty="0">
                <a:latin typeface="微軟正黑體" pitchFamily="34" charset="-120"/>
                <a:ea typeface="微軟正黑體" pitchFamily="34" charset="-120"/>
              </a:rPr>
              <a:t>際</a:t>
            </a:r>
            <a:endParaRPr lang="en-US" altLang="zh-TW" sz="1600" dirty="0" smtClean="0">
              <a:latin typeface="微軟正黑體" pitchFamily="34" charset="-120"/>
              <a:ea typeface="微軟正黑體" pitchFamily="34" charset="-120"/>
            </a:endParaRPr>
          </a:p>
        </p:txBody>
      </p:sp>
      <p:sp>
        <p:nvSpPr>
          <p:cNvPr id="28" name="文字方塊 27"/>
          <p:cNvSpPr txBox="1"/>
          <p:nvPr/>
        </p:nvSpPr>
        <p:spPr>
          <a:xfrm>
            <a:off x="1711074" y="4179773"/>
            <a:ext cx="5777250" cy="369332"/>
          </a:xfrm>
          <a:prstGeom prst="rect">
            <a:avLst/>
          </a:prstGeom>
          <a:noFill/>
        </p:spPr>
        <p:txBody>
          <a:bodyPr wrap="square" rtlCol="0">
            <a:spAutoFit/>
          </a:bodyPr>
          <a:lstStyle/>
          <a:p>
            <a:pPr algn="just"/>
            <a:r>
              <a:rPr lang="zh-TW" altLang="en-US" dirty="0" smtClean="0">
                <a:latin typeface="微軟正黑體" pitchFamily="34" charset="-120"/>
                <a:ea typeface="微軟正黑體" pitchFamily="34" charset="-120"/>
              </a:rPr>
              <a:t>防                       災                        教                        育</a:t>
            </a:r>
            <a:endParaRPr lang="zh-TW" altLang="en-US" dirty="0">
              <a:latin typeface="微軟正黑體" pitchFamily="34" charset="-120"/>
              <a:ea typeface="微軟正黑體" pitchFamily="34" charset="-120"/>
            </a:endParaRPr>
          </a:p>
        </p:txBody>
      </p:sp>
      <p:sp>
        <p:nvSpPr>
          <p:cNvPr id="29" name="文字方塊 28"/>
          <p:cNvSpPr txBox="1"/>
          <p:nvPr/>
        </p:nvSpPr>
        <p:spPr>
          <a:xfrm>
            <a:off x="2267744" y="6581001"/>
            <a:ext cx="5436104" cy="276999"/>
          </a:xfrm>
          <a:prstGeom prst="rect">
            <a:avLst/>
          </a:prstGeom>
          <a:noFill/>
        </p:spPr>
        <p:txBody>
          <a:bodyPr wrap="none" rtlCol="0">
            <a:spAutoFit/>
          </a:bodyPr>
          <a:lstStyle/>
          <a:p>
            <a:r>
              <a:rPr lang="ja-JP" altLang="en-US" sz="1200" dirty="0">
                <a:latin typeface="微軟正黑體" pitchFamily="34" charset="-120"/>
                <a:ea typeface="微軟正黑體" pitchFamily="34" charset="-120"/>
              </a:rPr>
              <a:t>矢守克</a:t>
            </a:r>
            <a:r>
              <a:rPr lang="ja-JP" altLang="en-US" sz="1200" dirty="0" smtClean="0">
                <a:latin typeface="微軟正黑體" pitchFamily="34" charset="-120"/>
                <a:ea typeface="微軟正黑體" pitchFamily="34" charset="-120"/>
              </a:rPr>
              <a:t>也</a:t>
            </a:r>
            <a:r>
              <a:rPr lang="zh-TW" altLang="en-US" sz="1200" dirty="0">
                <a:latin typeface="微軟正黑體" pitchFamily="34" charset="-120"/>
                <a:ea typeface="微軟正黑體" pitchFamily="34" charset="-120"/>
              </a:rPr>
              <a:t>、</a:t>
            </a:r>
            <a:r>
              <a:rPr lang="ja-JP" altLang="en-US" sz="1200" dirty="0" smtClean="0">
                <a:latin typeface="微軟正黑體" pitchFamily="34" charset="-120"/>
                <a:ea typeface="微軟正黑體" pitchFamily="34" charset="-120"/>
              </a:rPr>
              <a:t>諏</a:t>
            </a:r>
            <a:r>
              <a:rPr lang="ja-JP" altLang="en-US" sz="1200" dirty="0">
                <a:latin typeface="微軟正黑體" pitchFamily="34" charset="-120"/>
                <a:ea typeface="微軟正黑體" pitchFamily="34" charset="-120"/>
              </a:rPr>
              <a:t>訪清</a:t>
            </a:r>
            <a:r>
              <a:rPr lang="ja-JP" altLang="en-US" sz="1200" dirty="0" smtClean="0">
                <a:latin typeface="微軟正黑體" pitchFamily="34" charset="-120"/>
                <a:ea typeface="微軟正黑體" pitchFamily="34" charset="-120"/>
              </a:rPr>
              <a:t>二</a:t>
            </a:r>
            <a:r>
              <a:rPr lang="zh-TW" altLang="en-US" sz="1200" dirty="0">
                <a:latin typeface="微軟正黑體" pitchFamily="34" charset="-120"/>
                <a:ea typeface="微軟正黑體" pitchFamily="34" charset="-120"/>
              </a:rPr>
              <a:t>、</a:t>
            </a:r>
            <a:r>
              <a:rPr lang="ja-JP" altLang="en-US" sz="1200" dirty="0" smtClean="0">
                <a:latin typeface="微軟正黑體" pitchFamily="34" charset="-120"/>
                <a:ea typeface="微軟正黑體" pitchFamily="34" charset="-120"/>
              </a:rPr>
              <a:t>舩</a:t>
            </a:r>
            <a:r>
              <a:rPr lang="ja-JP" altLang="en-US" sz="1200" dirty="0">
                <a:latin typeface="微軟正黑體" pitchFamily="34" charset="-120"/>
                <a:ea typeface="微軟正黑體" pitchFamily="34" charset="-120"/>
              </a:rPr>
              <a:t>木伸</a:t>
            </a:r>
            <a:r>
              <a:rPr lang="ja-JP" altLang="en-US" sz="1200" dirty="0" smtClean="0">
                <a:latin typeface="微軟正黑體" pitchFamily="34" charset="-120"/>
                <a:ea typeface="微軟正黑體" pitchFamily="34" charset="-120"/>
              </a:rPr>
              <a:t>江</a:t>
            </a:r>
            <a:r>
              <a:rPr lang="zh-TW" altLang="en-US" sz="1200" dirty="0" smtClean="0">
                <a:latin typeface="微軟正黑體" pitchFamily="34" charset="-120"/>
                <a:ea typeface="微軟正黑體" pitchFamily="34" charset="-120"/>
              </a:rPr>
              <a:t>，</a:t>
            </a:r>
            <a:r>
              <a:rPr lang="en-US" altLang="zh-TW" sz="1200" dirty="0" smtClean="0">
                <a:latin typeface="微軟正黑體" pitchFamily="34" charset="-120"/>
                <a:ea typeface="微軟正黑體" pitchFamily="34" charset="-120"/>
              </a:rPr>
              <a:t>2007</a:t>
            </a:r>
            <a:r>
              <a:rPr lang="zh-TW" altLang="en-US" sz="1200" dirty="0" smtClean="0">
                <a:latin typeface="微軟正黑體" pitchFamily="34" charset="-120"/>
                <a:ea typeface="微軟正黑體" pitchFamily="34" charset="-120"/>
              </a:rPr>
              <a:t>，</a:t>
            </a:r>
            <a:r>
              <a:rPr lang="ja-JP" altLang="en-US" sz="1200" dirty="0">
                <a:latin typeface="微軟正黑體" pitchFamily="34" charset="-120"/>
                <a:ea typeface="微軟正黑體" pitchFamily="34" charset="-120"/>
              </a:rPr>
              <a:t>夢みる防災</a:t>
            </a:r>
            <a:r>
              <a:rPr lang="ja-JP" altLang="en-US" sz="1200" dirty="0" smtClean="0">
                <a:latin typeface="微軟正黑體" pitchFamily="34" charset="-120"/>
                <a:ea typeface="微軟正黑體" pitchFamily="34" charset="-120"/>
              </a:rPr>
              <a:t>教育</a:t>
            </a:r>
            <a:r>
              <a:rPr lang="zh-TW" altLang="en-US" sz="1200" dirty="0" smtClean="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晃洋</a:t>
            </a:r>
            <a:r>
              <a:rPr lang="zh-TW" altLang="en-US" sz="1200" dirty="0" smtClean="0">
                <a:latin typeface="微軟正黑體" pitchFamily="34" charset="-120"/>
                <a:ea typeface="微軟正黑體" pitchFamily="34" charset="-120"/>
              </a:rPr>
              <a:t>書房，</a:t>
            </a:r>
            <a:r>
              <a:rPr lang="en-US" altLang="zh-TW" sz="1200" dirty="0" smtClean="0">
                <a:latin typeface="微軟正黑體" pitchFamily="34" charset="-120"/>
                <a:ea typeface="微軟正黑體" pitchFamily="34" charset="-120"/>
              </a:rPr>
              <a:t>255</a:t>
            </a:r>
            <a:r>
              <a:rPr lang="zh-TW" altLang="en-US" sz="1200" dirty="0" smtClean="0">
                <a:latin typeface="微軟正黑體" pitchFamily="34" charset="-120"/>
                <a:ea typeface="微軟正黑體" pitchFamily="34" charset="-120"/>
              </a:rPr>
              <a:t> </a:t>
            </a:r>
            <a:r>
              <a:rPr lang="en-US" altLang="zh-TW" sz="1200" dirty="0" smtClean="0">
                <a:latin typeface="微軟正黑體" pitchFamily="34" charset="-120"/>
                <a:ea typeface="微軟正黑體" pitchFamily="34" charset="-120"/>
              </a:rPr>
              <a:t>p. </a:t>
            </a:r>
            <a:endParaRPr lang="en-US" altLang="ja-JP" sz="1200" dirty="0">
              <a:latin typeface="微軟正黑體" pitchFamily="34" charset="-120"/>
              <a:ea typeface="微軟正黑體" pitchFamily="34" charset="-120"/>
            </a:endParaRPr>
          </a:p>
        </p:txBody>
      </p:sp>
    </p:spTree>
    <p:extLst>
      <p:ext uri="{BB962C8B-B14F-4D97-AF65-F5344CB8AC3E}">
        <p14:creationId xmlns:p14="http://schemas.microsoft.com/office/powerpoint/2010/main" val="197087825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smtClean="0"/>
              <a:t>東日本大震災後學校教育的改進</a:t>
            </a:r>
            <a:endParaRPr lang="zh-TW" altLang="en-US" sz="3600" dirty="0"/>
          </a:p>
        </p:txBody>
      </p:sp>
      <p:sp>
        <p:nvSpPr>
          <p:cNvPr id="3" name="內容版面配置區 2"/>
          <p:cNvSpPr>
            <a:spLocks noGrp="1"/>
          </p:cNvSpPr>
          <p:nvPr>
            <p:ph idx="1"/>
          </p:nvPr>
        </p:nvSpPr>
        <p:spPr/>
        <p:txBody>
          <a:bodyPr/>
          <a:lstStyle/>
          <a:p>
            <a:r>
              <a:rPr lang="zh-TW" altLang="en-US" dirty="0" smtClean="0"/>
              <a:t>學校教育的基本理念</a:t>
            </a:r>
            <a:endParaRPr lang="en-US" altLang="zh-TW" dirty="0" smtClean="0"/>
          </a:p>
          <a:p>
            <a:pPr lvl="1"/>
            <a:r>
              <a:rPr lang="zh-TW" altLang="en-US" dirty="0"/>
              <a:t>民主</a:t>
            </a:r>
            <a:r>
              <a:rPr lang="zh-TW" altLang="en-US" dirty="0" smtClean="0"/>
              <a:t>自由</a:t>
            </a:r>
            <a:r>
              <a:rPr lang="zh-TW" altLang="en-US" dirty="0"/>
              <a:t>、多元開放、</a:t>
            </a:r>
            <a:r>
              <a:rPr lang="zh-TW" altLang="en-US" dirty="0" smtClean="0"/>
              <a:t>包容理解，各種團體與組織之間的相互合作</a:t>
            </a:r>
            <a:endParaRPr lang="en-US" altLang="zh-TW" dirty="0" smtClean="0"/>
          </a:p>
          <a:p>
            <a:pPr lvl="1"/>
            <a:r>
              <a:rPr lang="zh-TW" altLang="en-US" dirty="0"/>
              <a:t>地方人文</a:t>
            </a:r>
            <a:r>
              <a:rPr lang="zh-TW" altLang="en-US" dirty="0" smtClean="0"/>
              <a:t>精神的尊重與地方人文活動的中心據點角色</a:t>
            </a:r>
            <a:endParaRPr lang="en-US" altLang="zh-TW" dirty="0" smtClean="0"/>
          </a:p>
          <a:p>
            <a:pPr lvl="1"/>
            <a:r>
              <a:rPr lang="zh-TW" altLang="en-US" dirty="0"/>
              <a:t>地方社會的一</a:t>
            </a:r>
            <a:r>
              <a:rPr lang="zh-TW" altLang="en-US" dirty="0" smtClean="0"/>
              <a:t>部份，地方社會活動的參與及共同規劃，促進學校教育的進展</a:t>
            </a:r>
            <a:endParaRPr lang="zh-TW" altLang="en-US" dirty="0"/>
          </a:p>
        </p:txBody>
      </p:sp>
    </p:spTree>
    <p:extLst>
      <p:ext uri="{BB962C8B-B14F-4D97-AF65-F5344CB8AC3E}">
        <p14:creationId xmlns:p14="http://schemas.microsoft.com/office/powerpoint/2010/main" val="238289119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t>東日本大震災後學校教育的</a:t>
            </a:r>
            <a:r>
              <a:rPr lang="zh-TW" altLang="en-US" sz="3600" dirty="0" smtClean="0"/>
              <a:t>改進（續）</a:t>
            </a:r>
            <a:endParaRPr lang="zh-TW" altLang="en-US" sz="3600" dirty="0"/>
          </a:p>
        </p:txBody>
      </p:sp>
      <p:sp>
        <p:nvSpPr>
          <p:cNvPr id="3" name="內容版面配置區 2"/>
          <p:cNvSpPr>
            <a:spLocks noGrp="1"/>
          </p:cNvSpPr>
          <p:nvPr>
            <p:ph idx="1"/>
          </p:nvPr>
        </p:nvSpPr>
        <p:spPr/>
        <p:txBody>
          <a:bodyPr/>
          <a:lstStyle/>
          <a:p>
            <a:r>
              <a:rPr lang="zh-TW" altLang="en-US" dirty="0" smtClean="0"/>
              <a:t>學習內容與方法</a:t>
            </a:r>
            <a:endParaRPr lang="en-US" altLang="zh-TW" dirty="0" smtClean="0"/>
          </a:p>
          <a:p>
            <a:pPr lvl="1"/>
            <a:r>
              <a:rPr lang="zh-TW" altLang="en-US" dirty="0"/>
              <a:t>過度的比較和重視效率的競爭主義的</a:t>
            </a:r>
            <a:r>
              <a:rPr lang="zh-TW" altLang="en-US" dirty="0" smtClean="0"/>
              <a:t>檢討與消弭，轉化為重視均衡、參與、合作、共同創作等精神與能力的追求</a:t>
            </a:r>
            <a:endParaRPr lang="en-US" altLang="zh-TW" dirty="0" smtClean="0"/>
          </a:p>
          <a:p>
            <a:pPr lvl="1"/>
            <a:r>
              <a:rPr lang="zh-TW" altLang="en-US" dirty="0" smtClean="0"/>
              <a:t>未來預測</a:t>
            </a:r>
            <a:r>
              <a:rPr lang="zh-TW" altLang="en-US" dirty="0"/>
              <a:t>的課題之解析</a:t>
            </a:r>
            <a:r>
              <a:rPr lang="zh-TW" altLang="en-US" dirty="0" smtClean="0"/>
              <a:t>、重視過程中的價值判斷力與選擇力的涵養與學習</a:t>
            </a:r>
            <a:endParaRPr lang="en-US" altLang="zh-TW" dirty="0" smtClean="0"/>
          </a:p>
          <a:p>
            <a:pPr lvl="1"/>
            <a:r>
              <a:rPr lang="zh-TW" altLang="en-US" dirty="0"/>
              <a:t>相</a:t>
            </a:r>
            <a:r>
              <a:rPr lang="zh-TW" altLang="en-US" dirty="0" smtClean="0"/>
              <a:t>異意見與批判的啟發、多樣的體驗、自我改革與成長的相關學習與促進</a:t>
            </a:r>
            <a:endParaRPr lang="zh-TW" altLang="en-US" dirty="0"/>
          </a:p>
        </p:txBody>
      </p:sp>
    </p:spTree>
    <p:extLst>
      <p:ext uri="{BB962C8B-B14F-4D97-AF65-F5344CB8AC3E}">
        <p14:creationId xmlns:p14="http://schemas.microsoft.com/office/powerpoint/2010/main" val="22531510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t>東日本大震災後學校教育的改進（續）</a:t>
            </a:r>
          </a:p>
        </p:txBody>
      </p:sp>
      <p:sp>
        <p:nvSpPr>
          <p:cNvPr id="3" name="內容版面配置區 2"/>
          <p:cNvSpPr>
            <a:spLocks noGrp="1"/>
          </p:cNvSpPr>
          <p:nvPr>
            <p:ph idx="1"/>
          </p:nvPr>
        </p:nvSpPr>
        <p:spPr/>
        <p:txBody>
          <a:bodyPr>
            <a:normAutofit/>
          </a:bodyPr>
          <a:lstStyle/>
          <a:p>
            <a:r>
              <a:rPr lang="zh-TW" altLang="en-US" dirty="0" smtClean="0"/>
              <a:t>教師的新責任</a:t>
            </a:r>
            <a:endParaRPr lang="en-US" altLang="zh-TW" dirty="0" smtClean="0"/>
          </a:p>
          <a:p>
            <a:pPr lvl="1"/>
            <a:r>
              <a:rPr lang="zh-TW" altLang="en-US" dirty="0"/>
              <a:t>各種各樣的人、組織、</a:t>
            </a:r>
            <a:r>
              <a:rPr lang="zh-TW" altLang="en-US" dirty="0" smtClean="0"/>
              <a:t>設施之間各種關連性的學習與創造、企劃與構想者</a:t>
            </a:r>
            <a:endParaRPr lang="en-US" altLang="zh-TW" dirty="0" smtClean="0"/>
          </a:p>
          <a:p>
            <a:pPr lvl="1"/>
            <a:r>
              <a:rPr lang="zh-TW" altLang="en-US" dirty="0"/>
              <a:t>學習者的理解、</a:t>
            </a:r>
            <a:r>
              <a:rPr lang="zh-TW" altLang="en-US" dirty="0" smtClean="0"/>
              <a:t>鼓勵適當提供資訊，學習方法的提供、支援與援助者</a:t>
            </a:r>
            <a:endParaRPr lang="en-US" altLang="zh-TW" dirty="0" smtClean="0"/>
          </a:p>
          <a:p>
            <a:pPr lvl="1"/>
            <a:r>
              <a:rPr lang="zh-TW" altLang="en-US" dirty="0"/>
              <a:t>自我教育實踐者</a:t>
            </a:r>
            <a:r>
              <a:rPr lang="zh-TW" altLang="en-US" dirty="0" smtClean="0"/>
              <a:t>，自我提升，持續研究與學習者</a:t>
            </a:r>
            <a:endParaRPr lang="en-US" altLang="zh-TW" dirty="0" smtClean="0"/>
          </a:p>
          <a:p>
            <a:pPr lvl="1"/>
            <a:r>
              <a:rPr lang="zh-TW" altLang="en-US" dirty="0" smtClean="0"/>
              <a:t>各種各樣的人其專長類別之間依據各自個性發展的協力與共創者</a:t>
            </a:r>
            <a:endParaRPr lang="en-US" altLang="zh-TW" dirty="0" smtClean="0"/>
          </a:p>
          <a:p>
            <a:pPr lvl="1"/>
            <a:r>
              <a:rPr lang="zh-TW" altLang="en-US" dirty="0"/>
              <a:t>學習的意義之</a:t>
            </a:r>
            <a:r>
              <a:rPr lang="zh-TW" altLang="en-US" dirty="0" smtClean="0"/>
              <a:t>傳承、各階段的溝通和提示、先導者</a:t>
            </a:r>
            <a:endParaRPr lang="zh-TW" altLang="en-US" dirty="0"/>
          </a:p>
        </p:txBody>
      </p:sp>
    </p:spTree>
    <p:extLst>
      <p:ext uri="{BB962C8B-B14F-4D97-AF65-F5344CB8AC3E}">
        <p14:creationId xmlns:p14="http://schemas.microsoft.com/office/powerpoint/2010/main" val="321267914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dirty="0" smtClean="0"/>
              <a:t>21</a:t>
            </a:r>
            <a:r>
              <a:rPr lang="zh-TW" altLang="en-US" sz="3200" dirty="0" smtClean="0"/>
              <a:t>世紀學校教育要培育的資質、能力、技能</a:t>
            </a:r>
            <a:endParaRPr lang="zh-TW" altLang="en-US" sz="3200" dirty="0"/>
          </a:p>
        </p:txBody>
      </p:sp>
      <p:sp>
        <p:nvSpPr>
          <p:cNvPr id="3" name="內容版面配置區 2"/>
          <p:cNvSpPr>
            <a:spLocks noGrp="1"/>
          </p:cNvSpPr>
          <p:nvPr>
            <p:ph idx="1"/>
          </p:nvPr>
        </p:nvSpPr>
        <p:spPr/>
        <p:txBody>
          <a:bodyPr>
            <a:normAutofit/>
          </a:bodyPr>
          <a:lstStyle/>
          <a:p>
            <a:r>
              <a:rPr lang="zh-TW" altLang="en-US" dirty="0" smtClean="0"/>
              <a:t>最基本的就是相互扶助的精神和響應與感受能力</a:t>
            </a:r>
            <a:endParaRPr lang="en-US" altLang="zh-TW" dirty="0" smtClean="0"/>
          </a:p>
          <a:p>
            <a:r>
              <a:rPr lang="zh-TW" altLang="en-US" dirty="0" smtClean="0"/>
              <a:t>連繫（連結）力</a:t>
            </a:r>
            <a:endParaRPr lang="en-US" altLang="zh-TW" dirty="0" smtClean="0"/>
          </a:p>
          <a:p>
            <a:pPr lvl="1"/>
            <a:r>
              <a:rPr lang="zh-TW" altLang="en-US" dirty="0"/>
              <a:t>人與人</a:t>
            </a:r>
            <a:r>
              <a:rPr lang="zh-TW" altLang="en-US" dirty="0" smtClean="0"/>
              <a:t>、人與組織、組織與</a:t>
            </a:r>
            <a:r>
              <a:rPr lang="zh-TW" altLang="en-US" dirty="0"/>
              <a:t>地區</a:t>
            </a:r>
            <a:r>
              <a:rPr lang="zh-TW" altLang="en-US" dirty="0" smtClean="0"/>
              <a:t>、組織與組織、地區</a:t>
            </a:r>
            <a:r>
              <a:rPr lang="zh-TW" altLang="en-US" dirty="0"/>
              <a:t>與地區、國家與</a:t>
            </a:r>
            <a:r>
              <a:rPr lang="zh-TW" altLang="en-US" dirty="0" smtClean="0"/>
              <a:t>國家等各種群體之間的連結，相互理解、相互支援</a:t>
            </a:r>
            <a:endParaRPr lang="en-US" altLang="zh-TW" dirty="0" smtClean="0"/>
          </a:p>
          <a:p>
            <a:r>
              <a:rPr lang="zh-TW" altLang="en-US" dirty="0"/>
              <a:t>臨機應變的</a:t>
            </a:r>
            <a:r>
              <a:rPr lang="zh-TW" altLang="en-US" dirty="0" smtClean="0"/>
              <a:t>能力</a:t>
            </a:r>
            <a:endParaRPr lang="en-US" altLang="zh-TW" dirty="0" smtClean="0"/>
          </a:p>
          <a:p>
            <a:r>
              <a:rPr lang="zh-TW" altLang="en-US" dirty="0"/>
              <a:t>當事者意識與主體的行動</a:t>
            </a:r>
            <a:r>
              <a:rPr lang="zh-TW" altLang="en-US" dirty="0" smtClean="0"/>
              <a:t>力</a:t>
            </a:r>
            <a:endParaRPr lang="en-US" altLang="zh-TW" dirty="0" smtClean="0"/>
          </a:p>
          <a:p>
            <a:pPr lvl="1"/>
            <a:r>
              <a:rPr lang="zh-TW" altLang="en-US" dirty="0"/>
              <a:t>避難與</a:t>
            </a:r>
            <a:r>
              <a:rPr lang="zh-TW" altLang="en-US" dirty="0" smtClean="0"/>
              <a:t>收容、協助災區民眾、擔任志工</a:t>
            </a:r>
            <a:endParaRPr lang="en-US" altLang="zh-TW" dirty="0" smtClean="0"/>
          </a:p>
          <a:p>
            <a:r>
              <a:rPr lang="zh-TW" altLang="en-US" dirty="0"/>
              <a:t>對話</a:t>
            </a:r>
            <a:r>
              <a:rPr lang="zh-TW" altLang="en-US" dirty="0" smtClean="0"/>
              <a:t>力</a:t>
            </a:r>
            <a:endParaRPr lang="en-US" altLang="zh-TW" dirty="0" smtClean="0"/>
          </a:p>
          <a:p>
            <a:pPr lvl="1"/>
            <a:r>
              <a:rPr lang="zh-TW" altLang="en-US" dirty="0" smtClean="0"/>
              <a:t>本身與所有</a:t>
            </a:r>
            <a:r>
              <a:rPr lang="zh-TW" altLang="en-US" dirty="0"/>
              <a:t>利害關係</a:t>
            </a:r>
            <a:r>
              <a:rPr lang="zh-TW" altLang="en-US" dirty="0" smtClean="0"/>
              <a:t>人、受災者與支援者</a:t>
            </a:r>
            <a:endParaRPr lang="zh-TW" altLang="en-US" dirty="0"/>
          </a:p>
        </p:txBody>
      </p:sp>
    </p:spTree>
    <p:extLst>
      <p:ext uri="{BB962C8B-B14F-4D97-AF65-F5344CB8AC3E}">
        <p14:creationId xmlns:p14="http://schemas.microsoft.com/office/powerpoint/2010/main" val="226125900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ja-JP" altLang="en-US" dirty="0"/>
              <a:t>「学習指導要領」</a:t>
            </a:r>
            <a:endParaRPr lang="zh-TW" altLang="en-US" dirty="0"/>
          </a:p>
        </p:txBody>
      </p:sp>
      <p:sp>
        <p:nvSpPr>
          <p:cNvPr id="3" name="內容版面配置區 2"/>
          <p:cNvSpPr>
            <a:spLocks noGrp="1"/>
          </p:cNvSpPr>
          <p:nvPr>
            <p:ph idx="1"/>
          </p:nvPr>
        </p:nvSpPr>
        <p:spPr/>
        <p:txBody>
          <a:bodyPr>
            <a:normAutofit fontScale="92500" lnSpcReduction="20000"/>
          </a:bodyPr>
          <a:lstStyle/>
          <a:p>
            <a:r>
              <a:rPr lang="ja-JP" altLang="en-US" dirty="0" smtClean="0"/>
              <a:t>「学習指導要領」は、</a:t>
            </a:r>
            <a:r>
              <a:rPr lang="ja-JP" altLang="en-US" dirty="0"/>
              <a:t>戦後すぐに試案として作られましたが、現在のような大臣告示の形で定められたのは昭和</a:t>
            </a:r>
            <a:r>
              <a:rPr lang="en-US" altLang="ja-JP" dirty="0"/>
              <a:t>33</a:t>
            </a:r>
            <a:r>
              <a:rPr lang="ja-JP" altLang="en-US" dirty="0"/>
              <a:t>年のことであり、それ以来、ほぼ</a:t>
            </a:r>
            <a:r>
              <a:rPr lang="en-US" altLang="ja-JP" dirty="0"/>
              <a:t>10</a:t>
            </a:r>
            <a:r>
              <a:rPr lang="ja-JP" altLang="en-US" dirty="0"/>
              <a:t>年毎に改訂されてきました。</a:t>
            </a:r>
          </a:p>
          <a:p>
            <a:r>
              <a:rPr lang="ja-JP" altLang="en-US" u="sng" dirty="0" smtClean="0"/>
              <a:t>昭和</a:t>
            </a:r>
            <a:r>
              <a:rPr lang="en-US" altLang="ja-JP" u="sng" dirty="0"/>
              <a:t>33</a:t>
            </a:r>
            <a:r>
              <a:rPr lang="ja-JP" altLang="en-US" u="sng" dirty="0"/>
              <a:t>～</a:t>
            </a:r>
            <a:r>
              <a:rPr lang="en-US" altLang="ja-JP" u="sng" dirty="0"/>
              <a:t>35</a:t>
            </a:r>
            <a:r>
              <a:rPr lang="ja-JP" altLang="en-US" u="sng" dirty="0"/>
              <a:t>年改訂</a:t>
            </a:r>
            <a:r>
              <a:rPr lang="ja-JP" altLang="en-US" dirty="0"/>
              <a:t> 教育課程の基準としての性格の明確化（道徳の　時間の新設、系統的な学習を重視、基礎学力の充実、科学技術教育の向上等）</a:t>
            </a:r>
          </a:p>
          <a:p>
            <a:r>
              <a:rPr lang="ja-JP" altLang="en-US" u="sng" dirty="0" smtClean="0"/>
              <a:t>昭和</a:t>
            </a:r>
            <a:r>
              <a:rPr lang="en-US" altLang="ja-JP" u="sng" dirty="0"/>
              <a:t>43</a:t>
            </a:r>
            <a:r>
              <a:rPr lang="ja-JP" altLang="en-US" u="sng" dirty="0"/>
              <a:t>～</a:t>
            </a:r>
            <a:r>
              <a:rPr lang="en-US" altLang="ja-JP" u="sng" dirty="0"/>
              <a:t>45</a:t>
            </a:r>
            <a:r>
              <a:rPr lang="ja-JP" altLang="en-US" u="sng" dirty="0"/>
              <a:t>年改訂</a:t>
            </a:r>
            <a:r>
              <a:rPr lang="ja-JP" altLang="en-US" dirty="0"/>
              <a:t> 教育内容の一層の向上（「教育内容の現代化」）（時代の進展に対応した教育内容の導入（算数における集合の導入等））</a:t>
            </a:r>
          </a:p>
          <a:p>
            <a:r>
              <a:rPr lang="ja-JP" altLang="en-US" u="sng" dirty="0" smtClean="0"/>
              <a:t>昭和</a:t>
            </a:r>
            <a:r>
              <a:rPr lang="en-US" altLang="ja-JP" u="sng" dirty="0"/>
              <a:t>52</a:t>
            </a:r>
            <a:r>
              <a:rPr lang="ja-JP" altLang="en-US" u="sng" dirty="0"/>
              <a:t>～</a:t>
            </a:r>
            <a:r>
              <a:rPr lang="en-US" altLang="ja-JP" u="sng" dirty="0"/>
              <a:t>53</a:t>
            </a:r>
            <a:r>
              <a:rPr lang="ja-JP" altLang="en-US" u="sng" dirty="0"/>
              <a:t>年改訂</a:t>
            </a:r>
            <a:r>
              <a:rPr lang="ja-JP" altLang="en-US" dirty="0"/>
              <a:t> ゆとりのある充実した学校生活の実現 ＝学習負担の適正化（各教科等の目標・内容を中核的事項にしぼる）</a:t>
            </a:r>
          </a:p>
          <a:p>
            <a:r>
              <a:rPr lang="ja-JP" altLang="en-US" u="sng" dirty="0" smtClean="0"/>
              <a:t>平</a:t>
            </a:r>
            <a:r>
              <a:rPr lang="ja-JP" altLang="en-US" u="sng" dirty="0"/>
              <a:t>成元年改訂</a:t>
            </a:r>
            <a:r>
              <a:rPr lang="ja-JP" altLang="en-US" dirty="0"/>
              <a:t> 社会の変化に自ら対応できる心豊かな人間の育成（生活科の新設、道徳教育の充実等）</a:t>
            </a:r>
          </a:p>
          <a:p>
            <a:r>
              <a:rPr lang="ja-JP" altLang="en-US" u="sng" dirty="0" smtClean="0"/>
              <a:t>平</a:t>
            </a:r>
            <a:r>
              <a:rPr lang="ja-JP" altLang="en-US" u="sng" dirty="0"/>
              <a:t>成</a:t>
            </a:r>
            <a:r>
              <a:rPr lang="en-US" altLang="ja-JP" u="sng" dirty="0"/>
              <a:t>10</a:t>
            </a:r>
            <a:r>
              <a:rPr lang="ja-JP" altLang="en-US" u="sng" dirty="0"/>
              <a:t>～</a:t>
            </a:r>
            <a:r>
              <a:rPr lang="en-US" altLang="ja-JP" u="sng" dirty="0"/>
              <a:t>11</a:t>
            </a:r>
            <a:r>
              <a:rPr lang="ja-JP" altLang="en-US" u="sng" dirty="0"/>
              <a:t>年改訂</a:t>
            </a:r>
            <a:r>
              <a:rPr lang="ja-JP" altLang="en-US" dirty="0"/>
              <a:t> 基礎・基本を確実に身に付けさせ、自ら学び自ら考える力などの</a:t>
            </a:r>
            <a:r>
              <a:rPr lang="ja-JP" altLang="en-US" b="1" dirty="0">
                <a:solidFill>
                  <a:srgbClr val="C00000"/>
                </a:solidFill>
              </a:rPr>
              <a:t>「生きる力」の育成</a:t>
            </a:r>
            <a:r>
              <a:rPr lang="ja-JP" altLang="en-US" dirty="0"/>
              <a:t>（教育内容の厳選、「総合的な学習の時間」の新設等</a:t>
            </a:r>
          </a:p>
          <a:p>
            <a:endParaRPr lang="zh-TW" altLang="en-US" dirty="0"/>
          </a:p>
        </p:txBody>
      </p:sp>
    </p:spTree>
    <p:extLst>
      <p:ext uri="{BB962C8B-B14F-4D97-AF65-F5344CB8AC3E}">
        <p14:creationId xmlns:p14="http://schemas.microsoft.com/office/powerpoint/2010/main" val="103055721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ja-JP" altLang="en-US" dirty="0" smtClean="0"/>
              <a:t>「生きる力」</a:t>
            </a:r>
            <a:endParaRPr lang="zh-TW" altLang="en-US" dirty="0"/>
          </a:p>
        </p:txBody>
      </p:sp>
      <p:sp>
        <p:nvSpPr>
          <p:cNvPr id="3" name="內容版面配置區 2"/>
          <p:cNvSpPr>
            <a:spLocks noGrp="1"/>
          </p:cNvSpPr>
          <p:nvPr>
            <p:ph idx="1"/>
          </p:nvPr>
        </p:nvSpPr>
        <p:spPr/>
        <p:txBody>
          <a:bodyPr>
            <a:normAutofit/>
          </a:bodyPr>
          <a:lstStyle/>
          <a:p>
            <a:r>
              <a:rPr lang="ja-JP" altLang="en-US" dirty="0" smtClean="0"/>
              <a:t>「</a:t>
            </a:r>
            <a:r>
              <a:rPr lang="ja-JP" altLang="en-US" dirty="0"/>
              <a:t>新しい時代を拓く心を育てるために」</a:t>
            </a:r>
            <a:r>
              <a:rPr lang="ja-JP" altLang="en-US" dirty="0" smtClean="0"/>
              <a:t/>
            </a:r>
            <a:br>
              <a:rPr lang="ja-JP" altLang="en-US" dirty="0" smtClean="0"/>
            </a:br>
            <a:r>
              <a:rPr lang="ja-JP" altLang="en-US" dirty="0"/>
              <a:t>－次世代を育てる心を失う危機－ </a:t>
            </a:r>
            <a:r>
              <a:rPr lang="ja-JP" altLang="en-US" dirty="0" smtClean="0"/>
              <a:t/>
            </a:r>
            <a:br>
              <a:rPr lang="ja-JP" altLang="en-US" dirty="0" smtClean="0"/>
            </a:br>
            <a:r>
              <a:rPr lang="ja-JP" altLang="en-US" dirty="0"/>
              <a:t>（中央教育審議会（答申）平成１０年６月３０日） で</a:t>
            </a:r>
            <a:r>
              <a:rPr lang="ja-JP" altLang="en-US" dirty="0" smtClean="0"/>
              <a:t>、</a:t>
            </a:r>
            <a:endParaRPr lang="en-US" altLang="ja-JP" dirty="0"/>
          </a:p>
          <a:p>
            <a:pPr lvl="1"/>
            <a:r>
              <a:rPr lang="ja-JP" altLang="en-US" dirty="0" smtClean="0"/>
              <a:t>（</a:t>
            </a:r>
            <a:r>
              <a:rPr lang="ja-JP" altLang="en-US" dirty="0"/>
              <a:t>１）自分で課題を見つけ，自ら学び，自ら考え，主体的に判断し，行動し，よりよく問題を解決する能力</a:t>
            </a:r>
            <a:r>
              <a:rPr lang="ja-JP" altLang="en-US" dirty="0" smtClean="0"/>
              <a:t>，</a:t>
            </a:r>
            <a:endParaRPr lang="en-US" altLang="ja-JP" dirty="0" smtClean="0"/>
          </a:p>
          <a:p>
            <a:pPr lvl="1"/>
            <a:r>
              <a:rPr lang="ja-JP" altLang="en-US" dirty="0" smtClean="0"/>
              <a:t>（２</a:t>
            </a:r>
            <a:r>
              <a:rPr lang="ja-JP" altLang="en-US" dirty="0"/>
              <a:t>）自らを律しつつ，他人と協調し，他人を思いやる心や感動する心など、豊かな人間</a:t>
            </a:r>
            <a:r>
              <a:rPr lang="ja-JP" altLang="en-US" dirty="0" smtClean="0"/>
              <a:t>性</a:t>
            </a:r>
            <a:endParaRPr lang="en-US" altLang="ja-JP" dirty="0" smtClean="0"/>
          </a:p>
          <a:p>
            <a:pPr lvl="1"/>
            <a:r>
              <a:rPr lang="ja-JP" altLang="en-US" dirty="0" smtClean="0"/>
              <a:t>（</a:t>
            </a:r>
            <a:r>
              <a:rPr lang="ja-JP" altLang="en-US" dirty="0"/>
              <a:t>３）たくましく生きるための・健康や体</a:t>
            </a:r>
            <a:r>
              <a:rPr lang="ja-JP" altLang="en-US" dirty="0" smtClean="0"/>
              <a:t>力</a:t>
            </a:r>
            <a:endParaRPr lang="zh-TW" altLang="en-US" dirty="0"/>
          </a:p>
        </p:txBody>
      </p:sp>
    </p:spTree>
    <p:extLst>
      <p:ext uri="{BB962C8B-B14F-4D97-AF65-F5344CB8AC3E}">
        <p14:creationId xmlns:p14="http://schemas.microsoft.com/office/powerpoint/2010/main" val="72719326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66308" y="404664"/>
            <a:ext cx="8229600" cy="1224136"/>
          </a:xfrm>
        </p:spPr>
        <p:txBody>
          <a:bodyPr/>
          <a:lstStyle/>
          <a:p>
            <a:r>
              <a:rPr lang="ja-JP" altLang="en-US" sz="2000" dirty="0" smtClean="0"/>
              <a:t>「生きる力」＝知・徳・体のバランスのとれた力</a:t>
            </a:r>
          </a:p>
          <a:p>
            <a:r>
              <a:rPr lang="ja-JP" altLang="en-US" sz="2000" dirty="0" smtClean="0"/>
              <a:t>変化の激しいこれからの社会を生きるために、確かな学力、豊かな心、健やかな体の知・徳・体をバランスよく育てることが大切です。　</a:t>
            </a:r>
          </a:p>
          <a:p>
            <a:endParaRPr lang="zh-TW" altLang="en-US" sz="2000" dirty="0"/>
          </a:p>
        </p:txBody>
      </p:sp>
      <p:sp>
        <p:nvSpPr>
          <p:cNvPr id="10" name="矩形 9"/>
          <p:cNvSpPr/>
          <p:nvPr/>
        </p:nvSpPr>
        <p:spPr>
          <a:xfrm>
            <a:off x="900688" y="6021288"/>
            <a:ext cx="7560840" cy="646331"/>
          </a:xfrm>
          <a:prstGeom prst="rect">
            <a:avLst/>
          </a:prstGeom>
        </p:spPr>
        <p:txBody>
          <a:bodyPr wrap="square">
            <a:spAutoFit/>
          </a:bodyPr>
          <a:lstStyle/>
          <a:p>
            <a:r>
              <a:rPr lang="ja-JP" altLang="en-US" dirty="0"/>
              <a:t>学校防災のための参考資料「生きる力」を育む防災教育の展開（平成</a:t>
            </a:r>
            <a:r>
              <a:rPr lang="en-US" altLang="ja-JP" dirty="0"/>
              <a:t>25</a:t>
            </a:r>
            <a:r>
              <a:rPr lang="ja-JP" altLang="en-US" dirty="0"/>
              <a:t>年</a:t>
            </a:r>
            <a:r>
              <a:rPr lang="en-US" altLang="ja-JP" dirty="0"/>
              <a:t>3</a:t>
            </a:r>
            <a:r>
              <a:rPr lang="ja-JP" altLang="en-US" dirty="0"/>
              <a:t>月文部科学省）</a:t>
            </a:r>
            <a:endParaRPr lang="zh-TW" altLang="en-US" dirty="0"/>
          </a:p>
        </p:txBody>
      </p:sp>
      <p:pic>
        <p:nvPicPr>
          <p:cNvPr id="11" name="Picture 2" descr="「生きる力」＝知・徳・体のバランスのとれた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552" y="1494353"/>
            <a:ext cx="5544616" cy="4526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40033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2433166" y="447303"/>
            <a:ext cx="4083050" cy="431800"/>
          </a:xfrm>
        </p:spPr>
        <p:txBody>
          <a:bodyPr>
            <a:noAutofit/>
          </a:bodyPr>
          <a:lstStyle/>
          <a:p>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災害管理各階段的內涵</a:t>
            </a:r>
            <a:endPar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7" name="資料庫圖表 6"/>
          <p:cNvGraphicFramePr/>
          <p:nvPr>
            <p:extLst>
              <p:ext uri="{D42A27DB-BD31-4B8C-83A1-F6EECF244321}">
                <p14:modId xmlns:p14="http://schemas.microsoft.com/office/powerpoint/2010/main" val="3615921608"/>
              </p:ext>
            </p:extLst>
          </p:nvPr>
        </p:nvGraphicFramePr>
        <p:xfrm>
          <a:off x="899592" y="1023119"/>
          <a:ext cx="7368480"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p:cNvSpPr txBox="1"/>
          <p:nvPr/>
        </p:nvSpPr>
        <p:spPr>
          <a:xfrm>
            <a:off x="1918239" y="6423719"/>
            <a:ext cx="5462073" cy="461665"/>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防災關鍵字：</a:t>
            </a:r>
            <a:r>
              <a:rPr lang="en-US" altLang="zh-TW"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Resilience  </a:t>
            </a:r>
            <a:r>
              <a:rPr lang="zh-TW" altLang="en-US" sz="2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回復力、韌性</a:t>
            </a:r>
            <a:endPar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18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ja-JP" altLang="en-US" b="1" dirty="0" smtClean="0"/>
              <a:t>「生きる力」</a:t>
            </a:r>
            <a:r>
              <a:rPr lang="zh-TW" altLang="en-US" b="1" dirty="0" smtClean="0"/>
              <a:t>與防災教育相關的重點</a:t>
            </a:r>
            <a:endParaRPr lang="zh-TW" altLang="en-US" dirty="0"/>
          </a:p>
        </p:txBody>
      </p:sp>
      <p:sp>
        <p:nvSpPr>
          <p:cNvPr id="3" name="內容版面配置區 2"/>
          <p:cNvSpPr>
            <a:spLocks noGrp="1"/>
          </p:cNvSpPr>
          <p:nvPr>
            <p:ph idx="1"/>
          </p:nvPr>
        </p:nvSpPr>
        <p:spPr/>
        <p:txBody>
          <a:bodyPr>
            <a:normAutofit lnSpcReduction="10000"/>
          </a:bodyPr>
          <a:lstStyle/>
          <a:p>
            <a:r>
              <a:rPr lang="zh-TW" altLang="en-US" dirty="0" smtClean="0"/>
              <a:t>本身基礎與基本能力的確實培養</a:t>
            </a:r>
            <a:endParaRPr lang="en-US" altLang="zh-TW" dirty="0" smtClean="0"/>
          </a:p>
          <a:p>
            <a:r>
              <a:rPr lang="zh-TW" altLang="en-US" dirty="0"/>
              <a:t>社會變化的</a:t>
            </a:r>
            <a:r>
              <a:rPr lang="zh-TW" altLang="en-US" dirty="0" smtClean="0"/>
              <a:t>觀察</a:t>
            </a:r>
            <a:endParaRPr lang="en-US" altLang="zh-TW" dirty="0" smtClean="0"/>
          </a:p>
          <a:p>
            <a:r>
              <a:rPr lang="zh-TW" altLang="en-US" dirty="0"/>
              <a:t>對自己面臨問題的</a:t>
            </a:r>
            <a:r>
              <a:rPr lang="zh-TW" altLang="en-US" dirty="0" smtClean="0"/>
              <a:t>發現</a:t>
            </a:r>
            <a:endParaRPr lang="en-US" altLang="zh-TW" dirty="0" smtClean="0"/>
          </a:p>
          <a:p>
            <a:r>
              <a:rPr lang="zh-TW" altLang="en-US" dirty="0"/>
              <a:t>自我學習</a:t>
            </a:r>
            <a:r>
              <a:rPr lang="zh-TW" altLang="en-US" dirty="0" smtClean="0"/>
              <a:t>能力</a:t>
            </a:r>
            <a:endParaRPr lang="en-US" altLang="zh-TW" dirty="0" smtClean="0"/>
          </a:p>
          <a:p>
            <a:r>
              <a:rPr lang="zh-TW" altLang="en-US" dirty="0" smtClean="0"/>
              <a:t>自我檢討能力</a:t>
            </a:r>
            <a:endParaRPr lang="en-US" altLang="zh-TW" dirty="0" smtClean="0"/>
          </a:p>
          <a:p>
            <a:r>
              <a:rPr lang="zh-TW" altLang="en-US" dirty="0" smtClean="0"/>
              <a:t>自主（以自我為主體）判斷能力</a:t>
            </a:r>
            <a:endParaRPr lang="en-US" altLang="zh-TW" dirty="0" smtClean="0"/>
          </a:p>
          <a:p>
            <a:r>
              <a:rPr lang="zh-TW" altLang="en-US" dirty="0" smtClean="0"/>
              <a:t>行動力</a:t>
            </a:r>
            <a:endParaRPr lang="en-US" altLang="zh-TW" dirty="0" smtClean="0"/>
          </a:p>
          <a:p>
            <a:r>
              <a:rPr lang="zh-TW" altLang="en-US" dirty="0"/>
              <a:t>解決問題的資質與</a:t>
            </a:r>
            <a:r>
              <a:rPr lang="zh-TW" altLang="en-US" dirty="0" smtClean="0"/>
              <a:t>能力</a:t>
            </a:r>
            <a:endParaRPr lang="en-US" altLang="zh-TW" dirty="0" smtClean="0"/>
          </a:p>
          <a:p>
            <a:r>
              <a:rPr lang="zh-TW" altLang="en-US" dirty="0" smtClean="0"/>
              <a:t>自律</a:t>
            </a:r>
            <a:endParaRPr lang="en-US" altLang="zh-TW" dirty="0" smtClean="0"/>
          </a:p>
          <a:p>
            <a:r>
              <a:rPr lang="zh-TW" altLang="en-US" dirty="0"/>
              <a:t>與他人之間的</a:t>
            </a:r>
            <a:r>
              <a:rPr lang="zh-TW" altLang="en-US" dirty="0" smtClean="0"/>
              <a:t>協調</a:t>
            </a:r>
            <a:endParaRPr lang="en-US" altLang="zh-TW" dirty="0" smtClean="0"/>
          </a:p>
          <a:p>
            <a:r>
              <a:rPr lang="zh-TW" altLang="en-US" dirty="0"/>
              <a:t>能站在他人角度與立場思考的同理</a:t>
            </a:r>
            <a:r>
              <a:rPr lang="zh-TW" altLang="en-US" dirty="0" smtClean="0"/>
              <a:t>心的豐富人間性</a:t>
            </a:r>
            <a:endParaRPr lang="en-US" altLang="zh-TW" dirty="0" smtClean="0"/>
          </a:p>
          <a:p>
            <a:r>
              <a:rPr lang="zh-TW" altLang="en-US" dirty="0"/>
              <a:t>強健的體魄</a:t>
            </a:r>
          </a:p>
        </p:txBody>
      </p:sp>
    </p:spTree>
    <p:extLst>
      <p:ext uri="{BB962C8B-B14F-4D97-AF65-F5344CB8AC3E}">
        <p14:creationId xmlns:p14="http://schemas.microsoft.com/office/powerpoint/2010/main" val="95329792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476672"/>
            <a:ext cx="7920880" cy="2554545"/>
          </a:xfrm>
          <a:prstGeom prst="rect">
            <a:avLst/>
          </a:prstGeom>
        </p:spPr>
        <p:txBody>
          <a:bodyPr wrap="square">
            <a:spAutoFit/>
          </a:bodyPr>
          <a:lstStyle/>
          <a:p>
            <a:r>
              <a:rPr lang="en-US" altLang="zh-TW" sz="3200" b="1" dirty="0">
                <a:effectLst>
                  <a:outerShdw blurRad="38100" dist="38100" dir="2700000" algn="tl">
                    <a:srgbClr val="000000">
                      <a:alpha val="43137"/>
                    </a:srgbClr>
                  </a:outerShdw>
                </a:effectLst>
              </a:rPr>
              <a:t>1999</a:t>
            </a:r>
            <a:r>
              <a:rPr lang="zh-TW" altLang="en-US" sz="3200" b="1" dirty="0">
                <a:effectLst>
                  <a:outerShdw blurRad="38100" dist="38100" dir="2700000" algn="tl">
                    <a:srgbClr val="000000">
                      <a:alpha val="43137"/>
                    </a:srgbClr>
                  </a:outerShdw>
                </a:effectLst>
              </a:rPr>
              <a:t>年我國發生了「</a:t>
            </a:r>
            <a:r>
              <a:rPr lang="en-US" altLang="zh-TW" sz="3200" b="1" dirty="0">
                <a:effectLst>
                  <a:outerShdw blurRad="38100" dist="38100" dir="2700000" algn="tl">
                    <a:srgbClr val="000000">
                      <a:alpha val="43137"/>
                    </a:srgbClr>
                  </a:outerShdw>
                </a:effectLst>
              </a:rPr>
              <a:t>921</a:t>
            </a:r>
            <a:r>
              <a:rPr lang="zh-TW" altLang="en-US" sz="3200" b="1" dirty="0">
                <a:effectLst>
                  <a:outerShdw blurRad="38100" dist="38100" dir="2700000" algn="tl">
                    <a:srgbClr val="000000">
                      <a:alpha val="43137"/>
                    </a:srgbClr>
                  </a:outerShdw>
                </a:effectLst>
              </a:rPr>
              <a:t>集集大地震」，為台灣地區帶來重大傷亡及財產損失，該地震共造成</a:t>
            </a:r>
            <a:r>
              <a:rPr lang="en-US" altLang="zh-TW" sz="3200" b="1" dirty="0">
                <a:effectLst>
                  <a:outerShdw blurRad="38100" dist="38100" dir="2700000" algn="tl">
                    <a:srgbClr val="000000">
                      <a:alpha val="43137"/>
                    </a:srgbClr>
                  </a:outerShdw>
                </a:effectLst>
              </a:rPr>
              <a:t>2,434</a:t>
            </a:r>
            <a:r>
              <a:rPr lang="zh-TW" altLang="en-US" sz="3200" b="1" dirty="0">
                <a:effectLst>
                  <a:outerShdw blurRad="38100" dist="38100" dir="2700000" algn="tl">
                    <a:srgbClr val="000000">
                      <a:alpha val="43137"/>
                    </a:srgbClr>
                  </a:outerShdw>
                </a:effectLst>
              </a:rPr>
              <a:t>人死亡、</a:t>
            </a:r>
            <a:r>
              <a:rPr lang="en-US" altLang="zh-TW" sz="3200" b="1" dirty="0">
                <a:effectLst>
                  <a:outerShdw blurRad="38100" dist="38100" dir="2700000" algn="tl">
                    <a:srgbClr val="000000">
                      <a:alpha val="43137"/>
                    </a:srgbClr>
                  </a:outerShdw>
                </a:effectLst>
              </a:rPr>
              <a:t>54</a:t>
            </a:r>
            <a:r>
              <a:rPr lang="zh-TW" altLang="en-US" sz="3200" b="1" dirty="0">
                <a:effectLst>
                  <a:outerShdw blurRad="38100" dist="38100" dir="2700000" algn="tl">
                    <a:srgbClr val="000000">
                      <a:alpha val="43137"/>
                    </a:srgbClr>
                  </a:outerShdw>
                </a:effectLst>
              </a:rPr>
              <a:t>人失縱、</a:t>
            </a:r>
            <a:r>
              <a:rPr lang="en-US" altLang="zh-TW" sz="3200" b="1" dirty="0">
                <a:effectLst>
                  <a:outerShdw blurRad="38100" dist="38100" dir="2700000" algn="tl">
                    <a:srgbClr val="000000">
                      <a:alpha val="43137"/>
                    </a:srgbClr>
                  </a:outerShdw>
                </a:effectLst>
              </a:rPr>
              <a:t>11,306</a:t>
            </a:r>
            <a:r>
              <a:rPr lang="zh-TW" altLang="en-US" sz="3200" b="1" dirty="0">
                <a:effectLst>
                  <a:outerShdw blurRad="38100" dist="38100" dir="2700000" algn="tl">
                    <a:srgbClr val="000000">
                      <a:alpha val="43137"/>
                    </a:srgbClr>
                  </a:outerShdw>
                </a:effectLst>
              </a:rPr>
              <a:t>人受傷。其中學生</a:t>
            </a:r>
            <a:r>
              <a:rPr lang="en-US" altLang="zh-TW" sz="3200" b="1" dirty="0">
                <a:effectLst>
                  <a:outerShdw blurRad="38100" dist="38100" dir="2700000" algn="tl">
                    <a:srgbClr val="000000">
                      <a:alpha val="43137"/>
                    </a:srgbClr>
                  </a:outerShdw>
                </a:effectLst>
              </a:rPr>
              <a:t>306</a:t>
            </a:r>
            <a:r>
              <a:rPr lang="zh-TW" altLang="en-US" sz="3200" b="1" dirty="0">
                <a:effectLst>
                  <a:outerShdw blurRad="38100" dist="38100" dir="2700000" algn="tl">
                    <a:srgbClr val="000000">
                      <a:alpha val="43137"/>
                    </a:srgbClr>
                  </a:outerShdw>
                </a:effectLst>
              </a:rPr>
              <a:t>人死亡、</a:t>
            </a:r>
            <a:r>
              <a:rPr lang="en-US" altLang="zh-TW" sz="3200" b="1" dirty="0">
                <a:effectLst>
                  <a:outerShdw blurRad="38100" dist="38100" dir="2700000" algn="tl">
                    <a:srgbClr val="000000">
                      <a:alpha val="43137"/>
                    </a:srgbClr>
                  </a:outerShdw>
                </a:effectLst>
              </a:rPr>
              <a:t>97</a:t>
            </a:r>
            <a:r>
              <a:rPr lang="zh-TW" altLang="en-US" sz="3200" b="1" dirty="0">
                <a:effectLst>
                  <a:outerShdw blurRad="38100" dist="38100" dir="2700000" algn="tl">
                    <a:srgbClr val="000000">
                      <a:alpha val="43137"/>
                    </a:srgbClr>
                  </a:outerShdw>
                </a:effectLst>
              </a:rPr>
              <a:t>人受傷；教職員死亡</a:t>
            </a:r>
            <a:r>
              <a:rPr lang="en-US" altLang="zh-TW" sz="3200" b="1" dirty="0">
                <a:effectLst>
                  <a:outerShdw blurRad="38100" dist="38100" dir="2700000" algn="tl">
                    <a:srgbClr val="000000">
                      <a:alpha val="43137"/>
                    </a:srgbClr>
                  </a:outerShdw>
                </a:effectLst>
              </a:rPr>
              <a:t>15</a:t>
            </a:r>
            <a:r>
              <a:rPr lang="zh-TW" altLang="en-US" sz="3200" b="1" dirty="0">
                <a:effectLst>
                  <a:outerShdw blurRad="38100" dist="38100" dir="2700000" algn="tl">
                    <a:srgbClr val="000000">
                      <a:alpha val="43137"/>
                    </a:srgbClr>
                  </a:outerShdw>
                </a:effectLst>
              </a:rPr>
              <a:t>人、受傷</a:t>
            </a:r>
            <a:r>
              <a:rPr lang="en-US" altLang="zh-TW" sz="3200" b="1" dirty="0">
                <a:effectLst>
                  <a:outerShdw blurRad="38100" dist="38100" dir="2700000" algn="tl">
                    <a:srgbClr val="000000">
                      <a:alpha val="43137"/>
                    </a:srgbClr>
                  </a:outerShdw>
                </a:effectLst>
              </a:rPr>
              <a:t>34</a:t>
            </a:r>
            <a:r>
              <a:rPr lang="zh-TW" altLang="en-US" sz="3200" b="1" dirty="0">
                <a:effectLst>
                  <a:outerShdw blurRad="38100" dist="38100" dir="2700000" algn="tl">
                    <a:srgbClr val="000000">
                      <a:alpha val="43137"/>
                    </a:srgbClr>
                  </a:outerShdw>
                </a:effectLst>
              </a:rPr>
              <a:t>人。</a:t>
            </a:r>
          </a:p>
        </p:txBody>
      </p:sp>
      <p:sp>
        <p:nvSpPr>
          <p:cNvPr id="3" name="文字方塊 2"/>
          <p:cNvSpPr txBox="1"/>
          <p:nvPr/>
        </p:nvSpPr>
        <p:spPr>
          <a:xfrm>
            <a:off x="639024" y="3863667"/>
            <a:ext cx="7893416" cy="2062103"/>
          </a:xfrm>
          <a:prstGeom prst="rect">
            <a:avLst/>
          </a:prstGeom>
          <a:noFill/>
        </p:spPr>
        <p:txBody>
          <a:bodyPr wrap="square" rtlCol="0">
            <a:spAutoFit/>
          </a:bodyPr>
          <a:lstStyle/>
          <a:p>
            <a:r>
              <a:rPr lang="zh-TW" altLang="en-US" sz="3200" b="1" dirty="0" smtClean="0">
                <a:effectLst>
                  <a:outerShdw blurRad="38100" dist="38100" dir="2700000" algn="tl">
                    <a:srgbClr val="000000">
                      <a:alpha val="43137"/>
                    </a:srgbClr>
                  </a:outerShdw>
                </a:effectLst>
              </a:rPr>
              <a:t>學生在校時間</a:t>
            </a:r>
            <a:r>
              <a:rPr lang="en-US" altLang="zh-TW" sz="3200" b="1" dirty="0" smtClean="0">
                <a:effectLst>
                  <a:outerShdw blurRad="38100" dist="38100" dir="2700000" algn="tl">
                    <a:srgbClr val="000000">
                      <a:alpha val="43137"/>
                    </a:srgbClr>
                  </a:outerShdw>
                </a:effectLst>
              </a:rPr>
              <a:t>&lt;1/4</a:t>
            </a:r>
            <a:r>
              <a:rPr lang="zh-TW" altLang="en-US" sz="3200" b="1" dirty="0" smtClean="0">
                <a:effectLst>
                  <a:outerShdw blurRad="38100" dist="38100" dir="2700000" algn="tl">
                    <a:srgbClr val="000000">
                      <a:alpha val="43137"/>
                    </a:srgbClr>
                  </a:outerShdw>
                </a:effectLst>
              </a:rPr>
              <a:t>，其他時間大多是在家（包括睡眠）與在外（安親班、</a:t>
            </a:r>
            <a:r>
              <a:rPr lang="zh-TW" altLang="en-US" sz="3200" b="1" dirty="0">
                <a:effectLst>
                  <a:outerShdw blurRad="38100" dist="38100" dir="2700000" algn="tl">
                    <a:srgbClr val="000000">
                      <a:alpha val="43137"/>
                    </a:srgbClr>
                  </a:outerShdw>
                </a:effectLst>
              </a:rPr>
              <a:t>補習班</a:t>
            </a:r>
            <a:r>
              <a:rPr lang="zh-TW" altLang="en-US" sz="3200" b="1" dirty="0" smtClean="0">
                <a:effectLst>
                  <a:outerShdw blurRad="38100" dist="38100" dir="2700000" algn="tl">
                    <a:srgbClr val="000000">
                      <a:alpha val="43137"/>
                    </a:srgbClr>
                  </a:outerShdw>
                </a:effectLst>
              </a:rPr>
              <a:t>），地震安全防護知識與技能訓練應該包括在這些場所時的自我防護。</a:t>
            </a:r>
            <a:endParaRPr lang="en-US" altLang="zh-TW" sz="32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289111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防災教育重點</a:t>
            </a:r>
            <a:endParaRPr lang="zh-TW" altLang="en-US" dirty="0"/>
          </a:p>
        </p:txBody>
      </p:sp>
      <p:sp>
        <p:nvSpPr>
          <p:cNvPr id="3" name="內容版面配置區 2"/>
          <p:cNvSpPr>
            <a:spLocks noGrp="1"/>
          </p:cNvSpPr>
          <p:nvPr>
            <p:ph idx="1"/>
          </p:nvPr>
        </p:nvSpPr>
        <p:spPr/>
        <p:txBody>
          <a:bodyPr/>
          <a:lstStyle/>
          <a:p>
            <a:r>
              <a:rPr lang="zh-TW" altLang="en-US" dirty="0" smtClean="0"/>
              <a:t>針對想定外災害的預期態度和因應能力</a:t>
            </a:r>
            <a:endParaRPr lang="en-US" altLang="zh-TW" dirty="0" smtClean="0"/>
          </a:p>
          <a:p>
            <a:r>
              <a:rPr lang="zh-TW" altLang="en-US" dirty="0" smtClean="0"/>
              <a:t>臨機緊急應變的思考、判斷與行動力</a:t>
            </a:r>
            <a:endParaRPr lang="en-US" altLang="zh-TW" dirty="0" smtClean="0"/>
          </a:p>
          <a:p>
            <a:r>
              <a:rPr lang="zh-TW" altLang="en-US" dirty="0"/>
              <a:t>與社區民眾、家人的防災</a:t>
            </a:r>
            <a:r>
              <a:rPr lang="zh-TW" altLang="en-US" dirty="0" smtClean="0"/>
              <a:t>意識提升與作為</a:t>
            </a:r>
            <a:endParaRPr lang="zh-TW" altLang="en-US" dirty="0"/>
          </a:p>
        </p:txBody>
      </p:sp>
    </p:spTree>
    <p:extLst>
      <p:ext uri="{BB962C8B-B14F-4D97-AF65-F5344CB8AC3E}">
        <p14:creationId xmlns:p14="http://schemas.microsoft.com/office/powerpoint/2010/main" val="198652788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8296"/>
            <a:ext cx="9074202" cy="647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99628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 y="-243408"/>
            <a:ext cx="8826339" cy="661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73894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689114" y="4559776"/>
            <a:ext cx="8172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9pPr>
          </a:lstStyle>
          <a:p>
            <a:pPr>
              <a:spcBef>
                <a:spcPct val="0"/>
              </a:spcBef>
            </a:pPr>
            <a:r>
              <a:rPr lang="ja-JP" altLang="en-US" sz="2800" b="0" dirty="0"/>
              <a:t>わずか</a:t>
            </a:r>
            <a:r>
              <a:rPr lang="en-US" altLang="ja-JP" sz="2800" b="0" dirty="0"/>
              <a:t>5</a:t>
            </a:r>
            <a:r>
              <a:rPr lang="ja-JP" altLang="en-US" sz="2800" b="0" dirty="0"/>
              <a:t>秒前に</a:t>
            </a:r>
            <a:r>
              <a:rPr lang="ja-JP" altLang="en-US" sz="2800" b="0" dirty="0">
                <a:solidFill>
                  <a:srgbClr val="FF0000"/>
                </a:solidFill>
              </a:rPr>
              <a:t>「聞いて身構える、危険なものから離れる」</a:t>
            </a:r>
            <a:r>
              <a:rPr lang="ja-JP" altLang="en-US" sz="2800" b="0" dirty="0"/>
              <a:t>だけでも、大幅に死傷者軽減が期待できます。</a:t>
            </a:r>
          </a:p>
          <a:p>
            <a:pPr>
              <a:spcBef>
                <a:spcPct val="0"/>
              </a:spcBef>
            </a:pPr>
            <a:r>
              <a:rPr lang="ja-JP" altLang="en-US" b="0" dirty="0"/>
              <a:t>⇒よって、</a:t>
            </a:r>
            <a:r>
              <a:rPr lang="ja-JP" altLang="en-US" b="0" dirty="0">
                <a:solidFill>
                  <a:schemeClr val="accent2"/>
                </a:solidFill>
              </a:rPr>
              <a:t>緊急地震速報付　自販機</a:t>
            </a:r>
            <a:r>
              <a:rPr lang="ja-JP" altLang="en-US" b="0" dirty="0"/>
              <a:t>が求められています</a:t>
            </a:r>
            <a:r>
              <a:rPr lang="ja-JP" altLang="en-US" b="0" dirty="0" smtClean="0"/>
              <a:t>。</a:t>
            </a:r>
            <a:endParaRPr lang="ja-JP" altLang="en-US" b="0" dirty="0"/>
          </a:p>
        </p:txBody>
      </p:sp>
      <p:graphicFrame>
        <p:nvGraphicFramePr>
          <p:cNvPr id="4138" name="Group 42"/>
          <p:cNvGraphicFramePr>
            <a:graphicFrameLocks noGrp="1"/>
          </p:cNvGraphicFramePr>
          <p:nvPr>
            <p:extLst>
              <p:ext uri="{D42A27DB-BD31-4B8C-83A1-F6EECF244321}">
                <p14:modId xmlns:p14="http://schemas.microsoft.com/office/powerpoint/2010/main" val="4197240808"/>
              </p:ext>
            </p:extLst>
          </p:nvPr>
        </p:nvGraphicFramePr>
        <p:xfrm>
          <a:off x="252048" y="972195"/>
          <a:ext cx="8639906" cy="2804160"/>
        </p:xfrm>
        <a:graphic>
          <a:graphicData uri="http://schemas.openxmlformats.org/drawingml/2006/table">
            <a:tbl>
              <a:tblPr/>
              <a:tblGrid>
                <a:gridCol w="1799672"/>
                <a:gridCol w="1349968"/>
                <a:gridCol w="950553"/>
                <a:gridCol w="4539713"/>
              </a:tblGrid>
              <a:tr h="168275">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Times New Roman" pitchFamily="18" charset="0"/>
                          <a:ea typeface="ＭＳ Ｐゴシック" pitchFamily="50" charset="-128"/>
                        </a:rPr>
                        <a:t>大きな揺れが来るまでの猶予時間</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ADCC9"/>
                    </a:solidFill>
                  </a:tcPr>
                </a:tc>
                <a:tc gridSpan="2">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smtClean="0">
                          <a:ln>
                            <a:noFill/>
                          </a:ln>
                          <a:solidFill>
                            <a:schemeClr val="tx1"/>
                          </a:solidFill>
                          <a:effectLst/>
                          <a:latin typeface="Times New Roman" pitchFamily="18" charset="0"/>
                          <a:ea typeface="ＭＳ Ｐゴシック" pitchFamily="50" charset="-128"/>
                        </a:rPr>
                        <a:t>緊急地震速報導入後の死傷軽減率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ADCC9"/>
                    </a:solidFill>
                  </a:tcPr>
                </a:tc>
                <a:tc hMerge="1">
                  <a:txBody>
                    <a:bodyPr/>
                    <a:lstStyle/>
                    <a:p>
                      <a:endParaRPr lang="zh-TW" altLang="en-US"/>
                    </a:p>
                  </a:txBody>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rPr>
                        <a:t>対応可能な内容</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ADCC9"/>
                    </a:solidFill>
                  </a:tcPr>
                </a:tc>
              </a:tr>
              <a:tr h="485775">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New Roman" pitchFamily="18" charset="0"/>
                          <a:ea typeface="ＭＳ Ｐゴシック" pitchFamily="50" charset="-128"/>
                        </a:rPr>
                        <a:t>2</a:t>
                      </a: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秒</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25%</a:t>
                      </a:r>
                      <a:r>
                        <a: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rPr>
                        <a:t>軽減</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Times New Roman" pitchFamily="18" charset="0"/>
                          <a:ea typeface="ＭＳ Ｐゴシック" pitchFamily="50" charset="-128"/>
                        </a:rPr>
                        <a:t>わずかな時間だが、最低限の安全確保により致命的な怪我から回避できる。心構えができる。</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smtClean="0">
                          <a:ln>
                            <a:noFill/>
                          </a:ln>
                          <a:solidFill>
                            <a:srgbClr val="FF0000"/>
                          </a:solidFill>
                          <a:effectLst/>
                          <a:latin typeface="Times New Roman" pitchFamily="18" charset="0"/>
                          <a:ea typeface="ＭＳ Ｐゴシック" pitchFamily="50" charset="-128"/>
                        </a:rPr>
                        <a:t>5</a:t>
                      </a:r>
                      <a:r>
                        <a:rPr kumimoji="1" lang="ja-JP" altLang="en-US" sz="3200" b="0" i="0" u="none" strike="noStrike" cap="none" normalizeH="0" baseline="0" smtClean="0">
                          <a:ln>
                            <a:noFill/>
                          </a:ln>
                          <a:solidFill>
                            <a:srgbClr val="FF0000"/>
                          </a:solidFill>
                          <a:effectLst/>
                          <a:latin typeface="Times New Roman" pitchFamily="18" charset="0"/>
                          <a:ea typeface="ＭＳ Ｐゴシック" pitchFamily="50" charset="-128"/>
                        </a:rPr>
                        <a:t>秒</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smtClean="0">
                          <a:ln>
                            <a:noFill/>
                          </a:ln>
                          <a:solidFill>
                            <a:srgbClr val="FF0000"/>
                          </a:solidFill>
                          <a:effectLst/>
                          <a:latin typeface="Times New Roman" pitchFamily="18" charset="0"/>
                          <a:ea typeface="ＭＳ Ｐゴシック" pitchFamily="50" charset="-128"/>
                        </a:rPr>
                        <a:t>80%</a:t>
                      </a:r>
                      <a:r>
                        <a:rPr kumimoji="1" lang="ja-JP" altLang="en-US" sz="2000" b="0" i="0" u="none" strike="noStrike" cap="none" normalizeH="0" baseline="0" smtClean="0">
                          <a:ln>
                            <a:noFill/>
                          </a:ln>
                          <a:solidFill>
                            <a:schemeClr val="tx1"/>
                          </a:solidFill>
                          <a:effectLst/>
                          <a:latin typeface="Times New Roman" pitchFamily="18" charset="0"/>
                          <a:ea typeface="ＭＳ Ｐゴシック" pitchFamily="50" charset="-128"/>
                        </a:rPr>
                        <a:t>軽減</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Times New Roman" pitchFamily="18" charset="0"/>
                          <a:ea typeface="ＭＳ Ｐゴシック" pitchFamily="50" charset="-128"/>
                        </a:rPr>
                        <a:t>学校における実証実験で訓練済みの生徒の</a:t>
                      </a:r>
                      <a:r>
                        <a:rPr kumimoji="1" lang="en-US" altLang="ja-JP" sz="1500" b="0" i="0" u="none" strike="noStrike" cap="none" normalizeH="0" baseline="0" smtClean="0">
                          <a:ln>
                            <a:noFill/>
                          </a:ln>
                          <a:solidFill>
                            <a:schemeClr val="tx1"/>
                          </a:solidFill>
                          <a:effectLst/>
                          <a:latin typeface="Times New Roman" pitchFamily="18" charset="0"/>
                          <a:ea typeface="ＭＳ Ｐゴシック" pitchFamily="50" charset="-128"/>
                        </a:rPr>
                        <a:t>100%</a:t>
                      </a:r>
                      <a:r>
                        <a:rPr kumimoji="1" lang="ja-JP" altLang="en-US" sz="1500" b="0" i="0" u="none" strike="noStrike" cap="none" normalizeH="0" baseline="0" smtClean="0">
                          <a:ln>
                            <a:noFill/>
                          </a:ln>
                          <a:solidFill>
                            <a:schemeClr val="tx1"/>
                          </a:solidFill>
                          <a:effectLst/>
                          <a:latin typeface="Times New Roman" pitchFamily="18" charset="0"/>
                          <a:ea typeface="ＭＳ Ｐゴシック" pitchFamily="50" charset="-128"/>
                        </a:rPr>
                        <a:t>が机の下にもぐれることが可能。心構えができる。</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088">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10</a:t>
                      </a:r>
                      <a:r>
                        <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rPr>
                        <a:t>秒</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90%</a:t>
                      </a:r>
                      <a:r>
                        <a: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rPr>
                        <a:t>軽減</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500" b="0" i="0" u="none" strike="noStrike" cap="none" normalizeH="0" baseline="0" smtClean="0">
                          <a:ln>
                            <a:noFill/>
                          </a:ln>
                          <a:solidFill>
                            <a:schemeClr val="tx1"/>
                          </a:solidFill>
                          <a:effectLst/>
                          <a:latin typeface="Times New Roman" pitchFamily="18" charset="0"/>
                          <a:ea typeface="ＭＳ Ｐゴシック" pitchFamily="50" charset="-128"/>
                        </a:rPr>
                        <a:t>10</a:t>
                      </a:r>
                      <a:r>
                        <a:rPr kumimoji="1" lang="ja-JP" altLang="en-US" sz="1500" b="0" i="0" u="none" strike="noStrike" cap="none" normalizeH="0" baseline="0" smtClean="0">
                          <a:ln>
                            <a:noFill/>
                          </a:ln>
                          <a:solidFill>
                            <a:schemeClr val="tx1"/>
                          </a:solidFill>
                          <a:effectLst/>
                          <a:latin typeface="Times New Roman" pitchFamily="18" charset="0"/>
                          <a:ea typeface="ＭＳ Ｐゴシック" pitchFamily="50" charset="-128"/>
                        </a:rPr>
                        <a:t>秒あれば命は助かるとの言葉より。備えがあれば充分な避難行動が可能に。</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8438">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20</a:t>
                      </a:r>
                      <a:r>
                        <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rPr>
                        <a:t>秒</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95%</a:t>
                      </a:r>
                      <a:r>
                        <a: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rPr>
                        <a:t>軽減</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eaLnBrk="0" hangingPunct="0">
                        <a:defRPr kumimoji="1" sz="28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000">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Times New Roman" pitchFamily="18" charset="0"/>
                          <a:ea typeface="ＭＳ Ｐゴシック" pitchFamily="50" charset="-128"/>
                        </a:rPr>
                        <a:t>落ち着いて、家族や周りの人々に声かけができ、身の安全が確保できる。安全な場所へ避難ができる。</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31" name="Text Box 34"/>
          <p:cNvSpPr txBox="1">
            <a:spLocks noChangeArrowheads="1"/>
          </p:cNvSpPr>
          <p:nvPr/>
        </p:nvSpPr>
        <p:spPr bwMode="auto">
          <a:xfrm>
            <a:off x="725136" y="4018816"/>
            <a:ext cx="81363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0"/>
              </a:spcBef>
            </a:pPr>
            <a:r>
              <a:rPr lang="en-US" altLang="ja-JP" sz="1600" b="0" dirty="0">
                <a:latin typeface="Arial" charset="0"/>
              </a:rPr>
              <a:t>『</a:t>
            </a:r>
            <a:r>
              <a:rPr lang="ja-JP" altLang="en-US" sz="1600" dirty="0">
                <a:latin typeface="Arial" charset="0"/>
              </a:rPr>
              <a:t>緊急地震速報導入による社会へのインパクト</a:t>
            </a:r>
            <a:r>
              <a:rPr lang="en-US" altLang="ja-JP" sz="1600" b="0" dirty="0">
                <a:latin typeface="Arial" charset="0"/>
              </a:rPr>
              <a:t>』</a:t>
            </a:r>
            <a:r>
              <a:rPr lang="ja-JP" altLang="en-US" sz="1600" b="0" dirty="0">
                <a:latin typeface="Arial" charset="0"/>
              </a:rPr>
              <a:t>（東大生産技術研究所 目黒レポート）参照</a:t>
            </a:r>
          </a:p>
        </p:txBody>
      </p:sp>
      <p:sp>
        <p:nvSpPr>
          <p:cNvPr id="4132" name="Rectangle 35"/>
          <p:cNvSpPr>
            <a:spLocks noGrp="1" noChangeArrowheads="1"/>
          </p:cNvSpPr>
          <p:nvPr>
            <p:ph type="title"/>
          </p:nvPr>
        </p:nvSpPr>
        <p:spPr>
          <a:xfrm>
            <a:off x="457200" y="274638"/>
            <a:ext cx="8229600" cy="706090"/>
          </a:xfrm>
        </p:spPr>
        <p:txBody>
          <a:bodyPr/>
          <a:lstStyle/>
          <a:p>
            <a:pPr eaLnBrk="1" hangingPunct="1"/>
            <a:r>
              <a:rPr lang="ja-JP" altLang="en-US" sz="1800" dirty="0" smtClean="0">
                <a:solidFill>
                  <a:srgbClr val="FF0000"/>
                </a:solidFill>
              </a:rPr>
              <a:t>たとえ数秒前に聞いたとしても</a:t>
            </a:r>
            <a:r>
              <a:rPr lang="ja-JP" altLang="en-US" sz="1800" dirty="0" smtClean="0">
                <a:solidFill>
                  <a:schemeClr val="tx1"/>
                </a:solidFill>
              </a:rPr>
              <a:t>、</a:t>
            </a:r>
            <a:r>
              <a:rPr lang="ja-JP" altLang="en-US" sz="1800" dirty="0" smtClean="0">
                <a:solidFill>
                  <a:srgbClr val="FF0000"/>
                </a:solidFill>
              </a:rPr>
              <a:t>ここまでの導入効果が</a:t>
            </a:r>
            <a:r>
              <a:rPr lang="ja-JP" altLang="en-US" sz="1800" dirty="0" smtClean="0">
                <a:solidFill>
                  <a:schemeClr val="tx1"/>
                </a:solidFill>
              </a:rPr>
              <a:t>出ています！</a:t>
            </a:r>
          </a:p>
        </p:txBody>
      </p:sp>
      <p:sp>
        <p:nvSpPr>
          <p:cNvPr id="4133" name="AutoShape 37"/>
          <p:cNvSpPr>
            <a:spLocks noChangeArrowheads="1"/>
          </p:cNvSpPr>
          <p:nvPr/>
        </p:nvSpPr>
        <p:spPr bwMode="auto">
          <a:xfrm>
            <a:off x="3641481" y="2132609"/>
            <a:ext cx="504092" cy="1190625"/>
          </a:xfrm>
          <a:prstGeom prst="downArrow">
            <a:avLst>
              <a:gd name="adj1" fmla="val 50000"/>
              <a:gd name="adj2" fmla="val 54506"/>
            </a:avLst>
          </a:prstGeom>
          <a:gradFill rotWithShape="1">
            <a:gsLst>
              <a:gs pos="0">
                <a:schemeClr val="bg1"/>
              </a:gs>
              <a:gs pos="100000">
                <a:srgbClr val="3366FF">
                  <a:alpha val="89998"/>
                </a:srgbClr>
              </a:gs>
            </a:gsLst>
            <a:lin ang="5400000" scaled="1"/>
          </a:gradFill>
          <a:ln w="9525">
            <a:solidFill>
              <a:schemeClr val="tx1"/>
            </a:solidFill>
            <a:miter lim="800000"/>
            <a:headEnd/>
            <a:tailEnd/>
          </a:ln>
        </p:spPr>
        <p:txBody>
          <a:bodyPr vert="eaVert" wrap="none" anchor="ct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0"/>
              </a:spcBef>
            </a:pPr>
            <a:endParaRPr lang="ja-JP" altLang="en-US"/>
          </a:p>
        </p:txBody>
      </p:sp>
      <p:sp>
        <p:nvSpPr>
          <p:cNvPr id="4134" name="Text Box 38"/>
          <p:cNvSpPr txBox="1">
            <a:spLocks noChangeArrowheads="1"/>
          </p:cNvSpPr>
          <p:nvPr/>
        </p:nvSpPr>
        <p:spPr bwMode="auto">
          <a:xfrm>
            <a:off x="3328003" y="1700808"/>
            <a:ext cx="1099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0"/>
              </a:spcBef>
            </a:pPr>
            <a:r>
              <a:rPr lang="ja-JP" altLang="en-US" sz="1200" dirty="0">
                <a:latin typeface="Arial" charset="0"/>
              </a:rPr>
              <a:t>死傷者が多い</a:t>
            </a:r>
          </a:p>
        </p:txBody>
      </p:sp>
      <p:sp>
        <p:nvSpPr>
          <p:cNvPr id="4135" name="Text Box 39"/>
          <p:cNvSpPr txBox="1">
            <a:spLocks noChangeArrowheads="1"/>
          </p:cNvSpPr>
          <p:nvPr/>
        </p:nvSpPr>
        <p:spPr bwMode="auto">
          <a:xfrm>
            <a:off x="3474367" y="3356571"/>
            <a:ext cx="800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0"/>
              </a:spcBef>
            </a:pPr>
            <a:r>
              <a:rPr lang="ja-JP" altLang="en-US" sz="1200">
                <a:latin typeface="Arial" charset="0"/>
              </a:rPr>
              <a:t>死傷者が</a:t>
            </a:r>
          </a:p>
          <a:p>
            <a:pPr algn="ctr" eaLnBrk="1" hangingPunct="1">
              <a:spcBef>
                <a:spcPct val="0"/>
              </a:spcBef>
            </a:pPr>
            <a:r>
              <a:rPr lang="ja-JP" altLang="en-US" sz="1200">
                <a:latin typeface="Arial" charset="0"/>
              </a:rPr>
              <a:t>少ない</a:t>
            </a:r>
          </a:p>
        </p:txBody>
      </p:sp>
    </p:spTree>
    <p:extLst>
      <p:ext uri="{BB962C8B-B14F-4D97-AF65-F5344CB8AC3E}">
        <p14:creationId xmlns:p14="http://schemas.microsoft.com/office/powerpoint/2010/main" val="45887017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6" y="0"/>
            <a:ext cx="9135224" cy="684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9935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 y="0"/>
            <a:ext cx="91550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31832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8" y="-24140"/>
            <a:ext cx="9129112" cy="683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22565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4615"/>
            <a:ext cx="9148936" cy="685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5655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smtClean="0"/>
              <a:t>校園可扮演或應扮演之角色</a:t>
            </a:r>
            <a:endParaRPr lang="zh-TW" altLang="en-US" dirty="0"/>
          </a:p>
        </p:txBody>
      </p:sp>
      <p:sp>
        <p:nvSpPr>
          <p:cNvPr id="7" name="文字版面配置區 6"/>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fld id="{A26BDB3D-7FFB-4994-ABE6-91D8465D010E}" type="slidenum">
              <a:rPr lang="zh-TW" altLang="en-US" smtClean="0"/>
              <a:pPr/>
              <a:t>5</a:t>
            </a:fld>
            <a:endParaRPr lang="en-US" altLang="zh-TW"/>
          </a:p>
        </p:txBody>
      </p:sp>
    </p:spTree>
    <p:extLst>
      <p:ext uri="{BB962C8B-B14F-4D97-AF65-F5344CB8AC3E}">
        <p14:creationId xmlns:p14="http://schemas.microsoft.com/office/powerpoint/2010/main" val="23778183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40.125.154.179/disaster/upfile/ad/3%20t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62090" cy="225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95360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fa.gov.tw/Uploads/Images/%E7%81%BD%E5%AE%B3%E7%AE%A1%E7%90%86%E7%B5%84/102%E5%B9%B4/1020327%E5%9C%B0%E9%9C%87%E4%BF%9D%E5%91%BD3%E6%AD%A5%E9%A9%9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0"/>
            <a:ext cx="4982741" cy="690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7638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smtClean="0"/>
              <a:t>地震防災教育內涵</a:t>
            </a:r>
            <a:r>
              <a:rPr lang="zh-TW" altLang="en-US" sz="2400" dirty="0" smtClean="0"/>
              <a:t>（</a:t>
            </a:r>
            <a:r>
              <a:rPr lang="zh-TW" altLang="en-US" sz="2400" dirty="0"/>
              <a:t>東京都教育委員會，</a:t>
            </a:r>
            <a:r>
              <a:rPr lang="en-US" altLang="zh-TW" sz="2400" dirty="0"/>
              <a:t>2005</a:t>
            </a:r>
            <a:r>
              <a:rPr lang="zh-TW" altLang="en-US" sz="2400" dirty="0"/>
              <a:t>）</a:t>
            </a:r>
            <a:endParaRPr lang="zh-TW" altLang="en-US" sz="3600" dirty="0"/>
          </a:p>
        </p:txBody>
      </p:sp>
      <p:sp>
        <p:nvSpPr>
          <p:cNvPr id="3" name="內容版面配置區 2"/>
          <p:cNvSpPr>
            <a:spLocks noGrp="1"/>
          </p:cNvSpPr>
          <p:nvPr>
            <p:ph idx="1"/>
          </p:nvPr>
        </p:nvSpPr>
        <p:spPr/>
        <p:txBody>
          <a:bodyPr/>
          <a:lstStyle/>
          <a:p>
            <a:r>
              <a:rPr lang="zh-TW" altLang="en-US" dirty="0" smtClean="0"/>
              <a:t>地震現象相關的基礎知識</a:t>
            </a:r>
            <a:endParaRPr lang="en-US" altLang="zh-TW" dirty="0" smtClean="0"/>
          </a:p>
          <a:p>
            <a:r>
              <a:rPr lang="zh-TW" altLang="en-US" dirty="0" smtClean="0"/>
              <a:t>災害發生時的行動</a:t>
            </a:r>
            <a:endParaRPr lang="en-US" altLang="zh-TW" dirty="0" smtClean="0"/>
          </a:p>
          <a:p>
            <a:r>
              <a:rPr lang="zh-TW" altLang="en-US" dirty="0"/>
              <a:t>過去地震災害的</a:t>
            </a:r>
            <a:r>
              <a:rPr lang="zh-TW" altLang="en-US" dirty="0" smtClean="0"/>
              <a:t>事例</a:t>
            </a:r>
            <a:endParaRPr lang="en-US" altLang="zh-TW" dirty="0" smtClean="0"/>
          </a:p>
          <a:p>
            <a:r>
              <a:rPr lang="zh-TW" altLang="en-US" dirty="0"/>
              <a:t>緊急避難攜帶</a:t>
            </a:r>
            <a:r>
              <a:rPr lang="zh-TW" altLang="en-US" dirty="0" smtClean="0"/>
              <a:t>用品</a:t>
            </a:r>
            <a:endParaRPr lang="en-US" altLang="zh-TW" dirty="0" smtClean="0"/>
          </a:p>
          <a:p>
            <a:r>
              <a:rPr lang="zh-TW" altLang="en-US" dirty="0"/>
              <a:t>應急</a:t>
            </a:r>
            <a:r>
              <a:rPr lang="zh-TW" altLang="en-US" dirty="0" smtClean="0"/>
              <a:t>零用</a:t>
            </a:r>
            <a:r>
              <a:rPr lang="zh-TW" altLang="en-US" dirty="0"/>
              <a:t>金</a:t>
            </a:r>
          </a:p>
        </p:txBody>
      </p:sp>
    </p:spTree>
    <p:extLst>
      <p:ext uri="{BB962C8B-B14F-4D97-AF65-F5344CB8AC3E}">
        <p14:creationId xmlns:p14="http://schemas.microsoft.com/office/powerpoint/2010/main" val="13919190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學校防災訓練內容</a:t>
            </a:r>
            <a:endParaRPr lang="zh-TW" altLang="en-US" dirty="0"/>
          </a:p>
        </p:txBody>
      </p:sp>
      <p:sp>
        <p:nvSpPr>
          <p:cNvPr id="3" name="內容版面配置區 2"/>
          <p:cNvSpPr>
            <a:spLocks noGrp="1"/>
          </p:cNvSpPr>
          <p:nvPr>
            <p:ph idx="1"/>
          </p:nvPr>
        </p:nvSpPr>
        <p:spPr/>
        <p:txBody>
          <a:bodyPr/>
          <a:lstStyle/>
          <a:p>
            <a:r>
              <a:rPr lang="zh-TW" altLang="en-US" dirty="0" smtClean="0"/>
              <a:t>家長接回學生訓練（幼兒園、小學低年級）</a:t>
            </a:r>
            <a:endParaRPr lang="en-US" altLang="zh-TW" dirty="0" smtClean="0"/>
          </a:p>
          <a:p>
            <a:r>
              <a:rPr lang="zh-TW" altLang="en-US" dirty="0"/>
              <a:t>集體放學</a:t>
            </a:r>
            <a:r>
              <a:rPr lang="zh-TW" altLang="en-US" dirty="0" smtClean="0"/>
              <a:t>訓練</a:t>
            </a:r>
            <a:endParaRPr lang="en-US" altLang="zh-TW" dirty="0" smtClean="0"/>
          </a:p>
          <a:p>
            <a:r>
              <a:rPr lang="zh-TW" altLang="en-US" dirty="0"/>
              <a:t>避難</a:t>
            </a:r>
            <a:r>
              <a:rPr lang="zh-TW" altLang="en-US" dirty="0" smtClean="0"/>
              <a:t>訓練</a:t>
            </a:r>
            <a:endParaRPr lang="en-US" altLang="zh-TW" dirty="0" smtClean="0"/>
          </a:p>
          <a:p>
            <a:r>
              <a:rPr lang="zh-TW" altLang="en-US" dirty="0"/>
              <a:t>應急零用</a:t>
            </a:r>
            <a:r>
              <a:rPr lang="zh-TW" altLang="en-US" dirty="0" smtClean="0"/>
              <a:t>金使用練習</a:t>
            </a:r>
            <a:endParaRPr lang="en-US" altLang="zh-TW" dirty="0" smtClean="0"/>
          </a:p>
          <a:p>
            <a:r>
              <a:rPr lang="zh-TW" altLang="en-US" dirty="0"/>
              <a:t>防災</a:t>
            </a:r>
            <a:r>
              <a:rPr lang="zh-TW" altLang="en-US" dirty="0" smtClean="0"/>
              <a:t>日志工訓練</a:t>
            </a:r>
            <a:endParaRPr lang="en-US" altLang="zh-TW" dirty="0" smtClean="0"/>
          </a:p>
          <a:p>
            <a:r>
              <a:rPr lang="zh-TW" altLang="en-US" dirty="0"/>
              <a:t>滅火器使用與初期滅火</a:t>
            </a:r>
            <a:r>
              <a:rPr lang="zh-TW" altLang="en-US" dirty="0" smtClean="0"/>
              <a:t>訓練</a:t>
            </a:r>
            <a:endParaRPr lang="en-US" altLang="zh-TW" dirty="0" smtClean="0"/>
          </a:p>
          <a:p>
            <a:r>
              <a:rPr lang="zh-TW" altLang="en-US" dirty="0"/>
              <a:t>地震防災館</a:t>
            </a:r>
            <a:r>
              <a:rPr lang="zh-TW" altLang="en-US" dirty="0" smtClean="0"/>
              <a:t>實習</a:t>
            </a:r>
            <a:endParaRPr lang="en-US" altLang="zh-TW" dirty="0" smtClean="0"/>
          </a:p>
          <a:p>
            <a:r>
              <a:rPr lang="zh-TW" altLang="en-US" dirty="0"/>
              <a:t>家庭防災整備</a:t>
            </a:r>
          </a:p>
        </p:txBody>
      </p:sp>
    </p:spTree>
    <p:extLst>
      <p:ext uri="{BB962C8B-B14F-4D97-AF65-F5344CB8AC3E}">
        <p14:creationId xmlns:p14="http://schemas.microsoft.com/office/powerpoint/2010/main" val="328068190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t>災害發生</a:t>
            </a:r>
            <a:r>
              <a:rPr lang="zh-TW" altLang="en-US" sz="3600" dirty="0" smtClean="0"/>
              <a:t>時應變行動的</a:t>
            </a:r>
            <a:r>
              <a:rPr lang="zh-TW" altLang="en-US" sz="3600" dirty="0"/>
              <a:t>優先順序</a:t>
            </a:r>
          </a:p>
        </p:txBody>
      </p:sp>
      <p:sp>
        <p:nvSpPr>
          <p:cNvPr id="3" name="內容版面配置區 2"/>
          <p:cNvSpPr>
            <a:spLocks noGrp="1"/>
          </p:cNvSpPr>
          <p:nvPr>
            <p:ph idx="1"/>
          </p:nvPr>
        </p:nvSpPr>
        <p:spPr/>
        <p:txBody>
          <a:bodyPr>
            <a:normAutofit/>
          </a:bodyPr>
          <a:lstStyle/>
          <a:p>
            <a:r>
              <a:rPr lang="zh-TW" altLang="en-US" dirty="0" smtClean="0"/>
              <a:t>防止災害擴大</a:t>
            </a:r>
            <a:endParaRPr lang="en-US" altLang="zh-TW" dirty="0" smtClean="0"/>
          </a:p>
          <a:p>
            <a:r>
              <a:rPr lang="zh-TW" altLang="en-US" dirty="0"/>
              <a:t>孩童與學生</a:t>
            </a:r>
            <a:r>
              <a:rPr lang="zh-TW" altLang="en-US" dirty="0" smtClean="0"/>
              <a:t>安全狀況確認</a:t>
            </a:r>
            <a:endParaRPr lang="en-US" altLang="zh-TW" dirty="0" smtClean="0"/>
          </a:p>
          <a:p>
            <a:r>
              <a:rPr lang="zh-TW" altLang="en-US" dirty="0"/>
              <a:t>連鎖災害發生可能性的研判與</a:t>
            </a:r>
            <a:r>
              <a:rPr lang="zh-TW" altLang="en-US" dirty="0" smtClean="0"/>
              <a:t>防止</a:t>
            </a:r>
            <a:endParaRPr lang="en-US" altLang="zh-TW" dirty="0" smtClean="0"/>
          </a:p>
          <a:p>
            <a:r>
              <a:rPr lang="zh-TW" altLang="en-US" dirty="0" smtClean="0"/>
              <a:t>聯絡校長和學校</a:t>
            </a:r>
            <a:r>
              <a:rPr lang="zh-TW" altLang="en-US" dirty="0"/>
              <a:t>應變</a:t>
            </a:r>
            <a:r>
              <a:rPr lang="zh-TW" altLang="en-US" dirty="0" smtClean="0"/>
              <a:t>小組成員</a:t>
            </a:r>
            <a:endParaRPr lang="en-US" altLang="zh-TW" dirty="0" smtClean="0"/>
          </a:p>
          <a:p>
            <a:r>
              <a:rPr lang="zh-TW" altLang="en-US" dirty="0"/>
              <a:t>聯繫消防單位、警察</a:t>
            </a:r>
            <a:r>
              <a:rPr lang="zh-TW" altLang="en-US" dirty="0" smtClean="0"/>
              <a:t>單位、教育局處等相關單位</a:t>
            </a:r>
            <a:endParaRPr lang="en-US" altLang="zh-TW" dirty="0" smtClean="0"/>
          </a:p>
          <a:p>
            <a:r>
              <a:rPr lang="zh-TW" altLang="en-US" dirty="0" smtClean="0"/>
              <a:t>聯繫孩童</a:t>
            </a:r>
            <a:r>
              <a:rPr lang="zh-TW" altLang="en-US" dirty="0"/>
              <a:t>與學生的監護人（家長</a:t>
            </a:r>
            <a:r>
              <a:rPr lang="zh-TW" altLang="en-US" dirty="0" smtClean="0"/>
              <a:t>）</a:t>
            </a:r>
            <a:endParaRPr lang="en-US" altLang="zh-TW" dirty="0" smtClean="0"/>
          </a:p>
          <a:p>
            <a:r>
              <a:rPr lang="zh-TW" altLang="en-US" dirty="0" smtClean="0"/>
              <a:t>學校</a:t>
            </a:r>
            <a:r>
              <a:rPr lang="zh-TW" altLang="en-US" dirty="0"/>
              <a:t>內受災狀況</a:t>
            </a:r>
            <a:r>
              <a:rPr lang="zh-TW" altLang="en-US" dirty="0" smtClean="0"/>
              <a:t>的拍攝和紀錄（後續製作報告）</a:t>
            </a:r>
            <a:endParaRPr lang="en-US" altLang="zh-TW" dirty="0" smtClean="0"/>
          </a:p>
          <a:p>
            <a:r>
              <a:rPr lang="zh-TW" altLang="en-US" dirty="0" smtClean="0"/>
              <a:t>緊急聯絡學校的代表（校長以外，若有董事會）告知災情</a:t>
            </a:r>
            <a:endParaRPr lang="zh-TW" altLang="en-US" dirty="0"/>
          </a:p>
        </p:txBody>
      </p:sp>
      <p:sp>
        <p:nvSpPr>
          <p:cNvPr id="4" name="文字方塊 3"/>
          <p:cNvSpPr txBox="1"/>
          <p:nvPr/>
        </p:nvSpPr>
        <p:spPr>
          <a:xfrm>
            <a:off x="2486025" y="6577930"/>
            <a:ext cx="5740674" cy="276999"/>
          </a:xfrm>
          <a:prstGeom prst="rect">
            <a:avLst/>
          </a:prstGeom>
          <a:noFill/>
        </p:spPr>
        <p:txBody>
          <a:bodyPr wrap="none" rtlCol="0">
            <a:spAutoFit/>
          </a:bodyPr>
          <a:lstStyle/>
          <a:p>
            <a:r>
              <a:rPr lang="zh-TW" altLang="en-US" sz="1200" dirty="0">
                <a:latin typeface="+mn-ea"/>
              </a:rPr>
              <a:t>大泉光</a:t>
            </a:r>
            <a:r>
              <a:rPr lang="zh-TW" altLang="en-US" sz="1200" dirty="0" smtClean="0">
                <a:latin typeface="+mn-ea"/>
              </a:rPr>
              <a:t>一，</a:t>
            </a:r>
            <a:r>
              <a:rPr lang="en-US" altLang="zh-TW" sz="1200" dirty="0" smtClean="0">
                <a:latin typeface="+mn-ea"/>
              </a:rPr>
              <a:t>2005</a:t>
            </a:r>
            <a:r>
              <a:rPr lang="zh-TW" altLang="en-US" sz="1200" dirty="0" smtClean="0">
                <a:latin typeface="+mn-ea"/>
              </a:rPr>
              <a:t>，</a:t>
            </a:r>
            <a:r>
              <a:rPr lang="ja-JP" altLang="en-US" sz="1200" dirty="0">
                <a:latin typeface="+mn-ea"/>
              </a:rPr>
              <a:t>学校の地震災害危機対応マニュア</a:t>
            </a:r>
            <a:r>
              <a:rPr lang="ja-JP" altLang="en-US" sz="1200" dirty="0" smtClean="0">
                <a:latin typeface="+mn-ea"/>
              </a:rPr>
              <a:t>ル</a:t>
            </a:r>
            <a:r>
              <a:rPr lang="zh-TW" altLang="en-US" sz="1200" dirty="0" smtClean="0">
                <a:latin typeface="+mn-ea"/>
              </a:rPr>
              <a:t>，</a:t>
            </a:r>
            <a:r>
              <a:rPr lang="zh-TW" altLang="en-US" sz="1200" dirty="0">
                <a:latin typeface="+mn-ea"/>
              </a:rPr>
              <a:t>教育開発</a:t>
            </a:r>
            <a:r>
              <a:rPr lang="zh-TW" altLang="en-US" sz="1200" dirty="0" smtClean="0">
                <a:latin typeface="+mn-ea"/>
              </a:rPr>
              <a:t>研究所，</a:t>
            </a:r>
            <a:r>
              <a:rPr lang="en-US" altLang="zh-TW" sz="1200" dirty="0" smtClean="0">
                <a:latin typeface="+mn-ea"/>
              </a:rPr>
              <a:t>158 </a:t>
            </a:r>
            <a:r>
              <a:rPr lang="en-US" altLang="zh-TW" sz="1200" dirty="0">
                <a:latin typeface="+mn-ea"/>
              </a:rPr>
              <a:t>p</a:t>
            </a:r>
            <a:r>
              <a:rPr lang="en-US" altLang="zh-TW" sz="1200" dirty="0" smtClean="0">
                <a:latin typeface="+mn-ea"/>
              </a:rPr>
              <a:t>.</a:t>
            </a:r>
            <a:endParaRPr lang="zh-TW" altLang="en-US" sz="1200" dirty="0">
              <a:latin typeface="+mn-ea"/>
            </a:endParaRPr>
          </a:p>
        </p:txBody>
      </p:sp>
    </p:spTree>
    <p:extLst>
      <p:ext uri="{BB962C8B-B14F-4D97-AF65-F5344CB8AC3E}">
        <p14:creationId xmlns:p14="http://schemas.microsoft.com/office/powerpoint/2010/main" val="355658216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smtClean="0"/>
              <a:t>立刻執行往</a:t>
            </a:r>
            <a:r>
              <a:rPr lang="zh-TW" altLang="en-US" dirty="0"/>
              <a:t>園外</a:t>
            </a:r>
            <a:r>
              <a:rPr lang="zh-TW" altLang="en-US" dirty="0" smtClean="0"/>
              <a:t>疏散與</a:t>
            </a:r>
            <a:r>
              <a:rPr lang="zh-TW" altLang="en-US" dirty="0"/>
              <a:t>（廣域）</a:t>
            </a:r>
            <a:r>
              <a:rPr lang="zh-TW" altLang="en-US" dirty="0" smtClean="0"/>
              <a:t>避難</a:t>
            </a:r>
            <a:endParaRPr lang="en-US" altLang="zh-TW" dirty="0" smtClean="0"/>
          </a:p>
          <a:p>
            <a:pPr lvl="1"/>
            <a:r>
              <a:rPr lang="zh-TW" altLang="en-US" dirty="0" smtClean="0"/>
              <a:t>災害可能很大，或可能持續擴大（如大火延燒、餘震不斷）時</a:t>
            </a:r>
            <a:endParaRPr lang="ja-JP" altLang="en-US" dirty="0" smtClean="0"/>
          </a:p>
          <a:p>
            <a:r>
              <a:rPr lang="zh-TW" altLang="en-US" dirty="0" smtClean="0"/>
              <a:t>確認以守護園童為最優先工作</a:t>
            </a:r>
          </a:p>
          <a:p>
            <a:pPr lvl="1"/>
            <a:r>
              <a:rPr lang="zh-TW" altLang="en-US" dirty="0" smtClean="0"/>
              <a:t>務必要讓孩童安心</a:t>
            </a:r>
            <a:endParaRPr lang="ja-JP" altLang="en-US" dirty="0" smtClean="0"/>
          </a:p>
          <a:p>
            <a:r>
              <a:rPr lang="zh-TW" altLang="en-US" dirty="0" smtClean="0"/>
              <a:t>要有進行室外烹煮的準備</a:t>
            </a:r>
            <a:endParaRPr lang="en-US" altLang="zh-TW" dirty="0" smtClean="0"/>
          </a:p>
          <a:p>
            <a:pPr lvl="1"/>
            <a:r>
              <a:rPr lang="zh-TW" altLang="en-US" dirty="0"/>
              <a:t>大規模災害</a:t>
            </a:r>
            <a:r>
              <a:rPr lang="zh-TW" altLang="en-US" dirty="0" smtClean="0"/>
              <a:t>時也一定要設法餵飽孩童</a:t>
            </a:r>
            <a:endParaRPr lang="en-US" altLang="zh-TW" dirty="0" smtClean="0"/>
          </a:p>
          <a:p>
            <a:endParaRPr lang="en-US" altLang="zh-TW" dirty="0" smtClean="0"/>
          </a:p>
          <a:p>
            <a:endParaRPr lang="en-US" altLang="zh-TW" dirty="0" smtClean="0"/>
          </a:p>
          <a:p>
            <a:r>
              <a:rPr lang="zh-TW" altLang="en-US" dirty="0" smtClean="0"/>
              <a:t>以上三點也應納入日常訓練重點</a:t>
            </a:r>
            <a:endParaRPr lang="zh-TW" altLang="en-US" dirty="0"/>
          </a:p>
        </p:txBody>
      </p:sp>
      <p:sp>
        <p:nvSpPr>
          <p:cNvPr id="2" name="標題 1"/>
          <p:cNvSpPr>
            <a:spLocks noGrp="1"/>
          </p:cNvSpPr>
          <p:nvPr>
            <p:ph type="title"/>
          </p:nvPr>
        </p:nvSpPr>
        <p:spPr/>
        <p:txBody>
          <a:bodyPr/>
          <a:lstStyle/>
          <a:p>
            <a:r>
              <a:rPr lang="zh-TW" altLang="en-US" dirty="0" smtClean="0"/>
              <a:t>災害規模較大時</a:t>
            </a:r>
            <a:endParaRPr lang="zh-TW" altLang="en-US" dirty="0"/>
          </a:p>
        </p:txBody>
      </p:sp>
    </p:spTree>
    <p:extLst>
      <p:ext uri="{BB962C8B-B14F-4D97-AF65-F5344CB8AC3E}">
        <p14:creationId xmlns:p14="http://schemas.microsoft.com/office/powerpoint/2010/main" val="267520337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a:t>先將師生安置</a:t>
            </a:r>
            <a:r>
              <a:rPr lang="zh-TW" altLang="en-US" dirty="0" smtClean="0"/>
              <a:t>在安全的場所</a:t>
            </a:r>
            <a:endParaRPr lang="en-US" altLang="zh-TW" dirty="0" smtClean="0"/>
          </a:p>
          <a:p>
            <a:r>
              <a:rPr lang="zh-TW" altLang="en-US" dirty="0"/>
              <a:t>搶救組人員視</a:t>
            </a:r>
            <a:r>
              <a:rPr lang="zh-TW" altLang="en-US" dirty="0" smtClean="0"/>
              <a:t>狀況決定是否立即進行清理</a:t>
            </a:r>
            <a:endParaRPr lang="en-US" altLang="zh-TW" dirty="0" smtClean="0"/>
          </a:p>
          <a:p>
            <a:r>
              <a:rPr lang="zh-TW" altLang="en-US" dirty="0"/>
              <a:t>園長</a:t>
            </a:r>
            <a:r>
              <a:rPr lang="zh-TW" altLang="en-US" dirty="0" smtClean="0"/>
              <a:t>針對後續處理和相關人員討論並擬定計畫</a:t>
            </a:r>
            <a:endParaRPr lang="zh-TW" altLang="en-US" dirty="0"/>
          </a:p>
        </p:txBody>
      </p:sp>
      <p:sp>
        <p:nvSpPr>
          <p:cNvPr id="3" name="標題 2"/>
          <p:cNvSpPr>
            <a:spLocks noGrp="1"/>
          </p:cNvSpPr>
          <p:nvPr>
            <p:ph type="title"/>
          </p:nvPr>
        </p:nvSpPr>
        <p:spPr/>
        <p:txBody>
          <a:bodyPr>
            <a:normAutofit/>
          </a:bodyPr>
          <a:lstStyle/>
          <a:p>
            <a:r>
              <a:rPr lang="zh-TW" altLang="en-US" dirty="0" smtClean="0"/>
              <a:t>部分建物受損或教室內受損嚴重時</a:t>
            </a:r>
            <a:endParaRPr lang="zh-TW" altLang="en-US" dirty="0"/>
          </a:p>
        </p:txBody>
      </p:sp>
    </p:spTree>
    <p:extLst>
      <p:ext uri="{BB962C8B-B14F-4D97-AF65-F5344CB8AC3E}">
        <p14:creationId xmlns:p14="http://schemas.microsoft.com/office/powerpoint/2010/main" val="297790432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lstStyle/>
          <a:p>
            <a:r>
              <a:rPr lang="zh-TW" altLang="en-US" smtClean="0"/>
              <a:t>避難與疏散訓練</a:t>
            </a:r>
            <a:endParaRPr lang="en-US" altLang="zh-TW" smtClean="0"/>
          </a:p>
          <a:p>
            <a:r>
              <a:rPr lang="zh-TW" altLang="en-US" smtClean="0"/>
              <a:t>應變小組訓練</a:t>
            </a:r>
            <a:endParaRPr lang="en-US" altLang="zh-TW" smtClean="0"/>
          </a:p>
          <a:p>
            <a:r>
              <a:rPr lang="zh-TW" altLang="en-US" smtClean="0"/>
              <a:t>通報、通訊訓練</a:t>
            </a:r>
            <a:endParaRPr lang="en-US" altLang="zh-TW" smtClean="0"/>
          </a:p>
          <a:p>
            <a:r>
              <a:rPr lang="zh-TW" altLang="en-US" smtClean="0"/>
              <a:t>職務代理應變訓練</a:t>
            </a:r>
            <a:endParaRPr lang="en-US" altLang="zh-TW" smtClean="0"/>
          </a:p>
          <a:p>
            <a:r>
              <a:rPr lang="zh-TW" altLang="en-US" smtClean="0"/>
              <a:t>指揮站、救護站、必要物資準備訓練</a:t>
            </a:r>
            <a:endParaRPr lang="en-US" altLang="zh-TW" smtClean="0"/>
          </a:p>
          <a:p>
            <a:r>
              <a:rPr lang="zh-TW" altLang="en-US" smtClean="0"/>
              <a:t>醫護訓練</a:t>
            </a:r>
            <a:endParaRPr lang="en-US" altLang="zh-TW" smtClean="0"/>
          </a:p>
          <a:p>
            <a:r>
              <a:rPr lang="zh-TW" altLang="en-US" smtClean="0"/>
              <a:t>供餐、供水</a:t>
            </a:r>
            <a:endParaRPr lang="zh-TW" altLang="en-US" dirty="0"/>
          </a:p>
        </p:txBody>
      </p:sp>
      <p:sp>
        <p:nvSpPr>
          <p:cNvPr id="2" name="標題 1"/>
          <p:cNvSpPr>
            <a:spLocks noGrp="1"/>
          </p:cNvSpPr>
          <p:nvPr>
            <p:ph type="title"/>
          </p:nvPr>
        </p:nvSpPr>
        <p:spPr/>
        <p:txBody>
          <a:bodyPr/>
          <a:lstStyle/>
          <a:p>
            <a:r>
              <a:rPr lang="zh-TW" altLang="en-US" smtClean="0"/>
              <a:t>教職員工平時的防災訓練</a:t>
            </a:r>
            <a:endParaRPr lang="zh-TW" altLang="en-US" dirty="0"/>
          </a:p>
        </p:txBody>
      </p:sp>
    </p:spTree>
    <p:extLst>
      <p:ext uri="{BB962C8B-B14F-4D97-AF65-F5344CB8AC3E}">
        <p14:creationId xmlns:p14="http://schemas.microsoft.com/office/powerpoint/2010/main" val="1651226850"/>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p:txBody>
          <a:bodyPr/>
          <a:lstStyle/>
          <a:p>
            <a:r>
              <a:rPr lang="zh-TW" altLang="zh-TW" smtClean="0"/>
              <a:t>災害疏散避難與演練規劃</a:t>
            </a:r>
            <a:endParaRPr lang="zh-TW" altLang="en-US" dirty="0"/>
          </a:p>
        </p:txBody>
      </p:sp>
      <p:graphicFrame>
        <p:nvGraphicFramePr>
          <p:cNvPr id="19" name="Content Placeholder 3"/>
          <p:cNvGraphicFramePr>
            <a:graphicFrameLocks noGrp="1"/>
          </p:cNvGraphicFramePr>
          <p:nvPr>
            <p:ph idx="4294967295"/>
            <p:custDataLst>
              <p:tags r:id="rId1"/>
            </p:custDataLst>
            <p:extLst>
              <p:ext uri="{D42A27DB-BD31-4B8C-83A1-F6EECF244321}">
                <p14:modId xmlns:p14="http://schemas.microsoft.com/office/powerpoint/2010/main" val="3483197270"/>
              </p:ext>
            </p:extLst>
          </p:nvPr>
        </p:nvGraphicFramePr>
        <p:xfrm>
          <a:off x="404564" y="1670050"/>
          <a:ext cx="8343900"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856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366492" y="338713"/>
            <a:ext cx="4185761" cy="461665"/>
          </a:xfrm>
          <a:prstGeom prst="rect">
            <a:avLst/>
          </a:prstGeom>
          <a:noFill/>
        </p:spPr>
        <p:txBody>
          <a:bodyPr wrap="none" rtlCol="0">
            <a:spAutoFit/>
          </a:bodyPr>
          <a:lstStyle/>
          <a:p>
            <a:r>
              <a:rPr lang="zh-TW" altLang="en-US" sz="2400" b="1" dirty="0" smtClean="0">
                <a:latin typeface="微軟正黑體" panose="020B0604030504040204" pitchFamily="34" charset="-120"/>
                <a:ea typeface="微軟正黑體" panose="020B0604030504040204" pitchFamily="34" charset="-120"/>
              </a:rPr>
              <a:t>應變小組裝備、器材（舉例）</a:t>
            </a:r>
            <a:endParaRPr lang="zh-TW" altLang="en-US" sz="24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286333" y="753670"/>
            <a:ext cx="5314275" cy="400110"/>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zh-TW" altLang="en-US" sz="2000" dirty="0" smtClean="0">
                <a:latin typeface="微軟正黑體" panose="020B0604030504040204" pitchFamily="34" charset="-120"/>
                <a:ea typeface="微軟正黑體" panose="020B0604030504040204" pitchFamily="34" charset="-120"/>
              </a:rPr>
              <a:t>個人防護裝備：安全帽、手套、哨子、手電筒</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363639" y="1372706"/>
            <a:ext cx="5570756" cy="400110"/>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zh-TW" altLang="en-US" sz="2000" dirty="0" smtClean="0">
                <a:latin typeface="微軟正黑體" panose="020B0604030504040204" pitchFamily="34" charset="-120"/>
                <a:ea typeface="微軟正黑體" panose="020B0604030504040204" pitchFamily="34" charset="-120"/>
              </a:rPr>
              <a:t>通訊裝備：對講機、備用電池、充電器、收音機</a:t>
            </a:r>
            <a:endParaRPr lang="zh-TW" altLang="en-US"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927533" y="1967608"/>
            <a:ext cx="4031873" cy="400110"/>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zh-TW" altLang="en-US" sz="2000" dirty="0" smtClean="0">
                <a:latin typeface="微軟正黑體" panose="020B0604030504040204" pitchFamily="34" charset="-120"/>
                <a:ea typeface="微軟正黑體" panose="020B0604030504040204" pitchFamily="34" charset="-120"/>
              </a:rPr>
              <a:t>救災裝備：圓鍬、繩索、破壞工具</a:t>
            </a:r>
            <a:endParaRPr lang="en-US" altLang="zh-TW" sz="2000" dirty="0" smtClean="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987824" y="2564904"/>
            <a:ext cx="6083717" cy="40011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zh-TW" altLang="en-US" sz="2000" dirty="0" smtClean="0">
                <a:latin typeface="微軟正黑體" panose="020B0604030504040204" pitchFamily="34" charset="-120"/>
                <a:ea typeface="微軟正黑體" panose="020B0604030504040204" pitchFamily="34" charset="-120"/>
              </a:rPr>
              <a:t>文件資料：計畫、作業程序、檢查表、通報單、地圖</a:t>
            </a:r>
            <a:endParaRPr lang="zh-TW" altLang="en-US" sz="20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89962" y="3219450"/>
            <a:ext cx="5616624"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000" dirty="0" smtClean="0">
                <a:latin typeface="微軟正黑體" panose="020B0604030504040204" pitchFamily="34" charset="-120"/>
                <a:ea typeface="微軟正黑體" panose="020B0604030504040204" pitchFamily="34" charset="-120"/>
              </a:rPr>
              <a:t>救護裝備：急救箱（包）、長背板（擔架）、氧氣瓶、血壓計、氣喘藥等藥品</a:t>
            </a:r>
            <a:endParaRPr lang="zh-TW" altLang="en-US" sz="2000"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555776" y="4184114"/>
            <a:ext cx="6420361"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TW" altLang="en-US" sz="2000" dirty="0" smtClean="0">
                <a:latin typeface="微軟正黑體" panose="020B0604030504040204" pitchFamily="34" charset="-120"/>
                <a:ea typeface="微軟正黑體" panose="020B0604030504040204" pitchFamily="34" charset="-120"/>
              </a:rPr>
              <a:t>應變中心裝備：</a:t>
            </a:r>
            <a:r>
              <a:rPr lang="zh-TW" altLang="en-US" sz="2400" b="1" dirty="0" smtClean="0">
                <a:latin typeface="微軟正黑體" panose="020B0604030504040204" pitchFamily="34" charset="-120"/>
                <a:ea typeface="微軟正黑體" panose="020B0604030504040204" pitchFamily="34" charset="-120"/>
              </a:rPr>
              <a:t>大白板</a:t>
            </a:r>
            <a:r>
              <a:rPr lang="zh-TW" altLang="en-US" sz="2000" dirty="0" smtClean="0">
                <a:latin typeface="微軟正黑體" panose="020B0604030504040204" pitchFamily="34" charset="-120"/>
                <a:ea typeface="微軟正黑體" panose="020B0604030504040204" pitchFamily="34" charset="-120"/>
              </a:rPr>
              <a:t>、大聲</a:t>
            </a:r>
            <a:r>
              <a:rPr lang="zh-TW" altLang="en-US" sz="2000" dirty="0">
                <a:latin typeface="微軟正黑體" panose="020B0604030504040204" pitchFamily="34" charset="-120"/>
                <a:ea typeface="微軟正黑體" panose="020B0604030504040204" pitchFamily="34" charset="-120"/>
              </a:rPr>
              <a:t>公</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相機、</a:t>
            </a:r>
            <a:r>
              <a:rPr lang="zh-TW" altLang="en-US" sz="2000" dirty="0" smtClean="0">
                <a:latin typeface="微軟正黑體" panose="020B0604030504040204" pitchFamily="34" charset="-120"/>
                <a:ea typeface="微軟正黑體" panose="020B0604030504040204" pitchFamily="34" charset="-120"/>
              </a:rPr>
              <a:t>筆記型電腦、備用電源、照明燈、</a:t>
            </a:r>
            <a:r>
              <a:rPr lang="zh-TW" altLang="en-US" sz="2000" dirty="0">
                <a:latin typeface="微軟正黑體" panose="020B0604030504040204" pitchFamily="34" charset="-120"/>
                <a:ea typeface="微軟正黑體" panose="020B0604030504040204" pitchFamily="34" charset="-120"/>
              </a:rPr>
              <a:t>折疊</a:t>
            </a:r>
            <a:r>
              <a:rPr lang="zh-TW" altLang="en-US" sz="2000" dirty="0" smtClean="0">
                <a:latin typeface="微軟正黑體" panose="020B0604030504040204" pitchFamily="34" charset="-120"/>
                <a:ea typeface="微軟正黑體" panose="020B0604030504040204" pitchFamily="34" charset="-120"/>
              </a:rPr>
              <a:t>桌椅</a:t>
            </a:r>
            <a:endParaRPr lang="zh-TW" altLang="en-US" sz="2000"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94325" y="5114488"/>
            <a:ext cx="5684212" cy="72008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民生物資</a:t>
            </a:r>
            <a:r>
              <a:rPr lang="zh-TW" altLang="en-US" sz="2000" dirty="0" smtClean="0">
                <a:latin typeface="微軟正黑體" panose="020B0604030504040204" pitchFamily="34" charset="-120"/>
                <a:ea typeface="微軟正黑體" panose="020B0604030504040204" pitchFamily="34" charset="-120"/>
              </a:rPr>
              <a:t>：毛毯、禦寒衣物、瓶裝水、乾糧、</a:t>
            </a:r>
            <a:r>
              <a:rPr lang="zh-TW" altLang="en-US" sz="2000" dirty="0">
                <a:latin typeface="微軟正黑體" panose="020B0604030504040204" pitchFamily="34" charset="-120"/>
                <a:ea typeface="微軟正黑體" panose="020B0604030504040204" pitchFamily="34" charset="-120"/>
              </a:rPr>
              <a:t>濕</a:t>
            </a:r>
            <a:r>
              <a:rPr lang="zh-TW" altLang="en-US" sz="2000" dirty="0" smtClean="0">
                <a:latin typeface="微軟正黑體" panose="020B0604030504040204" pitchFamily="34" charset="-120"/>
                <a:ea typeface="微軟正黑體" panose="020B0604030504040204" pitchFamily="34" charset="-120"/>
              </a:rPr>
              <a:t>紙巾、衛生紙、毛巾、乾洗手</a:t>
            </a:r>
            <a:endParaRPr lang="zh-TW" altLang="en-US" sz="20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187624" y="6053207"/>
            <a:ext cx="521168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zh-TW" altLang="en-US" sz="28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各行政業務處室的必要文件資料</a:t>
            </a:r>
            <a:endPar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6732240" y="5114488"/>
            <a:ext cx="2088232" cy="1200329"/>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白板記錄災害過程、決策、重要統計、待處理事項。大家都看得到。</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257828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F2D98D56-0BE6-4967-8613-D8DDAB25E529}" type="slidenum">
              <a:rPr lang="zh-TW" altLang="en-US" smtClean="0"/>
              <a:pPr>
                <a:defRPr/>
              </a:pPr>
              <a:t>6</a:t>
            </a:fld>
            <a:endParaRPr lang="en-US" altLang="zh-TW"/>
          </a:p>
        </p:txBody>
      </p:sp>
      <p:sp>
        <p:nvSpPr>
          <p:cNvPr id="5" name="橢圓 4"/>
          <p:cNvSpPr/>
          <p:nvPr/>
        </p:nvSpPr>
        <p:spPr>
          <a:xfrm>
            <a:off x="1259632" y="958841"/>
            <a:ext cx="1582753" cy="158275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專家</a:t>
            </a:r>
            <a:endParaRPr lang="en-US" altLang="zh-TW" sz="2000" b="1" dirty="0" smtClean="0">
              <a:effectLst>
                <a:outerShdw blurRad="38100" dist="38100" dir="2700000" algn="tl">
                  <a:srgbClr val="000000">
                    <a:alpha val="43137"/>
                  </a:srgbClr>
                </a:outerShdw>
              </a:effectLst>
            </a:endParaRPr>
          </a:p>
          <a:p>
            <a:pPr algn="ctr"/>
            <a:r>
              <a:rPr lang="zh-TW" altLang="en-US" sz="2000" b="1" dirty="0" smtClean="0">
                <a:effectLst>
                  <a:outerShdw blurRad="38100" dist="38100" dir="2700000" algn="tl">
                    <a:srgbClr val="000000">
                      <a:alpha val="43137"/>
                    </a:srgbClr>
                  </a:outerShdw>
                </a:effectLst>
              </a:rPr>
              <a:t>學者</a:t>
            </a:r>
            <a:endParaRPr lang="zh-TW" altLang="en-US" sz="2000" b="1" dirty="0">
              <a:effectLst>
                <a:outerShdw blurRad="38100" dist="38100" dir="2700000" algn="tl">
                  <a:srgbClr val="000000">
                    <a:alpha val="43137"/>
                  </a:srgbClr>
                </a:outerShdw>
              </a:effectLst>
            </a:endParaRPr>
          </a:p>
        </p:txBody>
      </p:sp>
      <p:sp>
        <p:nvSpPr>
          <p:cNvPr id="6" name="橢圓 5"/>
          <p:cNvSpPr/>
          <p:nvPr/>
        </p:nvSpPr>
        <p:spPr>
          <a:xfrm>
            <a:off x="251520" y="2564955"/>
            <a:ext cx="1648602" cy="16486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政府</a:t>
            </a:r>
            <a:endParaRPr lang="en-US" altLang="zh-TW" sz="2000" b="1" dirty="0" smtClean="0">
              <a:effectLst>
                <a:outerShdw blurRad="38100" dist="38100" dir="2700000" algn="tl">
                  <a:srgbClr val="000000">
                    <a:alpha val="43137"/>
                  </a:srgbClr>
                </a:outerShdw>
              </a:effectLst>
            </a:endParaRPr>
          </a:p>
        </p:txBody>
      </p:sp>
      <p:sp>
        <p:nvSpPr>
          <p:cNvPr id="7" name="橢圓 6"/>
          <p:cNvSpPr/>
          <p:nvPr/>
        </p:nvSpPr>
        <p:spPr>
          <a:xfrm>
            <a:off x="2483768" y="2125325"/>
            <a:ext cx="1652393" cy="165239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民眾</a:t>
            </a:r>
            <a:endParaRPr lang="zh-TW" altLang="en-US" sz="2000" b="1" dirty="0">
              <a:effectLst>
                <a:outerShdw blurRad="38100" dist="38100" dir="2700000" algn="tl">
                  <a:srgbClr val="000000">
                    <a:alpha val="43137"/>
                  </a:srgbClr>
                </a:outerShdw>
              </a:effectLst>
            </a:endParaRPr>
          </a:p>
        </p:txBody>
      </p:sp>
      <p:sp>
        <p:nvSpPr>
          <p:cNvPr id="8" name="橢圓 7"/>
          <p:cNvSpPr/>
          <p:nvPr/>
        </p:nvSpPr>
        <p:spPr>
          <a:xfrm>
            <a:off x="1259632" y="2077995"/>
            <a:ext cx="1639037" cy="1639037"/>
          </a:xfrm>
          <a:prstGeom prst="ellipse">
            <a:avLst/>
          </a:prstGeom>
          <a:noFill/>
          <a:ln w="38100">
            <a:solidFill>
              <a:srgbClr val="00B050"/>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cxnSp>
        <p:nvCxnSpPr>
          <p:cNvPr id="10" name="直線單箭頭接點 9"/>
          <p:cNvCxnSpPr/>
          <p:nvPr/>
        </p:nvCxnSpPr>
        <p:spPr>
          <a:xfrm flipH="1" flipV="1">
            <a:off x="2400073" y="3717032"/>
            <a:ext cx="442312" cy="568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2285867" y="4407495"/>
            <a:ext cx="2969083" cy="461665"/>
          </a:xfrm>
          <a:prstGeom prst="rect">
            <a:avLst/>
          </a:prstGeom>
          <a:noFill/>
        </p:spPr>
        <p:txBody>
          <a:bodyPr wrap="none" rtlCol="0">
            <a:spAutoFit/>
          </a:bodyPr>
          <a:lstStyle/>
          <a:p>
            <a:r>
              <a:rPr lang="zh-TW" altLang="en-US" sz="2400" b="1" dirty="0" smtClean="0">
                <a:solidFill>
                  <a:srgbClr val="663300"/>
                </a:solidFill>
                <a:effectLst>
                  <a:outerShdw blurRad="38100" dist="38100" dir="2700000" algn="tl">
                    <a:srgbClr val="000000">
                      <a:alpha val="43137"/>
                    </a:srgbClr>
                  </a:outerShdw>
                </a:effectLst>
              </a:rPr>
              <a:t>防災的</a:t>
            </a:r>
            <a:r>
              <a:rPr lang="en-US" altLang="zh-TW" sz="2400" b="1" dirty="0" smtClean="0">
                <a:solidFill>
                  <a:srgbClr val="663300"/>
                </a:solidFill>
                <a:effectLst>
                  <a:outerShdw blurRad="38100" dist="38100" dir="2700000" algn="tl">
                    <a:srgbClr val="000000">
                      <a:alpha val="43137"/>
                    </a:srgbClr>
                  </a:outerShdw>
                </a:effectLst>
              </a:rPr>
              <a:t>Missing Link</a:t>
            </a:r>
            <a:endParaRPr lang="zh-TW" altLang="en-US" sz="2400" b="1" dirty="0">
              <a:solidFill>
                <a:srgbClr val="663300"/>
              </a:solidFill>
              <a:effectLst>
                <a:outerShdw blurRad="38100" dist="38100" dir="2700000" algn="tl">
                  <a:srgbClr val="000000">
                    <a:alpha val="43137"/>
                  </a:srgbClr>
                </a:outerShdw>
              </a:effectLst>
            </a:endParaRPr>
          </a:p>
        </p:txBody>
      </p:sp>
      <p:sp>
        <p:nvSpPr>
          <p:cNvPr id="14" name="橢圓 13"/>
          <p:cNvSpPr/>
          <p:nvPr/>
        </p:nvSpPr>
        <p:spPr>
          <a:xfrm>
            <a:off x="6447999" y="1257696"/>
            <a:ext cx="1582753" cy="1582753"/>
          </a:xfrm>
          <a:prstGeom prst="ellipse">
            <a:avLst/>
          </a:prstGeom>
          <a:solidFill>
            <a:schemeClr val="accent6">
              <a:lumMod val="20000"/>
              <a:lumOff val="80000"/>
              <a:alpha val="62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專家</a:t>
            </a:r>
            <a:endParaRPr lang="en-US" altLang="zh-TW" sz="2000" b="1" dirty="0" smtClean="0">
              <a:effectLst>
                <a:outerShdw blurRad="38100" dist="38100" dir="2700000" algn="tl">
                  <a:srgbClr val="000000">
                    <a:alpha val="43137"/>
                  </a:srgbClr>
                </a:outerShdw>
              </a:effectLst>
            </a:endParaRPr>
          </a:p>
          <a:p>
            <a:pPr algn="ctr"/>
            <a:r>
              <a:rPr lang="zh-TW" altLang="en-US" sz="2000" b="1" dirty="0" smtClean="0">
                <a:effectLst>
                  <a:outerShdw blurRad="38100" dist="38100" dir="2700000" algn="tl">
                    <a:srgbClr val="000000">
                      <a:alpha val="43137"/>
                    </a:srgbClr>
                  </a:outerShdw>
                </a:effectLst>
              </a:rPr>
              <a:t>學者</a:t>
            </a:r>
            <a:endParaRPr lang="zh-TW" altLang="en-US" sz="2000" b="1" dirty="0">
              <a:effectLst>
                <a:outerShdw blurRad="38100" dist="38100" dir="2700000" algn="tl">
                  <a:srgbClr val="000000">
                    <a:alpha val="43137"/>
                  </a:srgbClr>
                </a:outerShdw>
              </a:effectLst>
            </a:endParaRPr>
          </a:p>
        </p:txBody>
      </p:sp>
      <p:sp>
        <p:nvSpPr>
          <p:cNvPr id="15" name="橢圓 14"/>
          <p:cNvSpPr/>
          <p:nvPr/>
        </p:nvSpPr>
        <p:spPr>
          <a:xfrm>
            <a:off x="5727919" y="2352671"/>
            <a:ext cx="1648602" cy="1648602"/>
          </a:xfrm>
          <a:prstGeom prst="ellipse">
            <a:avLst/>
          </a:prstGeom>
          <a:solidFill>
            <a:schemeClr val="bg2">
              <a:lumMod val="90000"/>
              <a:alpha val="62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政府</a:t>
            </a:r>
            <a:endParaRPr lang="en-US" altLang="zh-TW" sz="2000" b="1" dirty="0" smtClean="0">
              <a:effectLst>
                <a:outerShdw blurRad="38100" dist="38100" dir="2700000" algn="tl">
                  <a:srgbClr val="000000">
                    <a:alpha val="43137"/>
                  </a:srgbClr>
                </a:outerShdw>
              </a:effectLst>
            </a:endParaRPr>
          </a:p>
        </p:txBody>
      </p:sp>
      <p:sp>
        <p:nvSpPr>
          <p:cNvPr id="16" name="橢圓 15"/>
          <p:cNvSpPr/>
          <p:nvPr/>
        </p:nvSpPr>
        <p:spPr>
          <a:xfrm>
            <a:off x="6952055" y="2352671"/>
            <a:ext cx="1652393" cy="1652393"/>
          </a:xfrm>
          <a:prstGeom prst="ellipse">
            <a:avLst/>
          </a:prstGeom>
          <a:solidFill>
            <a:schemeClr val="tx2">
              <a:lumMod val="20000"/>
              <a:lumOff val="80000"/>
              <a:alpha val="62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b="1" dirty="0" smtClean="0">
                <a:effectLst>
                  <a:outerShdw blurRad="38100" dist="38100" dir="2700000" algn="tl">
                    <a:srgbClr val="000000">
                      <a:alpha val="43137"/>
                    </a:srgbClr>
                  </a:outerShdw>
                </a:effectLst>
              </a:rPr>
              <a:t>民眾</a:t>
            </a:r>
            <a:endParaRPr lang="zh-TW" altLang="en-US" sz="2000" b="1" dirty="0">
              <a:effectLst>
                <a:outerShdw blurRad="38100" dist="38100" dir="2700000" algn="tl">
                  <a:srgbClr val="000000">
                    <a:alpha val="43137"/>
                  </a:srgbClr>
                </a:outerShdw>
              </a:effectLst>
            </a:endParaRPr>
          </a:p>
        </p:txBody>
      </p:sp>
      <p:sp>
        <p:nvSpPr>
          <p:cNvPr id="17" name="向右箭號 16"/>
          <p:cNvSpPr/>
          <p:nvPr/>
        </p:nvSpPr>
        <p:spPr>
          <a:xfrm>
            <a:off x="4427984" y="2204864"/>
            <a:ext cx="1152128" cy="79137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9" name="文字方塊 18"/>
          <p:cNvSpPr txBox="1"/>
          <p:nvPr/>
        </p:nvSpPr>
        <p:spPr>
          <a:xfrm>
            <a:off x="2849310" y="4879315"/>
            <a:ext cx="5195653" cy="1200329"/>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rPr>
              <a:t>市民的</a:t>
            </a:r>
            <a:r>
              <a:rPr lang="en-US" altLang="zh-TW" sz="2400" b="1" dirty="0" smtClean="0">
                <a:effectLst>
                  <a:outerShdw blurRad="38100" dist="38100" dir="2700000" algn="tl">
                    <a:srgbClr val="000000">
                      <a:alpha val="43137"/>
                    </a:srgbClr>
                  </a:outerShdw>
                </a:effectLst>
              </a:rPr>
              <a:t>Leader</a:t>
            </a:r>
            <a:r>
              <a:rPr lang="zh-TW" altLang="en-US" sz="2400" b="1" dirty="0">
                <a:effectLst>
                  <a:outerShdw blurRad="38100" dist="38100" dir="2700000" algn="tl">
                    <a:srgbClr val="000000">
                      <a:alpha val="43137"/>
                    </a:srgbClr>
                  </a:outerShdw>
                </a:effectLst>
                <a:sym typeface="Wingdings" panose="05000000000000000000" pitchFamily="2" charset="2"/>
              </a:rPr>
              <a:t>：</a:t>
            </a:r>
            <a:r>
              <a:rPr lang="zh-TW" altLang="en-US" sz="2400" b="1" dirty="0" smtClean="0">
                <a:effectLst>
                  <a:outerShdw blurRad="38100" dist="38100" dir="2700000" algn="tl">
                    <a:srgbClr val="000000">
                      <a:alpha val="43137"/>
                    </a:srgbClr>
                  </a:outerShdw>
                </a:effectLst>
              </a:rPr>
              <a:t>（意見、行動領袖）</a:t>
            </a:r>
            <a:endParaRPr lang="en-US" altLang="zh-TW" sz="2400" b="1" dirty="0" smtClean="0">
              <a:effectLst>
                <a:outerShdw blurRad="38100" dist="38100" dir="2700000" algn="tl">
                  <a:srgbClr val="000000">
                    <a:alpha val="43137"/>
                  </a:srgbClr>
                </a:outerShdw>
              </a:effectLst>
            </a:endParaRPr>
          </a:p>
          <a:p>
            <a:r>
              <a:rPr lang="zh-TW" altLang="en-US" sz="2400" b="1" dirty="0">
                <a:effectLst>
                  <a:outerShdw blurRad="38100" dist="38100" dir="2700000" algn="tl">
                    <a:srgbClr val="000000">
                      <a:alpha val="43137"/>
                    </a:srgbClr>
                  </a:outerShdw>
                </a:effectLst>
              </a:rPr>
              <a:t>帶頭的大哥</a:t>
            </a:r>
            <a:r>
              <a:rPr lang="zh-TW" altLang="en-US" sz="2400" b="1" dirty="0" smtClean="0">
                <a:effectLst>
                  <a:outerShdw blurRad="38100" dist="38100" dir="2700000" algn="tl">
                    <a:srgbClr val="000000">
                      <a:alpha val="43137"/>
                    </a:srgbClr>
                  </a:outerShdw>
                </a:effectLst>
              </a:rPr>
              <a:t>大姊</a:t>
            </a:r>
            <a:endParaRPr lang="en-US" altLang="zh-TW" sz="2400" b="1" dirty="0" smtClean="0">
              <a:effectLst>
                <a:outerShdw blurRad="38100" dist="38100" dir="2700000" algn="tl">
                  <a:srgbClr val="000000">
                    <a:alpha val="43137"/>
                  </a:srgbClr>
                </a:outerShdw>
              </a:effectLst>
            </a:endParaRPr>
          </a:p>
          <a:p>
            <a:r>
              <a:rPr lang="zh-TW" altLang="en-US" sz="2400" b="1" dirty="0" smtClean="0">
                <a:effectLst>
                  <a:outerShdw blurRad="38100" dist="38100" dir="2700000" algn="tl">
                    <a:srgbClr val="000000">
                      <a:alpha val="43137"/>
                    </a:srgbClr>
                  </a:outerShdw>
                </a:effectLst>
              </a:rPr>
              <a:t>社區發展協會會長？</a:t>
            </a:r>
            <a:endParaRPr lang="en-US" altLang="zh-TW" sz="2400" b="1" dirty="0" smtClean="0">
              <a:effectLst>
                <a:outerShdw blurRad="38100" dist="38100" dir="2700000" algn="tl">
                  <a:srgbClr val="000000">
                    <a:alpha val="43137"/>
                  </a:srgbClr>
                </a:outerShdw>
              </a:effectLst>
            </a:endParaRPr>
          </a:p>
        </p:txBody>
      </p:sp>
      <p:sp>
        <p:nvSpPr>
          <p:cNvPr id="20" name="文字方塊 19"/>
          <p:cNvSpPr txBox="1"/>
          <p:nvPr/>
        </p:nvSpPr>
        <p:spPr>
          <a:xfrm>
            <a:off x="3770408" y="6095650"/>
            <a:ext cx="2954655" cy="461665"/>
          </a:xfrm>
          <a:prstGeom prst="rect">
            <a:avLst/>
          </a:prstGeom>
          <a:noFill/>
        </p:spPr>
        <p:txBody>
          <a:bodyPr wrap="none" rtlCol="0">
            <a:spAutoFit/>
          </a:bodyPr>
          <a:lstStyle/>
          <a:p>
            <a:r>
              <a:rPr lang="zh-TW" altLang="en-US" sz="2400" b="1" dirty="0" smtClean="0">
                <a:solidFill>
                  <a:srgbClr val="006600"/>
                </a:solidFill>
                <a:effectLst>
                  <a:outerShdw blurRad="38100" dist="38100" dir="2700000" algn="tl">
                    <a:srgbClr val="000000">
                      <a:alpha val="43137"/>
                    </a:srgbClr>
                  </a:outerShdw>
                </a:effectLst>
              </a:rPr>
              <a:t>學校？家長會成員？</a:t>
            </a:r>
            <a:endParaRPr lang="zh-TW" altLang="en-US" sz="2400" b="1" dirty="0">
              <a:solidFill>
                <a:srgbClr val="00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813473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56F30E9F-370F-4624-803C-3C69813D928A}" type="slidenum">
              <a:rPr lang="zh-TW" altLang="en-US" smtClean="0"/>
              <a:pPr>
                <a:defRPr/>
              </a:pPr>
              <a:t>60</a:t>
            </a:fld>
            <a:endParaRPr lang="en-US" altLang="zh-TW" dirty="0"/>
          </a:p>
        </p:txBody>
      </p:sp>
      <p:sp>
        <p:nvSpPr>
          <p:cNvPr id="5" name="文字方塊 4"/>
          <p:cNvSpPr txBox="1"/>
          <p:nvPr/>
        </p:nvSpPr>
        <p:spPr>
          <a:xfrm>
            <a:off x="1331640" y="404664"/>
            <a:ext cx="6648575" cy="1077218"/>
          </a:xfrm>
          <a:prstGeom prst="rect">
            <a:avLst/>
          </a:prstGeom>
          <a:noFill/>
        </p:spPr>
        <p:txBody>
          <a:bodyPr wrap="square" rtlCol="0">
            <a:spAutoFit/>
          </a:bodyPr>
          <a:lstStyle/>
          <a:p>
            <a:pPr algn="ctr"/>
            <a:r>
              <a:rPr lang="zh-TW" altLang="en-US" sz="3200" b="1" dirty="0" smtClean="0">
                <a:effectLst>
                  <a:outerShdw blurRad="38100" dist="38100" dir="2700000" algn="tl">
                    <a:srgbClr val="000000">
                      <a:alpha val="43137"/>
                    </a:srgbClr>
                  </a:outerShdw>
                </a:effectLst>
              </a:rPr>
              <a:t>社區有哪些資源可以協助學校</a:t>
            </a:r>
            <a:r>
              <a:rPr lang="zh-TW" altLang="en-US" sz="3200" b="1" dirty="0">
                <a:effectLst>
                  <a:outerShdw blurRad="38100" dist="38100" dir="2700000" algn="tl">
                    <a:srgbClr val="000000">
                      <a:alpha val="43137"/>
                    </a:srgbClr>
                  </a:outerShdw>
                </a:effectLst>
              </a:rPr>
              <a:t>進行</a:t>
            </a:r>
            <a:r>
              <a:rPr lang="zh-TW" altLang="en-US" sz="3200" b="1" dirty="0" smtClean="0">
                <a:effectLst>
                  <a:outerShdw blurRad="38100" dist="38100" dir="2700000" algn="tl">
                    <a:srgbClr val="000000">
                      <a:alpha val="43137"/>
                    </a:srgbClr>
                  </a:outerShdw>
                </a:effectLst>
              </a:rPr>
              <a:t>防災教育與防災訓練？</a:t>
            </a:r>
            <a:endParaRPr lang="zh-TW" altLang="en-US" sz="3200" b="1" dirty="0">
              <a:effectLst>
                <a:outerShdw blurRad="38100" dist="38100" dir="2700000" algn="tl">
                  <a:srgbClr val="000000">
                    <a:alpha val="43137"/>
                  </a:srgbClr>
                </a:outerShdw>
              </a:effectLst>
            </a:endParaRPr>
          </a:p>
        </p:txBody>
      </p:sp>
      <p:sp>
        <p:nvSpPr>
          <p:cNvPr id="6" name="文字方塊 5"/>
          <p:cNvSpPr txBox="1"/>
          <p:nvPr/>
        </p:nvSpPr>
        <p:spPr>
          <a:xfrm>
            <a:off x="1410093" y="1844824"/>
            <a:ext cx="6768751" cy="1077218"/>
          </a:xfrm>
          <a:prstGeom prst="rect">
            <a:avLst/>
          </a:prstGeom>
          <a:noFill/>
        </p:spPr>
        <p:txBody>
          <a:bodyPr wrap="square" rtlCol="0">
            <a:spAutoFit/>
          </a:bodyPr>
          <a:lstStyle/>
          <a:p>
            <a:pPr algn="ctr"/>
            <a:r>
              <a:rPr lang="zh-TW" altLang="en-US" sz="3200" b="1" dirty="0" smtClean="0">
                <a:effectLst>
                  <a:outerShdw blurRad="38100" dist="38100" dir="2700000" algn="tl">
                    <a:srgbClr val="000000">
                      <a:alpha val="43137"/>
                    </a:srgbClr>
                  </a:outerShdw>
                </a:effectLst>
              </a:rPr>
              <a:t>社區有哪些資源在災時可以協助學校救災？</a:t>
            </a:r>
            <a:endParaRPr lang="zh-TW" altLang="en-US" sz="3200" b="1" dirty="0">
              <a:effectLst>
                <a:outerShdw blurRad="38100" dist="38100" dir="2700000" algn="tl">
                  <a:srgbClr val="000000">
                    <a:alpha val="43137"/>
                  </a:srgbClr>
                </a:outerShdw>
              </a:effectLst>
            </a:endParaRPr>
          </a:p>
        </p:txBody>
      </p:sp>
      <p:sp>
        <p:nvSpPr>
          <p:cNvPr id="7" name="文字方塊 6"/>
          <p:cNvSpPr txBox="1"/>
          <p:nvPr/>
        </p:nvSpPr>
        <p:spPr>
          <a:xfrm>
            <a:off x="1475656" y="3215878"/>
            <a:ext cx="6768751" cy="1077218"/>
          </a:xfrm>
          <a:prstGeom prst="rect">
            <a:avLst/>
          </a:prstGeom>
          <a:noFill/>
        </p:spPr>
        <p:txBody>
          <a:bodyPr wrap="square" rtlCol="0">
            <a:spAutoFit/>
          </a:bodyPr>
          <a:lstStyle/>
          <a:p>
            <a:pPr algn="ctr"/>
            <a:r>
              <a:rPr lang="zh-TW" altLang="en-US" sz="3200" b="1" dirty="0" smtClean="0">
                <a:effectLst>
                  <a:outerShdw blurRad="38100" dist="38100" dir="2700000" algn="tl">
                    <a:srgbClr val="000000">
                      <a:alpha val="43137"/>
                    </a:srgbClr>
                  </a:outerShdw>
                </a:effectLst>
              </a:rPr>
              <a:t>社區有哪些資源在災後可以協助學校復原？</a:t>
            </a:r>
            <a:endParaRPr lang="zh-TW" altLang="en-US" sz="3200" b="1" dirty="0">
              <a:effectLst>
                <a:outerShdw blurRad="38100" dist="38100" dir="2700000" algn="tl">
                  <a:srgbClr val="000000">
                    <a:alpha val="43137"/>
                  </a:srgbClr>
                </a:outerShdw>
              </a:effectLst>
            </a:endParaRPr>
          </a:p>
        </p:txBody>
      </p:sp>
      <p:sp>
        <p:nvSpPr>
          <p:cNvPr id="8" name="文字方塊 7"/>
          <p:cNvSpPr txBox="1"/>
          <p:nvPr/>
        </p:nvSpPr>
        <p:spPr>
          <a:xfrm>
            <a:off x="1475656" y="4725144"/>
            <a:ext cx="6768751" cy="1077218"/>
          </a:xfrm>
          <a:prstGeom prst="rect">
            <a:avLst/>
          </a:prstGeom>
          <a:noFill/>
        </p:spPr>
        <p:txBody>
          <a:bodyPr wrap="square" rtlCol="0">
            <a:spAutoFit/>
          </a:bodyPr>
          <a:lstStyle/>
          <a:p>
            <a:pPr algn="ctr"/>
            <a:r>
              <a:rPr lang="zh-TW" altLang="en-US" sz="3200" b="1" dirty="0" smtClean="0">
                <a:effectLst>
                  <a:outerShdw blurRad="38100" dist="38100" dir="2700000" algn="tl">
                    <a:srgbClr val="000000">
                      <a:alpha val="43137"/>
                    </a:srgbClr>
                  </a:outerShdw>
                </a:effectLst>
              </a:rPr>
              <a:t>社區有哪些網絡可以延伸與擴大學校的教育與防災資源網絡？</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494190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從鄉鎮市區和社區的角度來看資源</a:t>
            </a:r>
            <a:r>
              <a:rPr lang="zh-TW" altLang="en-US" dirty="0"/>
              <a:t>與合作</a:t>
            </a:r>
          </a:p>
        </p:txBody>
      </p:sp>
      <p:sp>
        <p:nvSpPr>
          <p:cNvPr id="5" name="文字版面配置區 4"/>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pPr>
              <a:defRPr/>
            </a:pPr>
            <a:fld id="{A4C4728E-F014-408F-ADFF-203C8502EF66}" type="slidenum">
              <a:rPr lang="zh-TW" altLang="en-US" smtClean="0"/>
              <a:pPr>
                <a:defRPr/>
              </a:pPr>
              <a:t>61</a:t>
            </a:fld>
            <a:endParaRPr lang="en-US" altLang="zh-TW"/>
          </a:p>
        </p:txBody>
      </p:sp>
    </p:spTree>
    <p:extLst>
      <p:ext uri="{BB962C8B-B14F-4D97-AF65-F5344CB8AC3E}">
        <p14:creationId xmlns:p14="http://schemas.microsoft.com/office/powerpoint/2010/main" val="2551586965"/>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62</a:t>
            </a:fld>
            <a:endParaRPr lang="en-US" altLang="zh-TW"/>
          </a:p>
        </p:txBody>
      </p:sp>
      <p:sp>
        <p:nvSpPr>
          <p:cNvPr id="3" name="爆炸 1 2"/>
          <p:cNvSpPr/>
          <p:nvPr/>
        </p:nvSpPr>
        <p:spPr>
          <a:xfrm>
            <a:off x="3313065" y="2339219"/>
            <a:ext cx="2808312" cy="1944216"/>
          </a:xfrm>
          <a:prstGeom prst="irregularSeal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smtClean="0">
                <a:effectLst>
                  <a:outerShdw blurRad="38100" dist="38100" dir="2700000" algn="tl">
                    <a:srgbClr val="000000">
                      <a:alpha val="43137"/>
                    </a:srgbClr>
                  </a:outerShdw>
                </a:effectLst>
              </a:rPr>
              <a:t>災害</a:t>
            </a:r>
            <a:endParaRPr lang="zh-TW" altLang="en-US" sz="2800" b="1" dirty="0">
              <a:effectLst>
                <a:outerShdw blurRad="38100" dist="38100" dir="2700000" algn="tl">
                  <a:srgbClr val="000000">
                    <a:alpha val="43137"/>
                  </a:srgbClr>
                </a:outerShdw>
              </a:effectLst>
            </a:endParaRPr>
          </a:p>
        </p:txBody>
      </p:sp>
      <p:sp>
        <p:nvSpPr>
          <p:cNvPr id="4" name="剪去單一角落矩形 3"/>
          <p:cNvSpPr/>
          <p:nvPr/>
        </p:nvSpPr>
        <p:spPr>
          <a:xfrm>
            <a:off x="6588224" y="1204825"/>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smtClean="0"/>
              <a:t>災情發現與通報</a:t>
            </a:r>
            <a:endParaRPr lang="zh-TW" altLang="en-US" sz="2000" b="1" dirty="0"/>
          </a:p>
        </p:txBody>
      </p:sp>
      <p:sp>
        <p:nvSpPr>
          <p:cNvPr id="5" name="剪去單一角落矩形 4"/>
          <p:cNvSpPr/>
          <p:nvPr/>
        </p:nvSpPr>
        <p:spPr>
          <a:xfrm>
            <a:off x="6929725" y="2339219"/>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立即</a:t>
            </a:r>
            <a:r>
              <a:rPr lang="zh-TW" altLang="en-US" sz="2000" b="1" dirty="0" smtClean="0"/>
              <a:t>救援（搜救）</a:t>
            </a:r>
            <a:endParaRPr lang="zh-TW" altLang="en-US" sz="2000" b="1" dirty="0"/>
          </a:p>
        </p:txBody>
      </p:sp>
      <p:sp>
        <p:nvSpPr>
          <p:cNvPr id="6" name="剪去單一角落矩形 5"/>
          <p:cNvSpPr/>
          <p:nvPr/>
        </p:nvSpPr>
        <p:spPr>
          <a:xfrm>
            <a:off x="5436096" y="4698747"/>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急救救護</a:t>
            </a:r>
          </a:p>
        </p:txBody>
      </p:sp>
      <p:sp>
        <p:nvSpPr>
          <p:cNvPr id="7" name="剪去單一角落矩形 6"/>
          <p:cNvSpPr/>
          <p:nvPr/>
        </p:nvSpPr>
        <p:spPr>
          <a:xfrm>
            <a:off x="6444208" y="3580475"/>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救災滅火</a:t>
            </a:r>
          </a:p>
        </p:txBody>
      </p:sp>
      <p:sp>
        <p:nvSpPr>
          <p:cNvPr id="8" name="剪去單一角落矩形 7"/>
          <p:cNvSpPr/>
          <p:nvPr/>
        </p:nvSpPr>
        <p:spPr>
          <a:xfrm>
            <a:off x="3364080" y="4941168"/>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smtClean="0"/>
              <a:t>協助疏散</a:t>
            </a:r>
            <a:endParaRPr lang="en-US" altLang="zh-TW" sz="2000" b="1" dirty="0" smtClean="0"/>
          </a:p>
          <a:p>
            <a:pPr algn="ctr"/>
            <a:r>
              <a:rPr lang="zh-TW" altLang="en-US" sz="2000" b="1" dirty="0"/>
              <a:t>避難引導</a:t>
            </a:r>
          </a:p>
        </p:txBody>
      </p:sp>
      <p:sp>
        <p:nvSpPr>
          <p:cNvPr id="9" name="剪去單一角落矩形 8"/>
          <p:cNvSpPr/>
          <p:nvPr/>
        </p:nvSpPr>
        <p:spPr>
          <a:xfrm>
            <a:off x="1331640" y="4365104"/>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緊急</a:t>
            </a:r>
            <a:r>
              <a:rPr lang="zh-TW" altLang="en-US" sz="2000" b="1" dirty="0" smtClean="0"/>
              <a:t>避難</a:t>
            </a:r>
            <a:endParaRPr lang="zh-TW" altLang="en-US" sz="2000" b="1" dirty="0"/>
          </a:p>
        </p:txBody>
      </p:sp>
      <p:sp>
        <p:nvSpPr>
          <p:cNvPr id="10" name="剪去單一角落矩形 9"/>
          <p:cNvSpPr/>
          <p:nvPr/>
        </p:nvSpPr>
        <p:spPr>
          <a:xfrm>
            <a:off x="856184" y="3247064"/>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臨時收容</a:t>
            </a:r>
          </a:p>
        </p:txBody>
      </p:sp>
      <p:sp>
        <p:nvSpPr>
          <p:cNvPr id="11" name="剪去單一角落矩形 10"/>
          <p:cNvSpPr/>
          <p:nvPr/>
        </p:nvSpPr>
        <p:spPr>
          <a:xfrm>
            <a:off x="2087724" y="1124744"/>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協助</a:t>
            </a:r>
            <a:r>
              <a:rPr lang="zh-TW" altLang="en-US" sz="2000" b="1" dirty="0" smtClean="0"/>
              <a:t>聯繫</a:t>
            </a:r>
            <a:endParaRPr lang="en-US" altLang="zh-TW" sz="2000" b="1" dirty="0" smtClean="0"/>
          </a:p>
          <a:p>
            <a:pPr algn="ctr"/>
            <a:r>
              <a:rPr lang="zh-TW" altLang="en-US" sz="2000" b="1" dirty="0" smtClean="0"/>
              <a:t>親友協尋</a:t>
            </a:r>
            <a:endParaRPr lang="zh-TW" altLang="en-US" sz="2000" b="1" dirty="0"/>
          </a:p>
        </p:txBody>
      </p:sp>
      <p:sp>
        <p:nvSpPr>
          <p:cNvPr id="12" name="剪去單一角落矩形 11"/>
          <p:cNvSpPr/>
          <p:nvPr/>
        </p:nvSpPr>
        <p:spPr>
          <a:xfrm>
            <a:off x="1024996" y="2132856"/>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提供</a:t>
            </a:r>
            <a:r>
              <a:rPr lang="zh-TW" altLang="en-US" sz="2000" b="1" dirty="0" smtClean="0"/>
              <a:t>食物</a:t>
            </a:r>
            <a:r>
              <a:rPr lang="zh-TW" altLang="en-US" sz="2000" b="1" dirty="0"/>
              <a:t>飲水</a:t>
            </a:r>
          </a:p>
        </p:txBody>
      </p:sp>
      <p:sp>
        <p:nvSpPr>
          <p:cNvPr id="13" name="文字方塊 12"/>
          <p:cNvSpPr txBox="1"/>
          <p:nvPr/>
        </p:nvSpPr>
        <p:spPr>
          <a:xfrm>
            <a:off x="1039064" y="6274109"/>
            <a:ext cx="7879080" cy="461665"/>
          </a:xfrm>
          <a:prstGeom prst="rect">
            <a:avLst/>
          </a:prstGeom>
          <a:noFill/>
        </p:spPr>
        <p:txBody>
          <a:bodyPr wrap="none" rtlCol="0">
            <a:spAutoFit/>
          </a:bodyPr>
          <a:lstStyle/>
          <a:p>
            <a:r>
              <a:rPr lang="zh-TW" altLang="en-US" sz="2400" b="1" dirty="0" smtClean="0">
                <a:effectLst>
                  <a:outerShdw blurRad="38100" dist="38100" dir="2700000" algn="tl">
                    <a:srgbClr val="000000">
                      <a:alpha val="43137"/>
                    </a:srgbClr>
                  </a:outerShdw>
                </a:effectLst>
              </a:rPr>
              <a:t>學校與社區要彼此、共同完成上述任務，需要哪些資源？</a:t>
            </a:r>
            <a:endParaRPr lang="zh-TW" altLang="en-US" sz="2400" b="1" dirty="0">
              <a:effectLst>
                <a:outerShdw blurRad="38100" dist="38100" dir="2700000" algn="tl">
                  <a:srgbClr val="000000">
                    <a:alpha val="43137"/>
                  </a:srgbClr>
                </a:outerShdw>
              </a:effectLst>
            </a:endParaRPr>
          </a:p>
        </p:txBody>
      </p:sp>
      <p:sp>
        <p:nvSpPr>
          <p:cNvPr id="14" name="剪去單一角落矩形 13"/>
          <p:cNvSpPr/>
          <p:nvPr/>
        </p:nvSpPr>
        <p:spPr>
          <a:xfrm>
            <a:off x="4283968" y="764823"/>
            <a:ext cx="1656184" cy="720080"/>
          </a:xfrm>
          <a:prstGeom prst="snip1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sz="2000" b="1" dirty="0"/>
              <a:t>遺體安置</a:t>
            </a:r>
          </a:p>
        </p:txBody>
      </p:sp>
    </p:spTree>
    <p:extLst>
      <p:ext uri="{BB962C8B-B14F-4D97-AF65-F5344CB8AC3E}">
        <p14:creationId xmlns:p14="http://schemas.microsoft.com/office/powerpoint/2010/main" val="112824155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mtClean="0"/>
              <a:t>鄉鎮市</a:t>
            </a:r>
            <a:r>
              <a:rPr lang="zh-TW" altLang="en-US" smtClean="0"/>
              <a:t>區</a:t>
            </a:r>
            <a:r>
              <a:rPr lang="zh-TW" altLang="zh-TW" smtClean="0"/>
              <a:t>之角色與任務</a:t>
            </a:r>
            <a:endParaRPr lang="zh-TW" altLang="en-US" dirty="0"/>
          </a:p>
        </p:txBody>
      </p:sp>
      <p:sp>
        <p:nvSpPr>
          <p:cNvPr id="3" name="內容版面配置區 2"/>
          <p:cNvSpPr>
            <a:spLocks noGrp="1"/>
          </p:cNvSpPr>
          <p:nvPr>
            <p:ph sz="quarter" idx="1"/>
          </p:nvPr>
        </p:nvSpPr>
        <p:spPr/>
        <p:txBody>
          <a:bodyPr/>
          <a:lstStyle/>
          <a:p>
            <a:pPr lvl="0"/>
            <a:r>
              <a:rPr lang="zh-TW" altLang="en-US" dirty="0" smtClean="0"/>
              <a:t>鄉鎮市區為災害防救工作的第一線，具有相當重要的角色。</a:t>
            </a:r>
            <a:endParaRPr lang="en-US" altLang="zh-TW" dirty="0" smtClean="0"/>
          </a:p>
          <a:p>
            <a:pPr lvl="0"/>
            <a:r>
              <a:rPr lang="zh-TW" altLang="en-US" dirty="0" smtClean="0"/>
              <a:t>考量資源限制，</a:t>
            </a:r>
            <a:r>
              <a:rPr lang="zh-TW" altLang="zh-TW" dirty="0" smtClean="0"/>
              <a:t>鄉鎮市</a:t>
            </a:r>
            <a:r>
              <a:rPr lang="zh-TW" altLang="en-US" dirty="0" smtClean="0"/>
              <a:t>層級</a:t>
            </a:r>
            <a:r>
              <a:rPr lang="zh-TW" altLang="zh-TW" dirty="0" smtClean="0"/>
              <a:t>之災害防救任務，以</a:t>
            </a:r>
            <a:r>
              <a:rPr lang="zh-TW" altLang="en-US" dirty="0" smtClean="0"/>
              <a:t>因應</a:t>
            </a:r>
            <a:r>
              <a:rPr lang="zh-TW" altLang="zh-TW" dirty="0" smtClean="0"/>
              <a:t>天然災害為主，如颱洪災害、震災、土石流及坡地災害等。</a:t>
            </a:r>
          </a:p>
          <a:p>
            <a:pPr lvl="0"/>
            <a:r>
              <a:rPr lang="zh-TW" altLang="zh-TW" dirty="0" smtClean="0"/>
              <a:t>鄉鎮市</a:t>
            </a:r>
            <a:r>
              <a:rPr lang="zh-TW" altLang="en-US" dirty="0" smtClean="0"/>
              <a:t>層級</a:t>
            </a:r>
            <a:r>
              <a:rPr lang="zh-TW" altLang="zh-TW" dirty="0" smtClean="0"/>
              <a:t>之災害防救業務，應著重社區防災、整備、第一線應變支援（疏散收容安置）、災情通報、災後緊急搶通、環境清理之任務。</a:t>
            </a:r>
            <a:endParaRPr lang="zh-TW" altLang="zh-TW" dirty="0"/>
          </a:p>
        </p:txBody>
      </p:sp>
    </p:spTree>
    <p:extLst>
      <p:ext uri="{BB962C8B-B14F-4D97-AF65-F5344CB8AC3E}">
        <p14:creationId xmlns:p14="http://schemas.microsoft.com/office/powerpoint/2010/main" val="317706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鄉鎮市</a:t>
            </a:r>
            <a:r>
              <a:rPr lang="zh-TW" altLang="en-US" dirty="0" smtClean="0"/>
              <a:t>公所應變主要</a:t>
            </a:r>
            <a:r>
              <a:rPr lang="zh-TW" altLang="en-US" dirty="0"/>
              <a:t>任務</a:t>
            </a:r>
          </a:p>
        </p:txBody>
      </p:sp>
      <p:sp>
        <p:nvSpPr>
          <p:cNvPr id="3" name="內容版面配置區 2"/>
          <p:cNvSpPr>
            <a:spLocks noGrp="1"/>
          </p:cNvSpPr>
          <p:nvPr>
            <p:ph sz="quarter" idx="1"/>
          </p:nvPr>
        </p:nvSpPr>
        <p:spPr/>
        <p:txBody>
          <a:bodyPr/>
          <a:lstStyle/>
          <a:p>
            <a:r>
              <a:rPr lang="zh-TW" altLang="en-US" dirty="0"/>
              <a:t>災情查</a:t>
            </a:r>
            <a:r>
              <a:rPr lang="zh-TW" altLang="en-US" dirty="0" smtClean="0"/>
              <a:t>通報</a:t>
            </a:r>
            <a:endParaRPr lang="en-US" altLang="zh-TW" dirty="0" smtClean="0"/>
          </a:p>
          <a:p>
            <a:r>
              <a:rPr lang="zh-TW" altLang="en-US" dirty="0"/>
              <a:t>疏散</a:t>
            </a:r>
            <a:r>
              <a:rPr lang="zh-TW" altLang="en-US" dirty="0" smtClean="0"/>
              <a:t>撤離</a:t>
            </a:r>
            <a:endParaRPr lang="en-US" altLang="zh-TW" dirty="0" smtClean="0"/>
          </a:p>
          <a:p>
            <a:r>
              <a:rPr lang="zh-TW" altLang="en-US" dirty="0"/>
              <a:t>收容</a:t>
            </a:r>
            <a:r>
              <a:rPr lang="zh-TW" altLang="en-US" dirty="0" smtClean="0"/>
              <a:t>安置</a:t>
            </a:r>
            <a:endParaRPr lang="en-US" altLang="zh-TW" dirty="0" smtClean="0"/>
          </a:p>
          <a:p>
            <a:r>
              <a:rPr lang="zh-TW" altLang="en-US" dirty="0"/>
              <a:t>救災</a:t>
            </a:r>
            <a:r>
              <a:rPr lang="zh-TW" altLang="en-US" dirty="0" smtClean="0"/>
              <a:t>搶險</a:t>
            </a:r>
            <a:endParaRPr lang="en-US" altLang="zh-TW" dirty="0" smtClean="0"/>
          </a:p>
          <a:p>
            <a:endParaRPr lang="en-US" altLang="zh-TW" dirty="0" smtClean="0"/>
          </a:p>
          <a:p>
            <a:endParaRPr lang="en-US" altLang="zh-TW" dirty="0" smtClean="0"/>
          </a:p>
          <a:p>
            <a:r>
              <a:rPr lang="zh-TW" altLang="en-US" dirty="0"/>
              <a:t>訊息</a:t>
            </a:r>
            <a:r>
              <a:rPr lang="zh-TW" altLang="en-US" dirty="0" smtClean="0"/>
              <a:t>發佈</a:t>
            </a:r>
            <a:endParaRPr lang="en-US" altLang="zh-TW" dirty="0" smtClean="0"/>
          </a:p>
          <a:p>
            <a:r>
              <a:rPr lang="zh-TW" altLang="en-US" dirty="0"/>
              <a:t>必須維持應變中心的運作</a:t>
            </a:r>
          </a:p>
          <a:p>
            <a:endParaRPr lang="zh-TW" altLang="en-US" dirty="0"/>
          </a:p>
        </p:txBody>
      </p:sp>
      <p:pic>
        <p:nvPicPr>
          <p:cNvPr id="4" name="Picture 2" descr="D:\Photographs\Nikon Coopix S710\20120424 Misc\DSCN14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551073"/>
            <a:ext cx="5148064" cy="289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7497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65</a:t>
            </a:fld>
            <a:endParaRPr lang="en-US" altLang="zh-TW"/>
          </a:p>
        </p:txBody>
      </p:sp>
      <p:sp>
        <p:nvSpPr>
          <p:cNvPr id="3" name="文字方塊 2"/>
          <p:cNvSpPr txBox="1"/>
          <p:nvPr/>
        </p:nvSpPr>
        <p:spPr>
          <a:xfrm>
            <a:off x="3131840" y="404664"/>
            <a:ext cx="2646878"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什麼是資源？</a:t>
            </a:r>
            <a:endParaRPr lang="zh-TW" altLang="en-US" sz="3200" b="1" dirty="0">
              <a:effectLst>
                <a:outerShdw blurRad="38100" dist="38100" dir="2700000" algn="tl">
                  <a:srgbClr val="000000">
                    <a:alpha val="43137"/>
                  </a:srgbClr>
                </a:outerShdw>
              </a:effectLst>
            </a:endParaRPr>
          </a:p>
        </p:txBody>
      </p:sp>
      <p:sp>
        <p:nvSpPr>
          <p:cNvPr id="4" name="文字方塊 3"/>
          <p:cNvSpPr txBox="1"/>
          <p:nvPr/>
        </p:nvSpPr>
        <p:spPr>
          <a:xfrm>
            <a:off x="1979710" y="1000829"/>
            <a:ext cx="5519460" cy="584775"/>
          </a:xfrm>
          <a:prstGeom prst="rect">
            <a:avLst/>
          </a:prstGeom>
          <a:noFill/>
        </p:spPr>
        <p:txBody>
          <a:bodyPr wrap="none" rtlCol="0">
            <a:spAutoFit/>
          </a:bodyPr>
          <a:lstStyle/>
          <a:p>
            <a:r>
              <a:rPr lang="zh-TW" altLang="en-US" sz="3200" b="1" dirty="0">
                <a:effectLst>
                  <a:outerShdw blurRad="38100" dist="38100" dir="2700000" algn="tl">
                    <a:srgbClr val="000000">
                      <a:alpha val="43137"/>
                    </a:srgbClr>
                  </a:outerShdw>
                </a:effectLst>
              </a:rPr>
              <a:t>與防救災相關的</a:t>
            </a:r>
            <a:r>
              <a:rPr lang="zh-TW" altLang="en-US" sz="3200" b="1" dirty="0" smtClean="0">
                <a:effectLst>
                  <a:outerShdw blurRad="38100" dist="38100" dir="2700000" algn="tl">
                    <a:srgbClr val="000000">
                      <a:alpha val="43137"/>
                    </a:srgbClr>
                  </a:outerShdw>
                </a:effectLst>
              </a:rPr>
              <a:t>資源是什麼？</a:t>
            </a:r>
            <a:endParaRPr lang="zh-TW" altLang="en-US" sz="3200" b="1" dirty="0">
              <a:effectLst>
                <a:outerShdw blurRad="38100" dist="38100" dir="2700000" algn="tl">
                  <a:srgbClr val="000000">
                    <a:alpha val="43137"/>
                  </a:srgbClr>
                </a:outerShdw>
              </a:effectLst>
            </a:endParaRPr>
          </a:p>
        </p:txBody>
      </p:sp>
      <p:sp>
        <p:nvSpPr>
          <p:cNvPr id="5" name="文字方塊 4"/>
          <p:cNvSpPr txBox="1"/>
          <p:nvPr/>
        </p:nvSpPr>
        <p:spPr>
          <a:xfrm>
            <a:off x="1773047" y="162880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社區各自需要什麼防救災資源？</a:t>
            </a:r>
            <a:endParaRPr lang="zh-TW" altLang="en-US" sz="3200" b="1" dirty="0">
              <a:effectLst>
                <a:outerShdw blurRad="38100" dist="38100" dir="2700000" algn="tl">
                  <a:srgbClr val="000000">
                    <a:alpha val="43137"/>
                  </a:srgbClr>
                </a:outerShdw>
              </a:effectLst>
            </a:endParaRPr>
          </a:p>
        </p:txBody>
      </p:sp>
      <p:sp>
        <p:nvSpPr>
          <p:cNvPr id="7" name="文字方塊 6"/>
          <p:cNvSpPr txBox="1"/>
          <p:nvPr/>
        </p:nvSpPr>
        <p:spPr>
          <a:xfrm>
            <a:off x="1900733" y="3780329"/>
            <a:ext cx="5519460"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如何找到和充實不足的資源？</a:t>
            </a:r>
            <a:endParaRPr lang="zh-TW" altLang="en-US" sz="3200" b="1" dirty="0">
              <a:effectLst>
                <a:outerShdw blurRad="38100" dist="38100" dir="2700000" algn="tl">
                  <a:srgbClr val="000000">
                    <a:alpha val="43137"/>
                  </a:srgbClr>
                </a:outerShdw>
              </a:effectLst>
            </a:endParaRPr>
          </a:p>
        </p:txBody>
      </p:sp>
      <p:sp>
        <p:nvSpPr>
          <p:cNvPr id="8" name="文字方塊 7"/>
          <p:cNvSpPr txBox="1"/>
          <p:nvPr/>
        </p:nvSpPr>
        <p:spPr>
          <a:xfrm>
            <a:off x="3131840" y="450040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資源如何管理？</a:t>
            </a:r>
            <a:endParaRPr lang="zh-TW" altLang="en-US" sz="3200" b="1" dirty="0">
              <a:effectLst>
                <a:outerShdw blurRad="38100" dist="38100" dir="2700000" algn="tl">
                  <a:srgbClr val="000000">
                    <a:alpha val="43137"/>
                  </a:srgbClr>
                </a:outerShdw>
              </a:effectLst>
            </a:endParaRPr>
          </a:p>
        </p:txBody>
      </p:sp>
      <p:sp>
        <p:nvSpPr>
          <p:cNvPr id="9" name="文字方塊 8"/>
          <p:cNvSpPr txBox="1"/>
          <p:nvPr/>
        </p:nvSpPr>
        <p:spPr>
          <a:xfrm>
            <a:off x="3151628" y="5220489"/>
            <a:ext cx="3057247"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資源如何共享？</a:t>
            </a:r>
            <a:endParaRPr lang="zh-TW" altLang="en-US" sz="3200" b="1" dirty="0">
              <a:effectLst>
                <a:outerShdw blurRad="38100" dist="38100" dir="2700000" algn="tl">
                  <a:srgbClr val="000000">
                    <a:alpha val="43137"/>
                  </a:srgbClr>
                </a:outerShdw>
              </a:effectLst>
            </a:endParaRPr>
          </a:p>
        </p:txBody>
      </p:sp>
      <p:sp>
        <p:nvSpPr>
          <p:cNvPr id="10" name="文字方塊 9"/>
          <p:cNvSpPr txBox="1"/>
          <p:nvPr/>
        </p:nvSpPr>
        <p:spPr>
          <a:xfrm>
            <a:off x="2800448" y="6012577"/>
            <a:ext cx="3877985" cy="584775"/>
          </a:xfrm>
          <a:prstGeom prst="rect">
            <a:avLst/>
          </a:prstGeom>
          <a:noFill/>
        </p:spPr>
        <p:txBody>
          <a:bodyPr wrap="none" rtlCol="0">
            <a:spAutoFit/>
          </a:bodyPr>
          <a:lstStyle/>
          <a:p>
            <a:r>
              <a:rPr lang="zh-TW" altLang="en-US" sz="3200" b="1" dirty="0" smtClean="0">
                <a:effectLst>
                  <a:outerShdw blurRad="38100" dist="38100" dir="2700000" algn="tl">
                    <a:srgbClr val="000000">
                      <a:alpha val="43137"/>
                    </a:srgbClr>
                  </a:outerShdw>
                </a:effectLst>
              </a:rPr>
              <a:t>資源如何發揮效用？</a:t>
            </a:r>
            <a:endParaRPr lang="zh-TW" altLang="en-US" sz="3200" b="1" dirty="0">
              <a:effectLst>
                <a:outerShdw blurRad="38100" dist="38100" dir="2700000" algn="tl">
                  <a:srgbClr val="000000">
                    <a:alpha val="43137"/>
                  </a:srgbClr>
                </a:outerShdw>
              </a:effectLst>
            </a:endParaRPr>
          </a:p>
        </p:txBody>
      </p:sp>
      <p:sp>
        <p:nvSpPr>
          <p:cNvPr id="11" name="文字方塊 10"/>
          <p:cNvSpPr txBox="1"/>
          <p:nvPr/>
        </p:nvSpPr>
        <p:spPr>
          <a:xfrm>
            <a:off x="1787112" y="2643270"/>
            <a:ext cx="5904656" cy="1077218"/>
          </a:xfrm>
          <a:prstGeom prst="rect">
            <a:avLst/>
          </a:prstGeom>
          <a:noFill/>
        </p:spPr>
        <p:txBody>
          <a:bodyPr wrap="square" rtlCol="0">
            <a:spAutoFit/>
          </a:bodyPr>
          <a:lstStyle/>
          <a:p>
            <a:pPr algn="ctr"/>
            <a:r>
              <a:rPr lang="zh-TW" altLang="en-US" sz="3200" b="1" dirty="0">
                <a:effectLst>
                  <a:outerShdw blurRad="38100" dist="38100" dir="2700000" algn="tl">
                    <a:srgbClr val="000000">
                      <a:alpha val="43137"/>
                    </a:srgbClr>
                  </a:outerShdw>
                </a:effectLst>
              </a:rPr>
              <a:t>學校與</a:t>
            </a:r>
            <a:r>
              <a:rPr lang="zh-TW" altLang="en-US" sz="3200" b="1" dirty="0" smtClean="0">
                <a:effectLst>
                  <a:outerShdw blurRad="38100" dist="38100" dir="2700000" algn="tl">
                    <a:srgbClr val="000000">
                      <a:alpha val="43137"/>
                    </a:srgbClr>
                  </a:outerShdw>
                </a:effectLst>
              </a:rPr>
              <a:t>社區（或其他組織）各自擁有什麼</a:t>
            </a:r>
            <a:r>
              <a:rPr lang="zh-TW" altLang="en-US" sz="3200" b="1" dirty="0">
                <a:effectLst>
                  <a:outerShdw blurRad="38100" dist="38100" dir="2700000" algn="tl">
                    <a:srgbClr val="000000">
                      <a:alpha val="43137"/>
                    </a:srgbClr>
                  </a:outerShdw>
                </a:effectLst>
              </a:rPr>
              <a:t>防救災</a:t>
            </a:r>
            <a:r>
              <a:rPr lang="zh-TW" altLang="en-US" sz="3200" b="1" dirty="0" smtClean="0">
                <a:effectLst>
                  <a:outerShdw blurRad="38100" dist="38100" dir="2700000" algn="tl">
                    <a:srgbClr val="000000">
                      <a:alpha val="43137"/>
                    </a:srgbClr>
                  </a:outerShdw>
                </a:effectLst>
              </a:rPr>
              <a:t>資源？</a:t>
            </a:r>
            <a:endParaRPr lang="zh-TW" alt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140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a:xfrm>
            <a:off x="323528" y="307900"/>
            <a:ext cx="4752528" cy="864097"/>
          </a:xfrm>
        </p:spPr>
        <p:txBody>
          <a:bodyPr>
            <a:normAutofit fontScale="90000"/>
          </a:bodyPr>
          <a:lstStyle/>
          <a:p>
            <a:r>
              <a:rPr lang="zh-TW" altLang="en-US" sz="2800" b="1" dirty="0" smtClean="0">
                <a:effectLst>
                  <a:outerShdw blurRad="38100" dist="38100" dir="2700000" algn="tl">
                    <a:srgbClr val="000000">
                      <a:alpha val="43137"/>
                    </a:srgbClr>
                  </a:outerShdw>
                </a:effectLst>
              </a:rPr>
              <a:t>弱勢族群</a:t>
            </a:r>
            <a:r>
              <a:rPr lang="en-US" altLang="zh-TW" sz="2800" b="1" dirty="0" smtClean="0">
                <a:effectLst>
                  <a:outerShdw blurRad="38100" dist="38100" dir="2700000" algn="tl">
                    <a:srgbClr val="000000">
                      <a:alpha val="43137"/>
                    </a:srgbClr>
                  </a:outerShdw>
                </a:effectLst>
              </a:rPr>
              <a:t>(</a:t>
            </a:r>
            <a:r>
              <a:rPr lang="zh-TW" altLang="en-US" sz="2800" b="1" dirty="0" smtClean="0">
                <a:effectLst>
                  <a:outerShdw blurRad="38100" dist="38100" dir="2700000" algn="tl">
                    <a:srgbClr val="000000">
                      <a:alpha val="43137"/>
                    </a:srgbClr>
                  </a:outerShdw>
                </a:effectLst>
              </a:rPr>
              <a:t>需援護</a:t>
            </a:r>
            <a:r>
              <a:rPr lang="en-US" altLang="zh-TW" sz="2800" b="1" dirty="0" smtClean="0">
                <a:effectLst>
                  <a:outerShdw blurRad="38100" dist="38100" dir="2700000" algn="tl">
                    <a:srgbClr val="000000">
                      <a:alpha val="43137"/>
                    </a:srgbClr>
                  </a:outerShdw>
                </a:effectLst>
              </a:rPr>
              <a:t>)</a:t>
            </a:r>
            <a:r>
              <a:rPr lang="zh-TW" altLang="en-US" sz="2800" b="1" dirty="0" smtClean="0">
                <a:effectLst>
                  <a:outerShdw blurRad="38100" dist="38100" dir="2700000" algn="tl">
                    <a:srgbClr val="000000">
                      <a:alpha val="43137"/>
                    </a:srgbClr>
                  </a:outerShdw>
                </a:effectLst>
              </a:rPr>
              <a:t>建立清冊及預先疏散撤離</a:t>
            </a:r>
          </a:p>
        </p:txBody>
      </p:sp>
      <p:pic>
        <p:nvPicPr>
          <p:cNvPr id="5" name="Picture 2" descr="高雄大寮安養院"/>
          <p:cNvPicPr>
            <a:picLocks noChangeAspect="1" noChangeArrowheads="1"/>
          </p:cNvPicPr>
          <p:nvPr/>
        </p:nvPicPr>
        <p:blipFill>
          <a:blip r:embed="rId2" cstate="print"/>
          <a:srcRect/>
          <a:stretch>
            <a:fillRect/>
          </a:stretch>
        </p:blipFill>
        <p:spPr bwMode="auto">
          <a:xfrm>
            <a:off x="179512" y="1196753"/>
            <a:ext cx="5200664" cy="3384376"/>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4" name="矩形 3"/>
          <p:cNvSpPr/>
          <p:nvPr/>
        </p:nvSpPr>
        <p:spPr>
          <a:xfrm>
            <a:off x="467544" y="4801131"/>
            <a:ext cx="8244408" cy="203132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TW" altLang="en-US" dirty="0">
                <a:latin typeface="微軟正黑體" pitchFamily="34" charset="-120"/>
                <a:ea typeface="微軟正黑體" pitchFamily="34" charset="-120"/>
              </a:rPr>
              <a:t>凡那比颱風帶來</a:t>
            </a:r>
            <a:r>
              <a:rPr lang="zh-TW" altLang="en-US" dirty="0" smtClean="0">
                <a:latin typeface="微軟正黑體" pitchFamily="34" charset="-120"/>
                <a:ea typeface="微軟正黑體" pitchFamily="34" charset="-120"/>
              </a:rPr>
              <a:t>豪雨，</a:t>
            </a:r>
            <a:r>
              <a:rPr lang="zh-TW" altLang="en-US" dirty="0">
                <a:latin typeface="微軟正黑體" pitchFamily="34" charset="-120"/>
                <a:ea typeface="微軟正黑體" pitchFamily="34" charset="-120"/>
              </a:rPr>
              <a:t>安置</a:t>
            </a:r>
            <a:r>
              <a:rPr lang="en-US" altLang="zh-TW" dirty="0">
                <a:latin typeface="微軟正黑體" pitchFamily="34" charset="-120"/>
                <a:ea typeface="微軟正黑體" pitchFamily="34" charset="-120"/>
              </a:rPr>
              <a:t>29</a:t>
            </a:r>
            <a:r>
              <a:rPr lang="zh-TW" altLang="en-US" dirty="0">
                <a:latin typeface="微軟正黑體" pitchFamily="34" charset="-120"/>
                <a:ea typeface="微軟正黑體" pitchFamily="34" charset="-120"/>
              </a:rPr>
              <a:t>名老人的岡山鎮大遼里「普德老人養護中心」</a:t>
            </a:r>
            <a:r>
              <a:rPr lang="zh-TW" altLang="en-US" dirty="0" smtClean="0">
                <a:latin typeface="微軟正黑體" pitchFamily="34" charset="-120"/>
                <a:ea typeface="微軟正黑體" pitchFamily="34" charset="-120"/>
              </a:rPr>
              <a:t>，</a:t>
            </a:r>
            <a:r>
              <a:rPr lang="en-US" altLang="zh-TW" dirty="0" smtClean="0">
                <a:latin typeface="微軟正黑體" pitchFamily="34" charset="-120"/>
                <a:ea typeface="微軟正黑體" pitchFamily="34" charset="-120"/>
              </a:rPr>
              <a:t>2010.9.19</a:t>
            </a:r>
            <a:r>
              <a:rPr lang="zh-TW" altLang="en-US" dirty="0" smtClean="0">
                <a:latin typeface="微軟正黑體" pitchFamily="34" charset="-120"/>
                <a:ea typeface="微軟正黑體" pitchFamily="34" charset="-120"/>
              </a:rPr>
              <a:t>下午三時許</a:t>
            </a:r>
            <a:r>
              <a:rPr lang="zh-TW" altLang="en-US" dirty="0">
                <a:latin typeface="微軟正黑體" pitchFamily="34" charset="-120"/>
                <a:ea typeface="微軟正黑體" pitchFamily="34" charset="-120"/>
              </a:rPr>
              <a:t>已開始淹水</a:t>
            </a:r>
            <a:r>
              <a:rPr lang="zh-TW" altLang="en-US" dirty="0" smtClean="0">
                <a:latin typeface="微軟正黑體" pitchFamily="34" charset="-120"/>
                <a:ea typeface="微軟正黑體" pitchFamily="34" charset="-120"/>
              </a:rPr>
              <a:t>，當時</a:t>
            </a:r>
            <a:r>
              <a:rPr lang="zh-TW" altLang="en-US" dirty="0">
                <a:latin typeface="微軟正黑體" pitchFamily="34" charset="-120"/>
                <a:ea typeface="微軟正黑體" pitchFamily="34" charset="-120"/>
              </a:rPr>
              <a:t>工作人員僅有兩名女性外籍看護和一名煮飯的歐巴桑，直到下午</a:t>
            </a:r>
            <a:r>
              <a:rPr lang="en-US" altLang="zh-TW" dirty="0">
                <a:latin typeface="微軟正黑體" pitchFamily="34" charset="-120"/>
                <a:ea typeface="微軟正黑體" pitchFamily="34" charset="-120"/>
              </a:rPr>
              <a:t>5</a:t>
            </a:r>
            <a:r>
              <a:rPr lang="zh-TW" altLang="en-US" dirty="0">
                <a:latin typeface="微軟正黑體" pitchFamily="34" charset="-120"/>
                <a:ea typeface="微軟正黑體" pitchFamily="34" charset="-120"/>
              </a:rPr>
              <a:t>時</a:t>
            </a:r>
            <a:r>
              <a:rPr lang="en-US" altLang="zh-TW" dirty="0">
                <a:latin typeface="微軟正黑體" pitchFamily="34" charset="-120"/>
                <a:ea typeface="微軟正黑體" pitchFamily="34" charset="-120"/>
              </a:rPr>
              <a:t>40</a:t>
            </a:r>
            <a:r>
              <a:rPr lang="zh-TW" altLang="en-US" dirty="0">
                <a:latin typeface="微軟正黑體" pitchFamily="34" charset="-120"/>
                <a:ea typeface="微軟正黑體" pitchFamily="34" charset="-120"/>
              </a:rPr>
              <a:t>分，眼見屋內積水漸高，三名弱女子聯手將</a:t>
            </a:r>
            <a:r>
              <a:rPr lang="en-US" altLang="zh-TW" dirty="0">
                <a:latin typeface="微軟正黑體" pitchFamily="34" charset="-120"/>
                <a:ea typeface="微軟正黑體" pitchFamily="34" charset="-120"/>
              </a:rPr>
              <a:t>12</a:t>
            </a:r>
            <a:r>
              <a:rPr lang="zh-TW" altLang="en-US" dirty="0">
                <a:latin typeface="微軟正黑體" pitchFamily="34" charset="-120"/>
                <a:ea typeface="微軟正黑體" pitchFamily="34" charset="-120"/>
              </a:rPr>
              <a:t>名老人扛上二樓，或安置在位置較高的樓梯間 ，並狂打</a:t>
            </a:r>
            <a:r>
              <a:rPr lang="en-US" altLang="zh-TW" dirty="0">
                <a:latin typeface="微軟正黑體" pitchFamily="34" charset="-120"/>
                <a:ea typeface="微軟正黑體" pitchFamily="34" charset="-120"/>
              </a:rPr>
              <a:t>119</a:t>
            </a:r>
            <a:r>
              <a:rPr lang="zh-TW" altLang="en-US" dirty="0">
                <a:latin typeface="微軟正黑體" pitchFamily="34" charset="-120"/>
                <a:ea typeface="微軟正黑體" pitchFamily="34" charset="-120"/>
              </a:rPr>
              <a:t>求救，但直到</a:t>
            </a:r>
            <a:r>
              <a:rPr lang="en-US" altLang="zh-TW" dirty="0">
                <a:latin typeface="微軟正黑體" pitchFamily="34" charset="-120"/>
                <a:ea typeface="微軟正黑體" pitchFamily="34" charset="-120"/>
              </a:rPr>
              <a:t>6</a:t>
            </a:r>
            <a:r>
              <a:rPr lang="zh-TW" altLang="en-US" dirty="0">
                <a:latin typeface="微軟正黑體" pitchFamily="34" charset="-120"/>
                <a:ea typeface="微軟正黑體" pitchFamily="34" charset="-120"/>
              </a:rPr>
              <a:t>時</a:t>
            </a:r>
            <a:r>
              <a:rPr lang="en-US" altLang="zh-TW" dirty="0">
                <a:latin typeface="微軟正黑體" pitchFamily="34" charset="-120"/>
                <a:ea typeface="微軟正黑體" pitchFamily="34" charset="-120"/>
              </a:rPr>
              <a:t>57</a:t>
            </a:r>
            <a:r>
              <a:rPr lang="zh-TW" altLang="en-US" dirty="0">
                <a:latin typeface="微軟正黑體" pitchFamily="34" charset="-120"/>
                <a:ea typeface="微軟正黑體" pitchFamily="34" charset="-120"/>
              </a:rPr>
              <a:t>分才打通，</a:t>
            </a:r>
            <a:r>
              <a:rPr lang="en-US" altLang="zh-TW" dirty="0">
                <a:latin typeface="微軟正黑體" pitchFamily="34" charset="-120"/>
                <a:ea typeface="微軟正黑體" pitchFamily="34" charset="-120"/>
              </a:rPr>
              <a:t>5</a:t>
            </a:r>
            <a:r>
              <a:rPr lang="zh-TW" altLang="en-US" dirty="0">
                <a:latin typeface="微軟正黑體" pitchFamily="34" charset="-120"/>
                <a:ea typeface="微軟正黑體" pitchFamily="34" charset="-120"/>
              </a:rPr>
              <a:t>名救難人員乘二輛橡皮艇前往搶救，約半個多小時後抵達現場，卻看到令人鼻酸的場面</a:t>
            </a:r>
            <a:r>
              <a:rPr lang="zh-TW" altLang="en-US" dirty="0" smtClean="0">
                <a:latin typeface="微軟正黑體" pitchFamily="34" charset="-120"/>
                <a:ea typeface="微軟正黑體" pitchFamily="34" charset="-120"/>
              </a:rPr>
              <a:t>。安養</a:t>
            </a:r>
            <a:r>
              <a:rPr lang="zh-TW" altLang="en-US" dirty="0">
                <a:latin typeface="微軟正黑體" pitchFamily="34" charset="-120"/>
                <a:ea typeface="微軟正黑體" pitchFamily="34" charset="-120"/>
              </a:rPr>
              <a:t>中心的水深及腰，一樓有</a:t>
            </a:r>
            <a:r>
              <a:rPr lang="en-US" altLang="zh-TW" dirty="0">
                <a:latin typeface="微軟正黑體" pitchFamily="34" charset="-120"/>
                <a:ea typeface="微軟正黑體" pitchFamily="34" charset="-120"/>
              </a:rPr>
              <a:t>17</a:t>
            </a:r>
            <a:r>
              <a:rPr lang="zh-TW" altLang="en-US" dirty="0">
                <a:latin typeface="微軟正黑體" pitchFamily="34" charset="-120"/>
                <a:ea typeface="微軟正黑體" pitchFamily="34" charset="-120"/>
              </a:rPr>
              <a:t>名老人坐著輪椅泡在水裡，有人還漂浮在水中</a:t>
            </a:r>
          </a:p>
        </p:txBody>
      </p:sp>
      <p:pic>
        <p:nvPicPr>
          <p:cNvPr id="52228" name="Picture 4" descr="安養中心外籍看護在生死關頭，冒險泡在水中救人。高縣紅十字會提供"/>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158" y="908720"/>
            <a:ext cx="3945605" cy="2448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652120" y="3645024"/>
            <a:ext cx="3168352" cy="523220"/>
          </a:xfrm>
          <a:prstGeom prst="rect">
            <a:avLst/>
          </a:prstGeom>
        </p:spPr>
        <p:txBody>
          <a:bodyPr wrap="square">
            <a:spAutoFit/>
          </a:bodyPr>
          <a:lstStyle/>
          <a:p>
            <a:r>
              <a:rPr lang="zh-TW" altLang="en-US" sz="1400" dirty="0"/>
              <a:t>安養中心外籍看護在生死關頭，冒險泡在水中救人。高縣紅十字會提供</a:t>
            </a:r>
          </a:p>
        </p:txBody>
      </p:sp>
      <p:sp>
        <p:nvSpPr>
          <p:cNvPr id="3" name="矩形 2"/>
          <p:cNvSpPr/>
          <p:nvPr/>
        </p:nvSpPr>
        <p:spPr>
          <a:xfrm>
            <a:off x="5076056" y="5661248"/>
            <a:ext cx="3528392" cy="360040"/>
          </a:xfrm>
          <a:prstGeom prst="rect">
            <a:avLst/>
          </a:prstGeom>
          <a:noFill/>
          <a:ln w="28575">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6" name="文字方塊 5"/>
          <p:cNvSpPr txBox="1"/>
          <p:nvPr/>
        </p:nvSpPr>
        <p:spPr>
          <a:xfrm>
            <a:off x="4211960" y="4221088"/>
            <a:ext cx="4801314"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algn="just"/>
            <a:r>
              <a:rPr lang="zh-TW" altLang="en-US" dirty="0"/>
              <a:t>為何不向里長、里</a:t>
            </a:r>
            <a:r>
              <a:rPr lang="zh-TW" altLang="en-US" dirty="0" smtClean="0"/>
              <a:t>幹事、公所、社會局求助？</a:t>
            </a:r>
            <a:endParaRPr lang="zh-TW" altLang="en-US" dirty="0"/>
          </a:p>
        </p:txBody>
      </p:sp>
    </p:spTree>
    <p:extLst>
      <p:ext uri="{BB962C8B-B14F-4D97-AF65-F5344CB8AC3E}">
        <p14:creationId xmlns:p14="http://schemas.microsoft.com/office/powerpoint/2010/main" val="236543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3528" y="620688"/>
            <a:ext cx="4572000" cy="5632311"/>
          </a:xfrm>
          <a:prstGeom prst="rect">
            <a:avLst/>
          </a:prstGeom>
        </p:spPr>
        <p:txBody>
          <a:bodyPr>
            <a:spAutoFit/>
          </a:bodyPr>
          <a:lstStyle/>
          <a:p>
            <a:r>
              <a:rPr lang="zh-TW" altLang="en-US" b="1" dirty="0">
                <a:latin typeface="+mn-ea"/>
                <a:ea typeface="+mn-ea"/>
              </a:rPr>
              <a:t>水淹安養院事件簿</a:t>
            </a:r>
          </a:p>
          <a:p>
            <a:r>
              <a:rPr lang="en-US" altLang="zh-TW" dirty="0" smtClean="0">
                <a:latin typeface="+mn-ea"/>
                <a:ea typeface="+mn-ea"/>
              </a:rPr>
              <a:t>09/19</a:t>
            </a:r>
          </a:p>
          <a:p>
            <a:pPr marL="285750" indent="-285750">
              <a:buFont typeface="Arial" pitchFamily="34" charset="0"/>
              <a:buChar char="•"/>
            </a:pPr>
            <a:r>
              <a:rPr lang="en-US" altLang="zh-TW" dirty="0" smtClean="0">
                <a:latin typeface="+mn-ea"/>
                <a:ea typeface="+mn-ea"/>
              </a:rPr>
              <a:t>15</a:t>
            </a:r>
            <a:r>
              <a:rPr lang="zh-TW" altLang="en-US" dirty="0">
                <a:latin typeface="+mn-ea"/>
                <a:ea typeface="+mn-ea"/>
              </a:rPr>
              <a:t>：</a:t>
            </a:r>
            <a:r>
              <a:rPr lang="en-US" altLang="zh-TW" dirty="0">
                <a:latin typeface="+mn-ea"/>
                <a:ea typeface="+mn-ea"/>
              </a:rPr>
              <a:t>00</a:t>
            </a:r>
            <a:r>
              <a:rPr lang="zh-TW" altLang="en-US" dirty="0">
                <a:latin typeface="+mn-ea"/>
                <a:ea typeface="+mn-ea"/>
              </a:rPr>
              <a:t>起 開始淹水，逐漸淹進高縣普德老人養護中心，屋內有</a:t>
            </a:r>
            <a:r>
              <a:rPr lang="en-US" altLang="zh-TW" dirty="0">
                <a:latin typeface="+mn-ea"/>
                <a:ea typeface="+mn-ea"/>
              </a:rPr>
              <a:t>29</a:t>
            </a:r>
            <a:r>
              <a:rPr lang="zh-TW" altLang="en-US" dirty="0">
                <a:latin typeface="+mn-ea"/>
                <a:ea typeface="+mn-ea"/>
              </a:rPr>
              <a:t>名老人，工作人員僅有</a:t>
            </a:r>
            <a:r>
              <a:rPr lang="en-US" altLang="zh-TW" dirty="0">
                <a:latin typeface="+mn-ea"/>
                <a:ea typeface="+mn-ea"/>
              </a:rPr>
              <a:t>2</a:t>
            </a:r>
            <a:r>
              <a:rPr lang="zh-TW" altLang="en-US" dirty="0">
                <a:latin typeface="+mn-ea"/>
                <a:ea typeface="+mn-ea"/>
              </a:rPr>
              <a:t>名外籍看護及</a:t>
            </a:r>
            <a:r>
              <a:rPr lang="en-US" altLang="zh-TW" dirty="0">
                <a:latin typeface="+mn-ea"/>
                <a:ea typeface="+mn-ea"/>
              </a:rPr>
              <a:t>1</a:t>
            </a:r>
            <a:r>
              <a:rPr lang="zh-TW" altLang="en-US" dirty="0">
                <a:latin typeface="+mn-ea"/>
                <a:ea typeface="+mn-ea"/>
              </a:rPr>
              <a:t>名廚房歐巴桑</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r>
              <a:rPr lang="en-US" altLang="zh-TW" dirty="0" smtClean="0">
                <a:latin typeface="+mn-ea"/>
                <a:ea typeface="+mn-ea"/>
              </a:rPr>
              <a:t>18</a:t>
            </a:r>
            <a:r>
              <a:rPr lang="zh-TW" altLang="en-US" dirty="0">
                <a:latin typeface="+mn-ea"/>
                <a:ea typeface="+mn-ea"/>
              </a:rPr>
              <a:t>：</a:t>
            </a:r>
            <a:r>
              <a:rPr lang="en-US" altLang="zh-TW" dirty="0">
                <a:latin typeface="+mn-ea"/>
                <a:ea typeface="+mn-ea"/>
              </a:rPr>
              <a:t>57 </a:t>
            </a:r>
            <a:r>
              <a:rPr lang="zh-TW" altLang="en-US" dirty="0">
                <a:latin typeface="+mn-ea"/>
                <a:ea typeface="+mn-ea"/>
              </a:rPr>
              <a:t>消防隊接獲第</a:t>
            </a:r>
            <a:r>
              <a:rPr lang="en-US" altLang="zh-TW" dirty="0">
                <a:latin typeface="+mn-ea"/>
                <a:ea typeface="+mn-ea"/>
              </a:rPr>
              <a:t>1</a:t>
            </a:r>
            <a:r>
              <a:rPr lang="zh-TW" altLang="en-US" dirty="0">
                <a:latin typeface="+mn-ea"/>
                <a:ea typeface="+mn-ea"/>
              </a:rPr>
              <a:t>通報案</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r>
              <a:rPr lang="en-US" altLang="zh-TW" dirty="0" smtClean="0">
                <a:latin typeface="+mn-ea"/>
                <a:ea typeface="+mn-ea"/>
              </a:rPr>
              <a:t>19</a:t>
            </a:r>
            <a:r>
              <a:rPr lang="zh-TW" altLang="en-US" dirty="0">
                <a:latin typeface="+mn-ea"/>
                <a:ea typeface="+mn-ea"/>
              </a:rPr>
              <a:t>：</a:t>
            </a:r>
            <a:r>
              <a:rPr lang="en-US" altLang="zh-TW" dirty="0">
                <a:latin typeface="+mn-ea"/>
                <a:ea typeface="+mn-ea"/>
              </a:rPr>
              <a:t>07 </a:t>
            </a:r>
            <a:r>
              <a:rPr lang="zh-TW" altLang="en-US" dirty="0">
                <a:latin typeface="+mn-ea"/>
                <a:ea typeface="+mn-ea"/>
              </a:rPr>
              <a:t>消防隊接獲第</a:t>
            </a:r>
            <a:r>
              <a:rPr lang="en-US" altLang="zh-TW" dirty="0">
                <a:latin typeface="+mn-ea"/>
                <a:ea typeface="+mn-ea"/>
              </a:rPr>
              <a:t>2</a:t>
            </a:r>
            <a:r>
              <a:rPr lang="zh-TW" altLang="en-US" dirty="0">
                <a:latin typeface="+mn-ea"/>
                <a:ea typeface="+mn-ea"/>
              </a:rPr>
              <a:t>通報案</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r>
              <a:rPr lang="en-US" altLang="zh-TW" dirty="0" smtClean="0">
                <a:latin typeface="+mn-ea"/>
                <a:ea typeface="+mn-ea"/>
              </a:rPr>
              <a:t>19</a:t>
            </a:r>
            <a:r>
              <a:rPr lang="zh-TW" altLang="en-US" dirty="0">
                <a:latin typeface="+mn-ea"/>
                <a:ea typeface="+mn-ea"/>
              </a:rPr>
              <a:t>：</a:t>
            </a:r>
            <a:r>
              <a:rPr lang="en-US" altLang="zh-TW" dirty="0">
                <a:latin typeface="+mn-ea"/>
                <a:ea typeface="+mn-ea"/>
              </a:rPr>
              <a:t>45 </a:t>
            </a:r>
            <a:r>
              <a:rPr lang="zh-TW" altLang="en-US" dirty="0">
                <a:latin typeface="+mn-ea"/>
                <a:ea typeface="+mn-ea"/>
              </a:rPr>
              <a:t>救難人員搭</a:t>
            </a:r>
            <a:r>
              <a:rPr lang="en-US" altLang="zh-TW" dirty="0">
                <a:latin typeface="+mn-ea"/>
                <a:ea typeface="+mn-ea"/>
              </a:rPr>
              <a:t>2</a:t>
            </a:r>
            <a:r>
              <a:rPr lang="zh-TW" altLang="en-US" dirty="0">
                <a:latin typeface="+mn-ea"/>
                <a:ea typeface="+mn-ea"/>
              </a:rPr>
              <a:t>艘橡皮艇抵普德老人養護中心，發現有</a:t>
            </a:r>
            <a:r>
              <a:rPr lang="en-US" altLang="zh-TW" dirty="0">
                <a:latin typeface="+mn-ea"/>
                <a:ea typeface="+mn-ea"/>
              </a:rPr>
              <a:t>17</a:t>
            </a:r>
            <a:r>
              <a:rPr lang="zh-TW" altLang="en-US" dirty="0">
                <a:latin typeface="+mn-ea"/>
                <a:ea typeface="+mn-ea"/>
              </a:rPr>
              <a:t>名老人泡在水中待援，其他</a:t>
            </a:r>
            <a:r>
              <a:rPr lang="en-US" altLang="zh-TW" dirty="0">
                <a:latin typeface="+mn-ea"/>
                <a:ea typeface="+mn-ea"/>
              </a:rPr>
              <a:t>12</a:t>
            </a:r>
            <a:r>
              <a:rPr lang="zh-TW" altLang="en-US" dirty="0">
                <a:latin typeface="+mn-ea"/>
                <a:ea typeface="+mn-ea"/>
              </a:rPr>
              <a:t>名老人在</a:t>
            </a:r>
            <a:r>
              <a:rPr lang="en-US" altLang="zh-TW" dirty="0">
                <a:latin typeface="+mn-ea"/>
                <a:ea typeface="+mn-ea"/>
              </a:rPr>
              <a:t>2</a:t>
            </a:r>
            <a:r>
              <a:rPr lang="zh-TW" altLang="en-US" dirty="0">
                <a:latin typeface="+mn-ea"/>
                <a:ea typeface="+mn-ea"/>
              </a:rPr>
              <a:t>樓或樓梯</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r>
              <a:rPr lang="en-US" altLang="zh-TW" dirty="0" smtClean="0">
                <a:latin typeface="+mn-ea"/>
                <a:ea typeface="+mn-ea"/>
              </a:rPr>
              <a:t>20</a:t>
            </a:r>
            <a:r>
              <a:rPr lang="zh-TW" altLang="en-US" dirty="0">
                <a:latin typeface="+mn-ea"/>
                <a:ea typeface="+mn-ea"/>
              </a:rPr>
              <a:t>：</a:t>
            </a:r>
            <a:r>
              <a:rPr lang="en-US" altLang="zh-TW" dirty="0">
                <a:latin typeface="+mn-ea"/>
                <a:ea typeface="+mn-ea"/>
              </a:rPr>
              <a:t>15 </a:t>
            </a:r>
            <a:r>
              <a:rPr lang="zh-TW" altLang="en-US" dirty="0">
                <a:latin typeface="+mn-ea"/>
                <a:ea typeface="+mn-ea"/>
              </a:rPr>
              <a:t>水中</a:t>
            </a:r>
            <a:r>
              <a:rPr lang="en-US" altLang="zh-TW" dirty="0">
                <a:latin typeface="+mn-ea"/>
                <a:ea typeface="+mn-ea"/>
              </a:rPr>
              <a:t>17</a:t>
            </a:r>
            <a:r>
              <a:rPr lang="zh-TW" altLang="en-US" dirty="0">
                <a:latin typeface="+mn-ea"/>
                <a:ea typeface="+mn-ea"/>
              </a:rPr>
              <a:t>名老人全被移置</a:t>
            </a:r>
            <a:r>
              <a:rPr lang="en-US" altLang="zh-TW" dirty="0">
                <a:latin typeface="+mn-ea"/>
                <a:ea typeface="+mn-ea"/>
              </a:rPr>
              <a:t>2</a:t>
            </a:r>
            <a:r>
              <a:rPr lang="zh-TW" altLang="en-US" dirty="0">
                <a:latin typeface="+mn-ea"/>
                <a:ea typeface="+mn-ea"/>
              </a:rPr>
              <a:t>樓避難，並過夜待援</a:t>
            </a:r>
            <a:r>
              <a:rPr lang="zh-TW" altLang="en-US" dirty="0" smtClean="0">
                <a:latin typeface="+mn-ea"/>
                <a:ea typeface="+mn-ea"/>
              </a:rPr>
              <a:t>。</a:t>
            </a:r>
            <a:endParaRPr lang="en-US" altLang="zh-TW" dirty="0" smtClean="0">
              <a:latin typeface="+mn-ea"/>
              <a:ea typeface="+mn-ea"/>
            </a:endParaRPr>
          </a:p>
          <a:p>
            <a:r>
              <a:rPr lang="zh-TW" altLang="en-US" dirty="0">
                <a:latin typeface="+mn-ea"/>
                <a:ea typeface="+mn-ea"/>
              </a:rPr>
              <a:t/>
            </a:r>
            <a:br>
              <a:rPr lang="zh-TW" altLang="en-US" dirty="0">
                <a:latin typeface="+mn-ea"/>
                <a:ea typeface="+mn-ea"/>
              </a:rPr>
            </a:br>
            <a:r>
              <a:rPr lang="en-US" altLang="zh-TW" dirty="0" smtClean="0">
                <a:latin typeface="+mn-ea"/>
                <a:ea typeface="+mn-ea"/>
              </a:rPr>
              <a:t>09/20</a:t>
            </a:r>
          </a:p>
          <a:p>
            <a:pPr marL="285750" indent="-285750">
              <a:buFont typeface="Arial" pitchFamily="34" charset="0"/>
              <a:buChar char="•"/>
            </a:pPr>
            <a:r>
              <a:rPr lang="en-US" altLang="zh-TW" dirty="0" smtClean="0">
                <a:latin typeface="+mn-ea"/>
                <a:ea typeface="+mn-ea"/>
              </a:rPr>
              <a:t>10</a:t>
            </a:r>
            <a:r>
              <a:rPr lang="zh-TW" altLang="en-US" dirty="0">
                <a:latin typeface="+mn-ea"/>
                <a:ea typeface="+mn-ea"/>
              </a:rPr>
              <a:t>：</a:t>
            </a:r>
            <a:r>
              <a:rPr lang="en-US" altLang="zh-TW" dirty="0">
                <a:latin typeface="+mn-ea"/>
                <a:ea typeface="+mn-ea"/>
              </a:rPr>
              <a:t>00 </a:t>
            </a:r>
            <a:r>
              <a:rPr lang="zh-TW" altLang="en-US" dirty="0">
                <a:latin typeface="+mn-ea"/>
                <a:ea typeface="+mn-ea"/>
              </a:rPr>
              <a:t>普德老人養護中心向高縣社會處通報，請求協助安置</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r>
              <a:rPr lang="en-US" altLang="zh-TW" dirty="0" smtClean="0">
                <a:latin typeface="+mn-ea"/>
                <a:ea typeface="+mn-ea"/>
              </a:rPr>
              <a:t>19</a:t>
            </a:r>
            <a:r>
              <a:rPr lang="zh-TW" altLang="en-US" dirty="0">
                <a:latin typeface="+mn-ea"/>
                <a:ea typeface="+mn-ea"/>
              </a:rPr>
              <a:t>：</a:t>
            </a:r>
            <a:r>
              <a:rPr lang="en-US" altLang="zh-TW" dirty="0">
                <a:latin typeface="+mn-ea"/>
                <a:ea typeface="+mn-ea"/>
              </a:rPr>
              <a:t>00 </a:t>
            </a:r>
            <a:r>
              <a:rPr lang="zh-TW" altLang="en-US" dirty="0">
                <a:latin typeface="+mn-ea"/>
                <a:ea typeface="+mn-ea"/>
              </a:rPr>
              <a:t>完成安置，</a:t>
            </a:r>
            <a:r>
              <a:rPr lang="en-US" altLang="zh-TW" dirty="0">
                <a:latin typeface="+mn-ea"/>
                <a:ea typeface="+mn-ea"/>
              </a:rPr>
              <a:t>29</a:t>
            </a:r>
            <a:r>
              <a:rPr lang="zh-TW" altLang="en-US" dirty="0">
                <a:latin typeface="+mn-ea"/>
                <a:ea typeface="+mn-ea"/>
              </a:rPr>
              <a:t>名老人被疏散至鄰近醫院或安養機構</a:t>
            </a:r>
            <a:r>
              <a:rPr lang="zh-TW" altLang="en-US" dirty="0" smtClean="0">
                <a:latin typeface="+mn-ea"/>
                <a:ea typeface="+mn-ea"/>
              </a:rPr>
              <a:t>。</a:t>
            </a:r>
            <a:endParaRPr lang="en-US" altLang="zh-TW" dirty="0" smtClean="0">
              <a:latin typeface="+mn-ea"/>
              <a:ea typeface="+mn-ea"/>
            </a:endParaRPr>
          </a:p>
          <a:p>
            <a:pPr marL="285750" indent="-285750">
              <a:buFont typeface="Arial" pitchFamily="34" charset="0"/>
              <a:buChar char="•"/>
            </a:pPr>
            <a:endParaRPr lang="en-US" altLang="zh-TW" dirty="0">
              <a:latin typeface="+mn-ea"/>
              <a:ea typeface="+mn-ea"/>
            </a:endParaRPr>
          </a:p>
          <a:p>
            <a:r>
              <a:rPr lang="zh-TW" altLang="en-US" dirty="0" smtClean="0">
                <a:latin typeface="+mn-ea"/>
                <a:ea typeface="+mn-ea"/>
              </a:rPr>
              <a:t>資料</a:t>
            </a:r>
            <a:r>
              <a:rPr lang="zh-TW" altLang="en-US" dirty="0">
                <a:latin typeface="+mn-ea"/>
                <a:ea typeface="+mn-ea"/>
              </a:rPr>
              <a:t>來源：高雄縣社會處、消防局 </a:t>
            </a:r>
          </a:p>
        </p:txBody>
      </p:sp>
      <p:pic>
        <p:nvPicPr>
          <p:cNvPr id="6" name="Picture 2" descr="死裡求生 普德老人養護中心的老人幸運脫險，有人獲救時手中還緊握著一把藥（箭頭處）。高縣紅十字會提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48680"/>
            <a:ext cx="3847173" cy="309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292080" y="4005064"/>
            <a:ext cx="328835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TW" altLang="en-US" sz="1600" dirty="0">
                <a:latin typeface="微軟正黑體" pitchFamily="34" charset="-120"/>
                <a:ea typeface="微軟正黑體" pitchFamily="34" charset="-120"/>
              </a:rPr>
              <a:t>死裡求生 普德老人養護中心的老人幸運脫險，有人獲救時手中還緊握著一把藥（箭頭處）。高縣紅十字會提</a:t>
            </a:r>
          </a:p>
        </p:txBody>
      </p:sp>
    </p:spTree>
    <p:extLst>
      <p:ext uri="{BB962C8B-B14F-4D97-AF65-F5344CB8AC3E}">
        <p14:creationId xmlns:p14="http://schemas.microsoft.com/office/powerpoint/2010/main" val="34256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a:xfrm>
            <a:off x="616425" y="401052"/>
            <a:ext cx="8153400" cy="536104"/>
          </a:xfrm>
        </p:spPr>
        <p:txBody>
          <a:bodyPr>
            <a:normAutofit fontScale="90000"/>
          </a:bodyPr>
          <a:lstStyle/>
          <a:p>
            <a:r>
              <a:rPr lang="zh-TW" altLang="en-US" sz="3200" b="1" dirty="0" smtClean="0">
                <a:effectLst>
                  <a:outerShdw blurRad="38100" dist="38100" dir="2700000" algn="tl">
                    <a:srgbClr val="000000">
                      <a:alpha val="43137"/>
                    </a:srgbClr>
                  </a:outerShdw>
                </a:effectLst>
              </a:rPr>
              <a:t>弱勢預先撤離－後續作業少壓力</a:t>
            </a:r>
          </a:p>
        </p:txBody>
      </p:sp>
      <p:pic>
        <p:nvPicPr>
          <p:cNvPr id="8" name="Picture 10" descr="http://www.appledaily.com.tw/050920/twapple/640pix/20040825/LN04/LN04_005.jpg"/>
          <p:cNvPicPr>
            <a:picLocks noChangeAspect="1" noChangeArrowheads="1"/>
          </p:cNvPicPr>
          <p:nvPr/>
        </p:nvPicPr>
        <p:blipFill>
          <a:blip r:embed="rId2" r:link="rId3" cstate="print"/>
          <a:srcRect/>
          <a:stretch>
            <a:fillRect/>
          </a:stretch>
        </p:blipFill>
        <p:spPr bwMode="auto">
          <a:xfrm>
            <a:off x="5760000" y="1278040"/>
            <a:ext cx="3228633" cy="2340000"/>
          </a:xfrm>
          <a:prstGeom prst="round2DiagRect">
            <a:avLst/>
          </a:prstGeom>
          <a:noFill/>
          <a:ln w="19050">
            <a:solidFill>
              <a:srgbClr val="0099CC"/>
            </a:solidFill>
          </a:ln>
        </p:spPr>
      </p:pic>
      <p:pic>
        <p:nvPicPr>
          <p:cNvPr id="11" name="Picture 13" descr="1889524075"/>
          <p:cNvPicPr>
            <a:picLocks noChangeAspect="1" noChangeArrowheads="1"/>
          </p:cNvPicPr>
          <p:nvPr/>
        </p:nvPicPr>
        <p:blipFill>
          <a:blip r:embed="rId4" cstate="print"/>
          <a:srcRect/>
          <a:stretch>
            <a:fillRect/>
          </a:stretch>
        </p:blipFill>
        <p:spPr bwMode="auto">
          <a:xfrm>
            <a:off x="5760000" y="4113336"/>
            <a:ext cx="3266250" cy="2340000"/>
          </a:xfrm>
          <a:prstGeom prst="round2DiagRect">
            <a:avLst/>
          </a:prstGeom>
          <a:noFill/>
          <a:ln w="19050">
            <a:solidFill>
              <a:srgbClr val="0099CC"/>
            </a:solidFill>
          </a:ln>
        </p:spPr>
      </p:pic>
      <p:pic>
        <p:nvPicPr>
          <p:cNvPr id="6" name="Picture 9"/>
          <p:cNvPicPr>
            <a:picLocks noChangeAspect="1" noChangeArrowheads="1"/>
          </p:cNvPicPr>
          <p:nvPr/>
        </p:nvPicPr>
        <p:blipFill>
          <a:blip r:embed="rId5" cstate="print"/>
          <a:srcRect/>
          <a:stretch>
            <a:fillRect/>
          </a:stretch>
        </p:blipFill>
        <p:spPr bwMode="auto">
          <a:xfrm>
            <a:off x="3059832" y="918040"/>
            <a:ext cx="3239844" cy="2340000"/>
          </a:xfrm>
          <a:prstGeom prst="round2DiagRect">
            <a:avLst/>
          </a:prstGeom>
          <a:noFill/>
          <a:ln w="19050">
            <a:solidFill>
              <a:srgbClr val="0099CC"/>
            </a:solidFill>
          </a:ln>
        </p:spPr>
      </p:pic>
      <p:pic>
        <p:nvPicPr>
          <p:cNvPr id="10" name="Picture 12"/>
          <p:cNvPicPr>
            <a:picLocks noChangeAspect="1" noChangeArrowheads="1"/>
          </p:cNvPicPr>
          <p:nvPr/>
        </p:nvPicPr>
        <p:blipFill>
          <a:blip r:embed="rId6" cstate="print"/>
          <a:srcRect/>
          <a:stretch>
            <a:fillRect/>
          </a:stretch>
        </p:blipFill>
        <p:spPr bwMode="auto">
          <a:xfrm>
            <a:off x="3060000" y="3753336"/>
            <a:ext cx="3266250" cy="2340000"/>
          </a:xfrm>
          <a:prstGeom prst="round2DiagRect">
            <a:avLst/>
          </a:prstGeom>
          <a:noFill/>
          <a:ln w="19050">
            <a:solidFill>
              <a:srgbClr val="0099CC"/>
            </a:solidFill>
          </a:ln>
        </p:spPr>
      </p:pic>
      <p:pic>
        <p:nvPicPr>
          <p:cNvPr id="12" name="Picture 2" descr="http://www.appledaily.com.tw/050920/twapple/640pix/20040826/LN02/LN02_007.jpg"/>
          <p:cNvPicPr>
            <a:picLocks noChangeAspect="1" noChangeArrowheads="1"/>
          </p:cNvPicPr>
          <p:nvPr/>
        </p:nvPicPr>
        <p:blipFill>
          <a:blip r:embed="rId7" r:link="rId8" cstate="print"/>
          <a:srcRect/>
          <a:stretch>
            <a:fillRect/>
          </a:stretch>
        </p:blipFill>
        <p:spPr bwMode="auto">
          <a:xfrm>
            <a:off x="179512" y="1278040"/>
            <a:ext cx="3221838" cy="2340000"/>
          </a:xfrm>
          <a:prstGeom prst="round2DiagRect">
            <a:avLst/>
          </a:prstGeom>
          <a:noFill/>
          <a:ln w="19050">
            <a:solidFill>
              <a:srgbClr val="0099CC"/>
            </a:solidFill>
          </a:ln>
        </p:spPr>
      </p:pic>
      <p:pic>
        <p:nvPicPr>
          <p:cNvPr id="9" name="Picture 11" descr="http://www.appledaily.com.tw/050920/twapple/640pix/20050615/LN02/LN02_007.jpg"/>
          <p:cNvPicPr>
            <a:picLocks noChangeAspect="1" noChangeArrowheads="1"/>
          </p:cNvPicPr>
          <p:nvPr/>
        </p:nvPicPr>
        <p:blipFill>
          <a:blip r:embed="rId9" r:link="rId10" cstate="print"/>
          <a:srcRect/>
          <a:stretch>
            <a:fillRect/>
          </a:stretch>
        </p:blipFill>
        <p:spPr bwMode="auto">
          <a:xfrm>
            <a:off x="179512" y="4113336"/>
            <a:ext cx="3217500" cy="2340000"/>
          </a:xfrm>
          <a:prstGeom prst="round2DiagRect">
            <a:avLst/>
          </a:prstGeom>
          <a:noFill/>
          <a:ln w="19050">
            <a:solidFill>
              <a:srgbClr val="0099CC"/>
            </a:solidFill>
          </a:ln>
        </p:spPr>
      </p:pic>
    </p:spTree>
    <p:extLst>
      <p:ext uri="{BB962C8B-B14F-4D97-AF65-F5344CB8AC3E}">
        <p14:creationId xmlns:p14="http://schemas.microsoft.com/office/powerpoint/2010/main" val="316313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979329435"/>
              </p:ext>
            </p:extLst>
          </p:nvPr>
        </p:nvGraphicFramePr>
        <p:xfrm>
          <a:off x="179512" y="1052736"/>
          <a:ext cx="8808035" cy="4248472"/>
        </p:xfrm>
        <a:graphic>
          <a:graphicData uri="http://schemas.openxmlformats.org/drawingml/2006/table">
            <a:tbl>
              <a:tblPr/>
              <a:tblGrid>
                <a:gridCol w="1883941"/>
                <a:gridCol w="4292389"/>
                <a:gridCol w="2631705"/>
              </a:tblGrid>
              <a:tr h="358279">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2200" b="1" i="0" u="none" strike="noStrike" cap="none" normalizeH="0" baseline="0" dirty="0" smtClean="0">
                          <a:ln>
                            <a:noFill/>
                          </a:ln>
                          <a:solidFill>
                            <a:srgbClr val="FFFFFF"/>
                          </a:solidFill>
                          <a:effectLst/>
                          <a:latin typeface="Arial" pitchFamily="34" charset="0"/>
                          <a:ea typeface="MS PGothic" pitchFamily="34" charset="-128"/>
                        </a:rPr>
                        <a:t>環境先決條件</a:t>
                      </a:r>
                      <a:endParaRPr kumimoji="0" lang="zh-TW" sz="3100" b="1" i="0" u="none" strike="noStrike" cap="none" normalizeH="0" baseline="0" dirty="0" smtClean="0">
                        <a:ln>
                          <a:noFill/>
                        </a:ln>
                        <a:solidFill>
                          <a:srgbClr val="FFFFFF"/>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96D3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2200" b="1" i="0" u="none" strike="noStrike" cap="none" normalizeH="0" baseline="0" dirty="0" smtClean="0">
                          <a:ln>
                            <a:noFill/>
                          </a:ln>
                          <a:solidFill>
                            <a:srgbClr val="FFFFFF"/>
                          </a:solidFill>
                          <a:effectLst/>
                          <a:latin typeface="Arial" pitchFamily="34" charset="0"/>
                          <a:ea typeface="MS PGothic" pitchFamily="34" charset="-128"/>
                        </a:rPr>
                        <a:t>疏散條件</a:t>
                      </a:r>
                      <a:r>
                        <a:rPr kumimoji="0" lang="en-US" altLang="zh-TW" sz="2200" b="1" i="0" u="none" strike="noStrike" cap="none" normalizeH="0" baseline="0" dirty="0" smtClean="0">
                          <a:ln>
                            <a:noFill/>
                          </a:ln>
                          <a:solidFill>
                            <a:srgbClr val="FFFFFF"/>
                          </a:solidFill>
                          <a:effectLst/>
                          <a:latin typeface="Arial" pitchFamily="34" charset="0"/>
                          <a:ea typeface="MS PGothic" pitchFamily="34" charset="-128"/>
                        </a:rPr>
                        <a:t>&amp;</a:t>
                      </a:r>
                      <a:r>
                        <a:rPr kumimoji="0" lang="zh-TW" altLang="en-US" sz="2200" b="1" i="0" u="none" strike="noStrike" cap="none" normalizeH="0" baseline="0" dirty="0" smtClean="0">
                          <a:ln>
                            <a:noFill/>
                          </a:ln>
                          <a:solidFill>
                            <a:srgbClr val="FFFFFF"/>
                          </a:solidFill>
                          <a:effectLst/>
                          <a:latin typeface="Arial" pitchFamily="34" charset="0"/>
                          <a:ea typeface="MS PGothic" pitchFamily="34" charset="-128"/>
                        </a:rPr>
                        <a:t>能力條件</a:t>
                      </a:r>
                      <a:endParaRPr kumimoji="0" lang="zh-TW" sz="3100" b="1" i="0" u="none" strike="noStrike" cap="none" normalizeH="0" baseline="0" dirty="0" smtClean="0">
                        <a:ln>
                          <a:noFill/>
                        </a:ln>
                        <a:solidFill>
                          <a:srgbClr val="FFFFFF"/>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96D3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2200" b="1" i="0" u="none" strike="noStrike" cap="none" normalizeH="0" baseline="0" smtClean="0">
                          <a:ln>
                            <a:noFill/>
                          </a:ln>
                          <a:solidFill>
                            <a:srgbClr val="FFFFFF"/>
                          </a:solidFill>
                          <a:effectLst/>
                          <a:latin typeface="Arial" pitchFamily="34" charset="0"/>
                          <a:ea typeface="MS PGothic" pitchFamily="34" charset="-128"/>
                        </a:rPr>
                        <a:t>處理原則</a:t>
                      </a:r>
                      <a:endParaRPr kumimoji="0" lang="zh-TW" sz="3100" b="1" i="0" u="none" strike="noStrike" cap="none" normalizeH="0" baseline="0" smtClean="0">
                        <a:ln>
                          <a:noFill/>
                        </a:ln>
                        <a:solidFill>
                          <a:srgbClr val="FFFFFF"/>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96D3A"/>
                    </a:solidFill>
                  </a:tcPr>
                </a:tc>
              </a:tr>
              <a:tr h="1107407">
                <a:tc rowSpan="4">
                  <a:txBody>
                    <a:bodyPr/>
                    <a:lstStyle/>
                    <a:p>
                      <a:pPr marL="20638"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居住於易淹水的水災危險潛勢地區與近三年重大淹水災害地區之民眾</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sym typeface="Wingdings" pitchFamily="2" charset="2"/>
                        </a:rPr>
                        <a:t></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「無」</a:t>
                      </a: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樓以上安全空間可垂直避難的「弱勢族群」，如獨居老人、單親家庭、隔代教養家庭、身心障礙者、或孕婦與重症患者：包含身障行動不便者、中風、長期臥病在床者</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1700" b="0" i="0" u="none" strike="noStrike" cap="none" normalizeH="0" baseline="0" smtClean="0">
                          <a:ln>
                            <a:noFill/>
                          </a:ln>
                          <a:solidFill>
                            <a:srgbClr val="000000"/>
                          </a:solidFill>
                          <a:effectLst/>
                          <a:latin typeface="Arial" pitchFamily="34" charset="0"/>
                          <a:ea typeface="MS PGothic" pitchFamily="34" charset="-128"/>
                        </a:rPr>
                        <a:t>協助疏散至避難處所，或依居民需求協助疏散至其它安無虞之地區</a:t>
                      </a:r>
                      <a:endParaRPr kumimoji="0" lang="zh-TW" sz="2800" b="0" i="0" u="none" strike="noStrike" cap="none" normalizeH="0" baseline="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r h="830555">
                <a:tc vMerge="1">
                  <a:txBody>
                    <a:bodyPr/>
                    <a:lstStyle/>
                    <a:p>
                      <a:endParaRPr lang="zh-TW"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sym typeface="Wingdings" pitchFamily="2" charset="2"/>
                        </a:rPr>
                        <a:t></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「無」</a:t>
                      </a: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樓以上安全空間可垂直避難的「非弱勢族群」</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1700" b="0" i="0" u="none" strike="noStrike" cap="none" normalizeH="0" baseline="0" smtClean="0">
                          <a:ln>
                            <a:noFill/>
                          </a:ln>
                          <a:solidFill>
                            <a:srgbClr val="000000"/>
                          </a:solidFill>
                          <a:effectLst/>
                          <a:latin typeface="Arial" pitchFamily="34" charset="0"/>
                          <a:ea typeface="MS PGothic" pitchFamily="34" charset="-128"/>
                        </a:rPr>
                        <a:t>通知居民自行疏散至避難處所，或其它安全無虞之地區</a:t>
                      </a:r>
                      <a:endParaRPr kumimoji="0" lang="zh-TW" sz="2800" b="0" i="0" u="none" strike="noStrike" cap="none" normalizeH="0" baseline="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r>
              <a:tr h="1107407">
                <a:tc vMerge="1">
                  <a:txBody>
                    <a:bodyPr/>
                    <a:lstStyle/>
                    <a:p>
                      <a:endParaRPr lang="zh-TW"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sym typeface="Wingdings" pitchFamily="2" charset="2"/>
                        </a:rPr>
                        <a:t></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「有」</a:t>
                      </a: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樓以上安全空間可垂直避難的「弱勢族群」，如獨居老人、單親家庭、隔代教養家庭、身心障礙者、或孕婦與重症患者：包含身障行動不便者、中風、長期臥病在床者</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協助疏散至自家</a:t>
                      </a: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樓以上空間，並定期關心是否需要民生物資援助</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r h="844824">
                <a:tc vMerge="1">
                  <a:txBody>
                    <a:bodyPr/>
                    <a:lstStyle/>
                    <a:p>
                      <a:endParaRPr lang="zh-TW"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en-US" altLang="zh-TW" sz="1700" b="0" i="0" u="none" strike="noStrike" cap="none" normalizeH="0" baseline="0" smtClean="0">
                          <a:ln>
                            <a:noFill/>
                          </a:ln>
                          <a:solidFill>
                            <a:srgbClr val="000000"/>
                          </a:solidFill>
                          <a:effectLst/>
                          <a:latin typeface="Arial" pitchFamily="34" charset="0"/>
                          <a:ea typeface="MS PGothic" pitchFamily="34" charset="-128"/>
                          <a:sym typeface="Wingdings" pitchFamily="2" charset="2"/>
                        </a:rPr>
                        <a:t></a:t>
                      </a:r>
                      <a:r>
                        <a:rPr kumimoji="0" lang="zh-TW" altLang="en-US" sz="1700" b="0" i="0" u="none" strike="noStrike" cap="none" normalizeH="0" baseline="0" smtClean="0">
                          <a:ln>
                            <a:noFill/>
                          </a:ln>
                          <a:solidFill>
                            <a:srgbClr val="000000"/>
                          </a:solidFill>
                          <a:effectLst/>
                          <a:latin typeface="Arial" pitchFamily="34" charset="0"/>
                          <a:ea typeface="MS PGothic" pitchFamily="34" charset="-128"/>
                        </a:rPr>
                        <a:t>「有」</a:t>
                      </a:r>
                      <a:r>
                        <a:rPr kumimoji="0" lang="en-US" altLang="zh-TW" sz="1700" b="0" i="0" u="none" strike="noStrike" cap="none" normalizeH="0" baseline="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smtClean="0">
                          <a:ln>
                            <a:noFill/>
                          </a:ln>
                          <a:solidFill>
                            <a:srgbClr val="000000"/>
                          </a:solidFill>
                          <a:effectLst/>
                          <a:latin typeface="Arial" pitchFamily="34" charset="0"/>
                          <a:ea typeface="MS PGothic" pitchFamily="34" charset="-128"/>
                        </a:rPr>
                        <a:t>樓以上安全空間可垂直避難的「非弱勢族群」</a:t>
                      </a:r>
                      <a:endParaRPr kumimoji="0" lang="zh-TW" sz="2800" b="0" i="0" u="none" strike="noStrike" cap="none" normalizeH="0" baseline="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136900" algn="l"/>
                          <a:tab pos="3759200" algn="l"/>
                        </a:tabLst>
                      </a:pP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通知居民自行疏散至自家</a:t>
                      </a:r>
                      <a:r>
                        <a:rPr kumimoji="0" lang="en-US" altLang="zh-TW" sz="1700" b="0" i="0" u="none" strike="noStrike" cap="none" normalizeH="0" baseline="0" dirty="0" smtClean="0">
                          <a:ln>
                            <a:noFill/>
                          </a:ln>
                          <a:solidFill>
                            <a:srgbClr val="000000"/>
                          </a:solidFill>
                          <a:effectLst/>
                          <a:latin typeface="Arial" pitchFamily="34" charset="0"/>
                          <a:ea typeface="MS PGothic" pitchFamily="34" charset="-128"/>
                        </a:rPr>
                        <a:t>2</a:t>
                      </a:r>
                      <a:r>
                        <a:rPr kumimoji="0" lang="zh-TW" altLang="en-US" sz="1700" b="0" i="0" u="none" strike="noStrike" cap="none" normalizeH="0" baseline="0" dirty="0" smtClean="0">
                          <a:ln>
                            <a:noFill/>
                          </a:ln>
                          <a:solidFill>
                            <a:srgbClr val="000000"/>
                          </a:solidFill>
                          <a:effectLst/>
                          <a:latin typeface="Arial" pitchFamily="34" charset="0"/>
                          <a:ea typeface="MS PGothic" pitchFamily="34" charset="-128"/>
                        </a:rPr>
                        <a:t>樓以上空間，並定期關心是否需要民生物資援助</a:t>
                      </a:r>
                      <a:endParaRPr kumimoji="0" lang="zh-TW" sz="2800" b="0" i="0" u="none" strike="noStrike" cap="none" normalizeH="0" baseline="0" dirty="0" smtClean="0">
                        <a:ln>
                          <a:noFill/>
                        </a:ln>
                        <a:solidFill>
                          <a:srgbClr val="000000"/>
                        </a:solidFill>
                        <a:effectLst/>
                        <a:latin typeface="Times New Roman" pitchFamily="18" charset="0"/>
                        <a:ea typeface="新細明體" pitchFamily="18" charset="-120"/>
                      </a:endParaRPr>
                    </a:p>
                  </a:txBody>
                  <a:tcPr marL="56718" marR="5671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r>
            </a:tbl>
          </a:graphicData>
        </a:graphic>
      </p:graphicFrame>
    </p:spTree>
    <p:extLst>
      <p:ext uri="{BB962C8B-B14F-4D97-AF65-F5344CB8AC3E}">
        <p14:creationId xmlns:p14="http://schemas.microsoft.com/office/powerpoint/2010/main" val="373293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l="54430" t="30313" r="10872" b="34250"/>
          <a:stretch>
            <a:fillRect/>
          </a:stretch>
        </p:blipFill>
        <p:spPr bwMode="auto">
          <a:xfrm>
            <a:off x="6735480" y="3861048"/>
            <a:ext cx="2408520" cy="1844824"/>
          </a:xfrm>
          <a:prstGeom prst="rect">
            <a:avLst/>
          </a:prstGeom>
          <a:noFill/>
          <a:ln w="9525">
            <a:noFill/>
            <a:miter lim="800000"/>
            <a:headEnd/>
            <a:tailEnd/>
          </a:ln>
        </p:spPr>
      </p:pic>
      <p:pic>
        <p:nvPicPr>
          <p:cNvPr id="9219" name="Picture 2" descr="H:\20100114圖示\3D苤\银灰3D小人\1119211426-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050" y="1358454"/>
            <a:ext cx="22669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1"/>
          <p:cNvSpPr>
            <a:spLocks noGrp="1"/>
          </p:cNvSpPr>
          <p:nvPr>
            <p:ph type="title"/>
          </p:nvPr>
        </p:nvSpPr>
        <p:spPr>
          <a:xfrm>
            <a:off x="241176" y="404664"/>
            <a:ext cx="6923112" cy="701824"/>
          </a:xfrm>
        </p:spPr>
        <p:txBody>
          <a:bodyPr>
            <a:normAutofit/>
          </a:bodyPr>
          <a:lstStyle/>
          <a:p>
            <a:r>
              <a:rPr lang="zh-TW" altLang="en-US" sz="3600" b="1" dirty="0" smtClean="0">
                <a:latin typeface="+mn-ea"/>
                <a:ea typeface="+mn-ea"/>
              </a:rPr>
              <a:t>以校園為中心的社區防災</a:t>
            </a:r>
            <a:endParaRPr lang="zh-TW" altLang="en-US" sz="3600" b="1" dirty="0">
              <a:latin typeface="+mn-ea"/>
              <a:ea typeface="+mn-ea"/>
            </a:endParaRPr>
          </a:p>
        </p:txBody>
      </p:sp>
      <p:sp>
        <p:nvSpPr>
          <p:cNvPr id="9218" name="Rectangle 3"/>
          <p:cNvSpPr>
            <a:spLocks noGrp="1" noChangeArrowheads="1"/>
          </p:cNvSpPr>
          <p:nvPr>
            <p:ph idx="1"/>
          </p:nvPr>
        </p:nvSpPr>
        <p:spPr>
          <a:xfrm>
            <a:off x="95629" y="1173002"/>
            <a:ext cx="6769546" cy="5256584"/>
          </a:xfrm>
        </p:spPr>
        <p:txBody>
          <a:bodyPr/>
          <a:lstStyle/>
          <a:p>
            <a:pPr eaLnBrk="1" hangingPunct="1"/>
            <a:r>
              <a:rPr lang="zh-TW" altLang="en-US" sz="2400" dirty="0" smtClean="0">
                <a:solidFill>
                  <a:schemeClr val="bg1">
                    <a:lumMod val="50000"/>
                  </a:schemeClr>
                </a:solidFill>
                <a:latin typeface="+mn-ea"/>
                <a:ea typeface="+mn-ea"/>
              </a:rPr>
              <a:t>提升社區自主關懷意識</a:t>
            </a:r>
            <a:endParaRPr lang="en-US" altLang="zh-TW" sz="2400" dirty="0" smtClean="0">
              <a:solidFill>
                <a:schemeClr val="bg1">
                  <a:lumMod val="50000"/>
                </a:schemeClr>
              </a:solidFill>
              <a:latin typeface="+mn-ea"/>
              <a:ea typeface="+mn-ea"/>
            </a:endParaRPr>
          </a:p>
          <a:p>
            <a:pPr marL="711200" lvl="1" indent="-244475"/>
            <a:r>
              <a:rPr lang="zh-TW" altLang="en-US" sz="1600" dirty="0" smtClean="0">
                <a:solidFill>
                  <a:schemeClr val="bg1">
                    <a:lumMod val="50000"/>
                  </a:schemeClr>
                </a:solidFill>
                <a:latin typeface="+mn-ea"/>
                <a:ea typeface="+mn-ea"/>
              </a:rPr>
              <a:t>台灣地狹人稠，地質年輕，節理發達且破碎，每年雨季及颱風挾帶大量豪雨，加上全球氣候變遷，異常暴雨一觸即發</a:t>
            </a:r>
            <a:endParaRPr lang="en-US" altLang="zh-TW" sz="1600" dirty="0" smtClean="0">
              <a:solidFill>
                <a:schemeClr val="bg1">
                  <a:lumMod val="50000"/>
                </a:schemeClr>
              </a:solidFill>
              <a:latin typeface="+mn-ea"/>
              <a:ea typeface="+mn-ea"/>
            </a:endParaRPr>
          </a:p>
          <a:p>
            <a:pPr marL="711200" lvl="1" indent="-244475">
              <a:spcAft>
                <a:spcPts val="600"/>
              </a:spcAft>
            </a:pPr>
            <a:r>
              <a:rPr lang="zh-TW" altLang="en-US" sz="1600" dirty="0" smtClean="0">
                <a:solidFill>
                  <a:schemeClr val="bg1">
                    <a:lumMod val="50000"/>
                  </a:schemeClr>
                </a:solidFill>
                <a:latin typeface="+mn-ea"/>
                <a:ea typeface="+mn-ea"/>
              </a:rPr>
              <a:t>此等劣勢對台灣帶來的威脅日益嚴重，高風險社區更是明顯，社區家園安全防災實為刻不容緩，並應重視自主性關懷巡檢，提升防災意識。</a:t>
            </a:r>
            <a:endParaRPr lang="en-US" altLang="ko-KR" sz="1600" dirty="0" smtClean="0">
              <a:solidFill>
                <a:schemeClr val="bg1">
                  <a:lumMod val="50000"/>
                </a:schemeClr>
              </a:solidFill>
              <a:latin typeface="+mn-ea"/>
              <a:ea typeface="+mn-ea"/>
            </a:endParaRPr>
          </a:p>
          <a:p>
            <a:pPr eaLnBrk="1" hangingPunct="1"/>
            <a:r>
              <a:rPr lang="zh-TW" altLang="en-US" sz="2400" dirty="0" smtClean="0">
                <a:solidFill>
                  <a:schemeClr val="bg1">
                    <a:lumMod val="50000"/>
                  </a:schemeClr>
                </a:solidFill>
                <a:latin typeface="+mn-ea"/>
                <a:ea typeface="+mn-ea"/>
              </a:rPr>
              <a:t>強化社區居民耐災能力</a:t>
            </a:r>
            <a:r>
              <a:rPr lang="en-US" altLang="ko-KR" sz="2400" dirty="0" smtClean="0">
                <a:solidFill>
                  <a:schemeClr val="bg1">
                    <a:lumMod val="50000"/>
                  </a:schemeClr>
                </a:solidFill>
                <a:latin typeface="+mn-ea"/>
                <a:ea typeface="+mn-ea"/>
              </a:rPr>
              <a:t> </a:t>
            </a:r>
          </a:p>
          <a:p>
            <a:pPr marL="711200" lvl="1" indent="-244475">
              <a:tabLst>
                <a:tab pos="623888" algn="l"/>
              </a:tabLst>
            </a:pPr>
            <a:r>
              <a:rPr lang="zh-TW" altLang="en-US" sz="1600" dirty="0" smtClean="0">
                <a:solidFill>
                  <a:schemeClr val="bg1">
                    <a:lumMod val="50000"/>
                  </a:schemeClr>
                </a:solidFill>
                <a:latin typeface="+mn-ea"/>
                <a:ea typeface="+mn-ea"/>
              </a:rPr>
              <a:t>由國外案例指出，</a:t>
            </a:r>
            <a:r>
              <a:rPr lang="zh-TW" altLang="en-US" sz="1600" b="1" u="sng" dirty="0" smtClean="0">
                <a:solidFill>
                  <a:srgbClr val="FF0000"/>
                </a:solidFill>
                <a:latin typeface="+mn-ea"/>
                <a:ea typeface="+mn-ea"/>
              </a:rPr>
              <a:t>災害發生的第一時間搶救災機制，除</a:t>
            </a:r>
            <a:r>
              <a:rPr lang="en-US" altLang="zh-TW" sz="1600" b="1" u="sng" dirty="0" smtClean="0">
                <a:solidFill>
                  <a:srgbClr val="FF0000"/>
                </a:solidFill>
                <a:latin typeface="+mn-ea"/>
                <a:ea typeface="+mn-ea"/>
              </a:rPr>
              <a:t>20%</a:t>
            </a:r>
            <a:r>
              <a:rPr lang="zh-TW" altLang="en-US" sz="1600" b="1" u="sng" dirty="0" smtClean="0">
                <a:solidFill>
                  <a:srgbClr val="FF0000"/>
                </a:solidFill>
                <a:latin typeface="+mn-ea"/>
                <a:ea typeface="+mn-ea"/>
              </a:rPr>
              <a:t>須由政府以重救災系統機械搶救外，其餘</a:t>
            </a:r>
            <a:r>
              <a:rPr lang="en-US" altLang="zh-TW" sz="1600" b="1" u="sng" dirty="0" smtClean="0">
                <a:solidFill>
                  <a:srgbClr val="FF0000"/>
                </a:solidFill>
                <a:latin typeface="+mn-ea"/>
                <a:ea typeface="+mn-ea"/>
              </a:rPr>
              <a:t>80%</a:t>
            </a:r>
            <a:r>
              <a:rPr lang="zh-TW" altLang="en-US" sz="1600" b="1" u="sng" dirty="0" smtClean="0">
                <a:solidFill>
                  <a:srgbClr val="FF0000"/>
                </a:solidFill>
                <a:latin typeface="+mn-ea"/>
                <a:ea typeface="+mn-ea"/>
              </a:rPr>
              <a:t>為民眾自助自救方式脫困</a:t>
            </a:r>
            <a:r>
              <a:rPr lang="zh-TW" altLang="en-US" sz="1600" dirty="0" smtClean="0">
                <a:latin typeface="+mn-ea"/>
                <a:ea typeface="+mn-ea"/>
              </a:rPr>
              <a:t>。</a:t>
            </a:r>
            <a:endParaRPr lang="en-US" altLang="zh-TW" sz="1600" dirty="0" smtClean="0">
              <a:latin typeface="+mn-ea"/>
              <a:ea typeface="+mn-ea"/>
            </a:endParaRPr>
          </a:p>
          <a:p>
            <a:pPr marL="711200" lvl="1" indent="-244475">
              <a:spcAft>
                <a:spcPts val="600"/>
              </a:spcAft>
            </a:pPr>
            <a:r>
              <a:rPr lang="zh-TW" altLang="en-US" sz="1600" dirty="0" smtClean="0">
                <a:solidFill>
                  <a:schemeClr val="bg1">
                    <a:lumMod val="50000"/>
                  </a:schemeClr>
                </a:solidFill>
                <a:latin typeface="+mn-ea"/>
                <a:ea typeface="+mn-ea"/>
              </a:rPr>
              <a:t>可見災害當下，除發揮政府的外，民眾的自救能力亦為救災要素，同時間接達到社區營造及永續經營的效益。</a:t>
            </a:r>
            <a:endParaRPr lang="en-US" altLang="ko-KR" sz="1600" dirty="0" smtClean="0">
              <a:solidFill>
                <a:schemeClr val="bg1">
                  <a:lumMod val="50000"/>
                </a:schemeClr>
              </a:solidFill>
              <a:latin typeface="+mn-ea"/>
              <a:ea typeface="+mn-ea"/>
            </a:endParaRPr>
          </a:p>
          <a:p>
            <a:pPr eaLnBrk="1" hangingPunct="1"/>
            <a:r>
              <a:rPr lang="zh-TW" altLang="en-US" sz="2400" dirty="0" smtClean="0">
                <a:solidFill>
                  <a:schemeClr val="bg1">
                    <a:lumMod val="50000"/>
                  </a:schemeClr>
                </a:solidFill>
                <a:latin typeface="+mn-ea"/>
                <a:ea typeface="+mn-ea"/>
              </a:rPr>
              <a:t>整合學校、社區、專業團隊與政府資源</a:t>
            </a:r>
            <a:endParaRPr lang="en-US" altLang="ko-KR" sz="2400" dirty="0" smtClean="0">
              <a:solidFill>
                <a:schemeClr val="bg1">
                  <a:lumMod val="50000"/>
                </a:schemeClr>
              </a:solidFill>
              <a:latin typeface="+mn-ea"/>
              <a:ea typeface="+mn-ea"/>
            </a:endParaRPr>
          </a:p>
          <a:p>
            <a:pPr marL="711200" lvl="1" indent="-244475"/>
            <a:r>
              <a:rPr lang="zh-TW" altLang="en-US" sz="1600" dirty="0" smtClean="0">
                <a:solidFill>
                  <a:schemeClr val="bg1">
                    <a:lumMod val="50000"/>
                  </a:schemeClr>
                </a:solidFill>
                <a:latin typeface="+mn-ea"/>
                <a:ea typeface="+mn-ea"/>
              </a:rPr>
              <a:t>國內公私部門在防災工作上投入許多輔導教育</a:t>
            </a:r>
            <a:endParaRPr lang="en-US" altLang="zh-TW" sz="1600" dirty="0" smtClean="0">
              <a:solidFill>
                <a:schemeClr val="bg1">
                  <a:lumMod val="50000"/>
                </a:schemeClr>
              </a:solidFill>
              <a:latin typeface="+mn-ea"/>
              <a:ea typeface="+mn-ea"/>
            </a:endParaRPr>
          </a:p>
          <a:p>
            <a:pPr marL="711200" lvl="1" indent="-244475"/>
            <a:r>
              <a:rPr lang="zh-TW" altLang="en-US" sz="1600" dirty="0" smtClean="0">
                <a:solidFill>
                  <a:schemeClr val="bg1">
                    <a:lumMod val="50000"/>
                  </a:schemeClr>
                </a:solidFill>
                <a:latin typeface="+mn-ea"/>
                <a:ea typeface="+mn-ea"/>
              </a:rPr>
              <a:t>政府部門與專家學者透過此機制聯繫學校、社區居民</a:t>
            </a:r>
            <a:endParaRPr lang="en-US" altLang="zh-TW" sz="1600" dirty="0" smtClean="0">
              <a:solidFill>
                <a:schemeClr val="bg1">
                  <a:lumMod val="50000"/>
                </a:schemeClr>
              </a:solidFill>
              <a:latin typeface="+mn-ea"/>
              <a:ea typeface="+mn-ea"/>
            </a:endParaRPr>
          </a:p>
          <a:p>
            <a:pPr marL="711200" lvl="1" indent="-244475"/>
            <a:r>
              <a:rPr lang="zh-TW" altLang="en-US" sz="1600" dirty="0" smtClean="0">
                <a:solidFill>
                  <a:schemeClr val="bg1">
                    <a:lumMod val="50000"/>
                  </a:schemeClr>
                </a:solidFill>
                <a:latin typeface="+mn-ea"/>
                <a:ea typeface="+mn-ea"/>
              </a:rPr>
              <a:t>與鄉鎮區公所，在高風險社區中強調社區自主關懷與災害防治，並提供防災操作相關技術需求與諮詢。</a:t>
            </a:r>
            <a:endParaRPr lang="ko-KR" altLang="en-US" dirty="0" smtClean="0">
              <a:solidFill>
                <a:schemeClr val="bg1">
                  <a:lumMod val="50000"/>
                </a:schemeClr>
              </a:solidFill>
              <a:latin typeface="+mn-ea"/>
              <a:ea typeface="+mn-ea"/>
            </a:endParaRPr>
          </a:p>
        </p:txBody>
      </p:sp>
      <p:sp>
        <p:nvSpPr>
          <p:cNvPr id="17" name="投影片編號版面配置區 16"/>
          <p:cNvSpPr>
            <a:spLocks noGrp="1"/>
          </p:cNvSpPr>
          <p:nvPr>
            <p:ph type="sldNum" sz="quarter" idx="12"/>
          </p:nvPr>
        </p:nvSpPr>
        <p:spPr/>
        <p:txBody>
          <a:bodyPr/>
          <a:lstStyle/>
          <a:p>
            <a:pPr>
              <a:defRPr/>
            </a:pPr>
            <a:fld id="{BBB1DA47-FE26-4DF0-9CD4-791415F943D7}" type="slidenum">
              <a:rPr lang="ko-KR" altLang="en-US">
                <a:latin typeface="+mn-ea"/>
                <a:ea typeface="+mn-ea"/>
              </a:rPr>
              <a:pPr>
                <a:defRPr/>
              </a:pPr>
              <a:t>7</a:t>
            </a:fld>
            <a:endParaRPr lang="en-US" altLang="ko-KR" dirty="0">
              <a:latin typeface="+mn-ea"/>
              <a:ea typeface="+mn-ea"/>
            </a:endParaRPr>
          </a:p>
        </p:txBody>
      </p:sp>
    </p:spTree>
    <p:extLst>
      <p:ext uri="{BB962C8B-B14F-4D97-AF65-F5344CB8AC3E}">
        <p14:creationId xmlns:p14="http://schemas.microsoft.com/office/powerpoint/2010/main" val="1958661600"/>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p:txBody>
          <a:bodyPr/>
          <a:lstStyle/>
          <a:p>
            <a:r>
              <a:rPr lang="zh-TW" altLang="en-US" sz="3200" dirty="0" smtClean="0"/>
              <a:t>水災及土石流災害安全警戒防護標準比較表</a:t>
            </a:r>
          </a:p>
        </p:txBody>
      </p:sp>
      <p:graphicFrame>
        <p:nvGraphicFramePr>
          <p:cNvPr id="5" name="內容版面配置區 4"/>
          <p:cNvGraphicFramePr>
            <a:graphicFrameLocks noGrp="1"/>
          </p:cNvGraphicFramePr>
          <p:nvPr>
            <p:ph sz="quarter" idx="1"/>
            <p:extLst>
              <p:ext uri="{D42A27DB-BD31-4B8C-83A1-F6EECF244321}">
                <p14:modId xmlns:p14="http://schemas.microsoft.com/office/powerpoint/2010/main" val="4193033719"/>
              </p:ext>
            </p:extLst>
          </p:nvPr>
        </p:nvGraphicFramePr>
        <p:xfrm>
          <a:off x="323528" y="1916832"/>
          <a:ext cx="8474074" cy="3876040"/>
        </p:xfrm>
        <a:graphic>
          <a:graphicData uri="http://schemas.openxmlformats.org/drawingml/2006/table">
            <a:tbl>
              <a:tblPr firstRow="1" bandRow="1">
                <a:tableStyleId>{9DCAF9ED-07DC-4A11-8D7F-57B35C25682E}</a:tableStyleId>
              </a:tblPr>
              <a:tblGrid>
                <a:gridCol w="1154401"/>
                <a:gridCol w="1581958"/>
                <a:gridCol w="4126126"/>
                <a:gridCol w="1611589"/>
              </a:tblGrid>
              <a:tr h="370840">
                <a:tc>
                  <a:txBody>
                    <a:bodyPr/>
                    <a:lstStyle/>
                    <a:p>
                      <a:pPr algn="ctr"/>
                      <a:r>
                        <a:rPr lang="zh-TW" altLang="en-US" b="0" dirty="0" smtClean="0"/>
                        <a:t>災害類別</a:t>
                      </a:r>
                      <a:endParaRPr lang="zh-TW" altLang="en-US" b="0" dirty="0"/>
                    </a:p>
                  </a:txBody>
                  <a:tcPr marL="91438" marR="91438" anchor="ctr">
                    <a:lnR w="3175" cap="flat" cmpd="sng" algn="ctr">
                      <a:solidFill>
                        <a:srgbClr val="0099CC"/>
                      </a:solidFill>
                      <a:prstDash val="solid"/>
                      <a:round/>
                      <a:headEnd type="none" w="med" len="med"/>
                      <a:tailEnd type="none" w="med" len="med"/>
                    </a:lnR>
                  </a:tcPr>
                </a:tc>
                <a:tc>
                  <a:txBody>
                    <a:bodyPr/>
                    <a:lstStyle/>
                    <a:p>
                      <a:r>
                        <a:rPr lang="zh-TW" altLang="en-US" b="0" dirty="0" smtClean="0"/>
                        <a:t>災害預警狀況</a:t>
                      </a:r>
                      <a:endParaRPr lang="zh-TW" altLang="en-US" b="0" dirty="0"/>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algn="ctr"/>
                      <a:r>
                        <a:rPr lang="zh-TW" altLang="en-US" b="0" dirty="0" smtClean="0"/>
                        <a:t>安全防護標準</a:t>
                      </a:r>
                      <a:endParaRPr lang="zh-TW" altLang="en-US" b="0" dirty="0"/>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algn="ctr"/>
                      <a:r>
                        <a:rPr lang="zh-TW" altLang="en-US" b="0" dirty="0" smtClean="0"/>
                        <a:t>採取作為</a:t>
                      </a:r>
                      <a:endParaRPr lang="zh-TW" altLang="en-US" b="0" dirty="0"/>
                    </a:p>
                  </a:txBody>
                  <a:tcPr marL="91438" marR="91438" anchor="ctr">
                    <a:lnL w="3175" cap="flat" cmpd="sng" algn="ctr">
                      <a:solidFill>
                        <a:srgbClr val="0099CC"/>
                      </a:solidFill>
                      <a:prstDash val="solid"/>
                      <a:round/>
                      <a:headEnd type="none" w="med" len="med"/>
                      <a:tailEnd type="none" w="med" len="med"/>
                    </a:lnL>
                  </a:tcPr>
                </a:tc>
              </a:tr>
              <a:tr h="370840">
                <a:tc rowSpan="6">
                  <a:txBody>
                    <a:bodyPr/>
                    <a:lstStyle/>
                    <a:p>
                      <a:pPr algn="ctr"/>
                      <a:r>
                        <a:rPr lang="zh-TW" altLang="en-US" b="0" dirty="0" smtClean="0">
                          <a:solidFill>
                            <a:srgbClr val="0000CC"/>
                          </a:solidFill>
                        </a:rPr>
                        <a:t>水災</a:t>
                      </a:r>
                      <a:endParaRPr lang="zh-TW" altLang="en-US" b="0" dirty="0">
                        <a:solidFill>
                          <a:srgbClr val="0000CC"/>
                        </a:solidFill>
                      </a:endParaRPr>
                    </a:p>
                  </a:txBody>
                  <a:tcPr marL="91438" marR="91438" anchor="ctr">
                    <a:lnR w="3175" cap="flat" cmpd="sng" algn="ctr">
                      <a:solidFill>
                        <a:srgbClr val="0099CC"/>
                      </a:solidFill>
                      <a:prstDash val="solid"/>
                      <a:round/>
                      <a:headEnd type="none" w="med" len="med"/>
                      <a:tailEnd type="none" w="med" len="med"/>
                    </a:lnR>
                  </a:tcPr>
                </a:tc>
                <a:tc rowSpan="2">
                  <a:txBody>
                    <a:bodyPr/>
                    <a:lstStyle/>
                    <a:p>
                      <a:r>
                        <a:rPr lang="zh-TW" altLang="en-US" b="0" dirty="0" smtClean="0">
                          <a:solidFill>
                            <a:srgbClr val="0000CC"/>
                          </a:solidFill>
                        </a:rPr>
                        <a:t>河川 （外水）</a:t>
                      </a:r>
                      <a:r>
                        <a:rPr lang="en-US" altLang="zh-TW" b="0" dirty="0" smtClean="0">
                          <a:solidFill>
                            <a:srgbClr val="0000CC"/>
                          </a:solidFill>
                        </a:rPr>
                        <a:t> </a:t>
                      </a:r>
                      <a:r>
                        <a:rPr lang="zh-TW" altLang="en-US" b="0" dirty="0" smtClean="0">
                          <a:solidFill>
                            <a:srgbClr val="0000CC"/>
                          </a:solidFill>
                        </a:rPr>
                        <a:t>溢淹預警</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河川達</a:t>
                      </a:r>
                      <a:r>
                        <a:rPr lang="en-US" altLang="zh-TW" b="0" dirty="0" smtClean="0">
                          <a:solidFill>
                            <a:srgbClr val="0000CC"/>
                          </a:solidFill>
                        </a:rPr>
                        <a:t>2</a:t>
                      </a:r>
                      <a:r>
                        <a:rPr lang="zh-TW" altLang="en-US" b="0" dirty="0" smtClean="0">
                          <a:solidFill>
                            <a:srgbClr val="0000CC"/>
                          </a:solidFill>
                        </a:rPr>
                        <a:t>級警戒水位且持續上升</a:t>
                      </a:r>
                      <a:endParaRPr lang="zh-TW" altLang="en-US" b="0" dirty="0">
                        <a:solidFill>
                          <a:srgbClr val="0000CC"/>
                        </a:solidFill>
                      </a:endParaRP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勸告自行撤離</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河川達</a:t>
                      </a:r>
                      <a:r>
                        <a:rPr lang="en-US" altLang="zh-TW" b="0" dirty="0" smtClean="0">
                          <a:solidFill>
                            <a:srgbClr val="0000CC"/>
                          </a:solidFill>
                        </a:rPr>
                        <a:t>1</a:t>
                      </a:r>
                      <a:r>
                        <a:rPr lang="zh-TW" altLang="en-US" b="0" dirty="0" smtClean="0">
                          <a:solidFill>
                            <a:srgbClr val="0000CC"/>
                          </a:solidFill>
                        </a:rPr>
                        <a:t>級警戒水位且持續上升</a:t>
                      </a: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強制撤離</a:t>
                      </a: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rowSpan="2">
                  <a:txBody>
                    <a:bodyPr/>
                    <a:lstStyle/>
                    <a:p>
                      <a:r>
                        <a:rPr lang="zh-TW" altLang="en-US" b="0" dirty="0" smtClean="0">
                          <a:solidFill>
                            <a:srgbClr val="0000CC"/>
                          </a:solidFill>
                        </a:rPr>
                        <a:t>內水淹水預警</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淹水警戒發布且現地已有輕微積水跡象</a:t>
                      </a:r>
                      <a:endParaRPr lang="zh-TW" altLang="en-US" b="0" dirty="0">
                        <a:solidFill>
                          <a:srgbClr val="0000CC"/>
                        </a:solidFill>
                      </a:endParaRP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勸告自行撤離</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淹水警戒發布且現地已積水</a:t>
                      </a:r>
                      <a:r>
                        <a:rPr lang="en-US" altLang="zh-TW" b="0" dirty="0" smtClean="0">
                          <a:solidFill>
                            <a:srgbClr val="0000CC"/>
                          </a:solidFill>
                        </a:rPr>
                        <a:t>30-50cm</a:t>
                      </a:r>
                      <a:endParaRPr lang="zh-TW" altLang="en-US" b="0" dirty="0" smtClean="0">
                        <a:solidFill>
                          <a:srgbClr val="0000CC"/>
                        </a:solidFill>
                      </a:endParaRP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強制撤離</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rowSpan="2">
                  <a:txBody>
                    <a:bodyPr/>
                    <a:lstStyle/>
                    <a:p>
                      <a:r>
                        <a:rPr lang="zh-TW" altLang="en-US" b="0" dirty="0" smtClean="0">
                          <a:solidFill>
                            <a:srgbClr val="0000CC"/>
                          </a:solidFill>
                        </a:rPr>
                        <a:t>水庫洩洪預警</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水庫管理單位發布洩洪通報</a:t>
                      </a:r>
                      <a:endParaRPr lang="zh-TW" altLang="en-US" b="0" dirty="0">
                        <a:solidFill>
                          <a:srgbClr val="0000CC"/>
                        </a:solidFill>
                      </a:endParaRP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solidFill>
                            <a:srgbClr val="0000CC"/>
                          </a:solidFill>
                        </a:rPr>
                        <a:t>勸告自行撤離</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水庫管理單位發布洩洪通報且洩洪量大</a:t>
                      </a:r>
                      <a:endParaRPr lang="en-US" altLang="zh-TW" b="0" dirty="0" smtClean="0">
                        <a:solidFill>
                          <a:srgbClr val="0000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於河川保護標準</a:t>
                      </a:r>
                      <a:endParaRPr lang="zh-TW" altLang="en-US" b="0" dirty="0">
                        <a:solidFill>
                          <a:srgbClr val="0000CC"/>
                        </a:solidFill>
                      </a:endParaRPr>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solidFill>
                            <a:srgbClr val="0000CC"/>
                          </a:solidFill>
                        </a:rPr>
                        <a:t>強制撤離</a:t>
                      </a:r>
                      <a:endParaRPr lang="zh-TW" altLang="en-US" b="0" dirty="0">
                        <a:solidFill>
                          <a:srgbClr val="0000CC"/>
                        </a:solidFill>
                      </a:endParaRPr>
                    </a:p>
                  </a:txBody>
                  <a:tcPr marL="91438" marR="91438" anchor="ctr">
                    <a:lnL w="3175" cap="flat" cmpd="sng" algn="ctr">
                      <a:solidFill>
                        <a:srgbClr val="0099CC"/>
                      </a:solidFill>
                      <a:prstDash val="solid"/>
                      <a:round/>
                      <a:headEnd type="none" w="med" len="med"/>
                      <a:tailEnd type="none" w="med" len="med"/>
                    </a:lnL>
                  </a:tcPr>
                </a:tc>
              </a:tr>
              <a:tr h="370840">
                <a:tc rowSpan="2">
                  <a:txBody>
                    <a:bodyPr/>
                    <a:lstStyle/>
                    <a:p>
                      <a:pPr algn="ctr"/>
                      <a:r>
                        <a:rPr lang="zh-TW" altLang="en-US" b="0" dirty="0" smtClean="0"/>
                        <a:t>土石流</a:t>
                      </a:r>
                      <a:endParaRPr lang="zh-TW" altLang="en-US" b="0" dirty="0"/>
                    </a:p>
                  </a:txBody>
                  <a:tcPr marL="91438" marR="91438" anchor="ctr">
                    <a:lnR w="3175" cap="flat" cmpd="sng" algn="ctr">
                      <a:solidFill>
                        <a:srgbClr val="0099CC"/>
                      </a:solidFill>
                      <a:prstDash val="solid"/>
                      <a:round/>
                      <a:headEnd type="none" w="med" len="med"/>
                      <a:tailEnd type="none" w="med" len="med"/>
                    </a:lnR>
                  </a:tcPr>
                </a:tc>
                <a:tc rowSpan="2">
                  <a:txBody>
                    <a:bodyPr/>
                    <a:lstStyle/>
                    <a:p>
                      <a:r>
                        <a:rPr lang="zh-TW" altLang="en-US" b="0" dirty="0" smtClean="0"/>
                        <a:t>土石流預警</a:t>
                      </a:r>
                      <a:endParaRPr lang="zh-TW" altLang="en-US" b="0" dirty="0"/>
                    </a:p>
                  </a:txBody>
                  <a:tcPr marL="91438" marR="91438" anchor="ctr">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r>
                        <a:rPr lang="zh-TW" altLang="en-US" b="0" dirty="0" smtClean="0"/>
                        <a:t>預估降雨達警戒基準值</a:t>
                      </a:r>
                      <a:endParaRPr lang="zh-TW" altLang="en-US" b="0" dirty="0"/>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t>勸告撤離</a:t>
                      </a:r>
                    </a:p>
                  </a:txBody>
                  <a:tcPr marL="91438" marR="91438" anchor="ctr">
                    <a:lnL w="3175" cap="flat" cmpd="sng" algn="ctr">
                      <a:solidFill>
                        <a:srgbClr val="0099CC"/>
                      </a:solidFill>
                      <a:prstDash val="solid"/>
                      <a:round/>
                      <a:headEnd type="none" w="med" len="med"/>
                      <a:tailEnd type="none" w="med" len="med"/>
                    </a:lnL>
                  </a:tcPr>
                </a:tc>
              </a:tr>
              <a:tr h="370840">
                <a:tc vMerge="1">
                  <a:txBody>
                    <a:bodyPr/>
                    <a:lstStyle/>
                    <a:p>
                      <a:endParaRPr lang="zh-TW" altLang="en-US" b="0" dirty="0"/>
                    </a:p>
                  </a:txBody>
                  <a:tcPr/>
                </a:tc>
                <a:tc vMerge="1">
                  <a:txBody>
                    <a:bodyPr/>
                    <a:lstStyle/>
                    <a:p>
                      <a:endParaRPr lang="zh-TW" altLang="en-US" b="0" dirty="0"/>
                    </a:p>
                  </a:txBody>
                  <a:tcPr/>
                </a:tc>
                <a:tc>
                  <a:txBody>
                    <a:bodyPr/>
                    <a:lstStyle/>
                    <a:p>
                      <a:r>
                        <a:rPr lang="zh-TW" altLang="en-US" b="0" dirty="0" smtClean="0"/>
                        <a:t>實際降雨達警戒基準值</a:t>
                      </a:r>
                      <a:endParaRPr lang="zh-TW" altLang="en-US" b="0" dirty="0"/>
                    </a:p>
                  </a:txBody>
                  <a:tcPr marL="91438" marR="91438">
                    <a:lnL w="3175" cap="flat" cmpd="sng" algn="ctr">
                      <a:solidFill>
                        <a:srgbClr val="0099CC"/>
                      </a:solidFill>
                      <a:prstDash val="solid"/>
                      <a:round/>
                      <a:headEnd type="none" w="med" len="med"/>
                      <a:tailEnd type="none" w="med" len="med"/>
                    </a:lnL>
                    <a:lnR w="3175" cap="flat" cmpd="sng" algn="ctr">
                      <a:solidFill>
                        <a:srgbClr val="0099CC"/>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t>（勸告撤離或）</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t>強制撤離</a:t>
                      </a:r>
                    </a:p>
                  </a:txBody>
                  <a:tcPr marL="91438" marR="91438" anchor="ctr">
                    <a:lnL w="3175" cap="flat" cmpd="sng" algn="ctr">
                      <a:solidFill>
                        <a:srgbClr val="0099CC"/>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88733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0" y="838200"/>
            <a:ext cx="8964613" cy="822325"/>
          </a:xfrm>
          <a:prstGeom prst="rect">
            <a:avLst/>
          </a:prstGeom>
          <a:solidFill>
            <a:srgbClr val="FFFF99"/>
          </a:solidFill>
          <a:ln>
            <a:noFill/>
          </a:ln>
          <a:effectLst/>
          <a:extLst/>
        </p:spPr>
        <p:txBody>
          <a:bodyPr>
            <a:spAutoFit/>
          </a:bodyPr>
          <a:lstStyle/>
          <a:p>
            <a:pPr>
              <a:spcBef>
                <a:spcPct val="50000"/>
              </a:spcBef>
              <a:defRPr/>
            </a:pP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中央管河川</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設置水位站</a:t>
            </a: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及訂定</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警戒水位</a:t>
            </a:r>
            <a:r>
              <a:rPr lang="en-US" altLang="zh-TW" sz="2400" b="1" u="sng">
                <a:solidFill>
                  <a:srgbClr val="FF0000"/>
                </a:solidFill>
                <a:effectLst>
                  <a:outerShdw blurRad="38100" dist="38100" dir="2700000" algn="tl">
                    <a:srgbClr val="000000"/>
                  </a:outerShdw>
                </a:effectLst>
                <a:latin typeface="標楷體" pitchFamily="65" charset="-120"/>
                <a:ea typeface="標楷體" pitchFamily="65" charset="-120"/>
              </a:rPr>
              <a:t>(</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分三級</a:t>
            </a:r>
            <a:r>
              <a:rPr lang="en-US" altLang="zh-TW" sz="2400" b="1" u="sng">
                <a:solidFill>
                  <a:srgbClr val="FF0000"/>
                </a:solidFill>
                <a:effectLst>
                  <a:outerShdw blurRad="38100" dist="38100" dir="2700000" algn="tl">
                    <a:srgbClr val="000000"/>
                  </a:outerShdw>
                </a:effectLst>
                <a:latin typeface="標楷體" pitchFamily="65" charset="-120"/>
                <a:ea typeface="標楷體" pitchFamily="65" charset="-120"/>
              </a:rPr>
              <a:t>)</a:t>
            </a:r>
            <a:r>
              <a:rPr lang="en-US" altLang="zh-TW" sz="2400" b="1">
                <a:solidFill>
                  <a:schemeClr val="tx2"/>
                </a:solidFill>
                <a:effectLst>
                  <a:outerShdw blurRad="38100" dist="38100" dir="2700000" algn="tl">
                    <a:srgbClr val="000000"/>
                  </a:outerShdw>
                </a:effectLst>
                <a:latin typeface="標楷體" pitchFamily="65" charset="-120"/>
                <a:ea typeface="標楷體" pitchFamily="65" charset="-120"/>
              </a:rPr>
              <a:t> </a:t>
            </a: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及配合</a:t>
            </a:r>
            <a:r>
              <a:rPr lang="en-US" altLang="zh-TW" sz="2400" b="1">
                <a:solidFill>
                  <a:srgbClr val="FF0000"/>
                </a:solidFill>
                <a:effectLst>
                  <a:outerShdw blurRad="38100" dist="38100" dir="2700000" algn="tl">
                    <a:srgbClr val="000000"/>
                  </a:outerShdw>
                </a:effectLst>
                <a:latin typeface="標楷體" pitchFamily="65" charset="-120"/>
                <a:ea typeface="標楷體" pitchFamily="65" charset="-120"/>
              </a:rPr>
              <a:t>QPESUMS</a:t>
            </a:r>
            <a:r>
              <a:rPr lang="zh-TW" altLang="en-US" sz="2400" b="1">
                <a:solidFill>
                  <a:srgbClr val="FF0000"/>
                </a:solidFill>
                <a:effectLst>
                  <a:outerShdw blurRad="38100" dist="38100" dir="2700000" algn="tl">
                    <a:srgbClr val="000000"/>
                  </a:outerShdw>
                </a:effectLst>
                <a:latin typeface="標楷體" pitchFamily="65" charset="-120"/>
                <a:ea typeface="標楷體" pitchFamily="65" charset="-120"/>
              </a:rPr>
              <a:t>即時雨量監測</a:t>
            </a: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，進行</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河川</a:t>
            </a:r>
            <a:r>
              <a:rPr lang="en-US" altLang="zh-TW" sz="2400" b="1" u="sng">
                <a:solidFill>
                  <a:srgbClr val="FF0000"/>
                </a:solidFill>
                <a:effectLst>
                  <a:outerShdw blurRad="38100" dist="38100" dir="2700000" algn="tl">
                    <a:srgbClr val="000000"/>
                  </a:outerShdw>
                </a:effectLst>
                <a:latin typeface="標楷體" pitchFamily="65" charset="-120"/>
                <a:ea typeface="標楷體" pitchFamily="65" charset="-120"/>
              </a:rPr>
              <a:t>(</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外水</a:t>
            </a:r>
            <a:r>
              <a:rPr lang="en-US" altLang="zh-TW" sz="2400" b="1" u="sng">
                <a:solidFill>
                  <a:srgbClr val="FF0000"/>
                </a:solidFill>
                <a:effectLst>
                  <a:outerShdw blurRad="38100" dist="38100" dir="2700000" algn="tl">
                    <a:srgbClr val="000000"/>
                  </a:outerShdw>
                </a:effectLst>
                <a:latin typeface="標楷體" pitchFamily="65" charset="-120"/>
                <a:ea typeface="標楷體" pitchFamily="65" charset="-120"/>
              </a:rPr>
              <a:t>)</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溢淹之預警</a:t>
            </a: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及</a:t>
            </a:r>
            <a:r>
              <a:rPr lang="zh-TW" altLang="en-US" sz="2400" b="1" u="sng">
                <a:solidFill>
                  <a:srgbClr val="FF0000"/>
                </a:solidFill>
                <a:effectLst>
                  <a:outerShdw blurRad="38100" dist="38100" dir="2700000" algn="tl">
                    <a:srgbClr val="000000"/>
                  </a:outerShdw>
                </a:effectLst>
                <a:latin typeface="標楷體" pitchFamily="65" charset="-120"/>
                <a:ea typeface="標楷體" pitchFamily="65" charset="-120"/>
              </a:rPr>
              <a:t>通報處置</a:t>
            </a:r>
            <a:r>
              <a:rPr lang="zh-TW" altLang="en-US" sz="2400" b="1">
                <a:solidFill>
                  <a:schemeClr val="tx2"/>
                </a:solidFill>
                <a:effectLst>
                  <a:outerShdw blurRad="38100" dist="38100" dir="2700000" algn="tl">
                    <a:srgbClr val="000000"/>
                  </a:outerShdw>
                </a:effectLst>
                <a:latin typeface="標楷體" pitchFamily="65" charset="-120"/>
                <a:ea typeface="標楷體" pitchFamily="65" charset="-120"/>
              </a:rPr>
              <a:t>。</a:t>
            </a:r>
          </a:p>
        </p:txBody>
      </p:sp>
      <p:sp>
        <p:nvSpPr>
          <p:cNvPr id="246787" name="Freeform 3"/>
          <p:cNvSpPr>
            <a:spLocks/>
          </p:cNvSpPr>
          <p:nvPr/>
        </p:nvSpPr>
        <p:spPr bwMode="auto">
          <a:xfrm>
            <a:off x="3581400" y="5410200"/>
            <a:ext cx="2514600" cy="381000"/>
          </a:xfrm>
          <a:custGeom>
            <a:avLst/>
            <a:gdLst>
              <a:gd name="T0" fmla="*/ 0 w 1584"/>
              <a:gd name="T1" fmla="*/ 0 h 336"/>
              <a:gd name="T2" fmla="*/ 2147483647 w 1584"/>
              <a:gd name="T3" fmla="*/ 2147483647 h 336"/>
              <a:gd name="T4" fmla="*/ 2147483647 w 1584"/>
              <a:gd name="T5" fmla="*/ 2147483647 h 336"/>
              <a:gd name="T6" fmla="*/ 2147483647 w 1584"/>
              <a:gd name="T7" fmla="*/ 0 h 336"/>
              <a:gd name="T8" fmla="*/ 0 w 1584"/>
              <a:gd name="T9" fmla="*/ 0 h 336"/>
              <a:gd name="T10" fmla="*/ 0 60000 65536"/>
              <a:gd name="T11" fmla="*/ 0 60000 65536"/>
              <a:gd name="T12" fmla="*/ 0 60000 65536"/>
              <a:gd name="T13" fmla="*/ 0 60000 65536"/>
              <a:gd name="T14" fmla="*/ 0 60000 65536"/>
              <a:gd name="T15" fmla="*/ 0 w 1584"/>
              <a:gd name="T16" fmla="*/ 0 h 336"/>
              <a:gd name="T17" fmla="*/ 1584 w 1584"/>
              <a:gd name="T18" fmla="*/ 336 h 336"/>
            </a:gdLst>
            <a:ahLst/>
            <a:cxnLst>
              <a:cxn ang="T10">
                <a:pos x="T0" y="T1"/>
              </a:cxn>
              <a:cxn ang="T11">
                <a:pos x="T2" y="T3"/>
              </a:cxn>
              <a:cxn ang="T12">
                <a:pos x="T4" y="T5"/>
              </a:cxn>
              <a:cxn ang="T13">
                <a:pos x="T6" y="T7"/>
              </a:cxn>
              <a:cxn ang="T14">
                <a:pos x="T8" y="T9"/>
              </a:cxn>
            </a:cxnLst>
            <a:rect l="T15" t="T16" r="T17" b="T18"/>
            <a:pathLst>
              <a:path w="1584" h="336">
                <a:moveTo>
                  <a:pt x="0" y="0"/>
                </a:moveTo>
                <a:lnTo>
                  <a:pt x="576" y="336"/>
                </a:lnTo>
                <a:lnTo>
                  <a:pt x="1584" y="336"/>
                </a:lnTo>
                <a:lnTo>
                  <a:pt x="1584" y="0"/>
                </a:lnTo>
                <a:lnTo>
                  <a:pt x="0" y="0"/>
                </a:lnTo>
                <a:close/>
              </a:path>
            </a:pathLst>
          </a:custGeom>
          <a:gradFill rotWithShape="0">
            <a:gsLst>
              <a:gs pos="0">
                <a:srgbClr val="0099FF"/>
              </a:gs>
              <a:gs pos="100000">
                <a:srgbClr val="0066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endParaRPr lang="zh-TW" altLang="en-US"/>
          </a:p>
        </p:txBody>
      </p:sp>
      <p:sp>
        <p:nvSpPr>
          <p:cNvPr id="246788" name="Freeform 4"/>
          <p:cNvSpPr>
            <a:spLocks/>
          </p:cNvSpPr>
          <p:nvPr/>
        </p:nvSpPr>
        <p:spPr bwMode="auto">
          <a:xfrm>
            <a:off x="1600200" y="3657600"/>
            <a:ext cx="4495800" cy="1752600"/>
          </a:xfrm>
          <a:custGeom>
            <a:avLst/>
            <a:gdLst>
              <a:gd name="T0" fmla="*/ 2147483647 w 2784"/>
              <a:gd name="T1" fmla="*/ 2147483647 h 864"/>
              <a:gd name="T2" fmla="*/ 2147483647 w 2784"/>
              <a:gd name="T3" fmla="*/ 2147483647 h 864"/>
              <a:gd name="T4" fmla="*/ 2147483647 w 2784"/>
              <a:gd name="T5" fmla="*/ 2147483647 h 864"/>
              <a:gd name="T6" fmla="*/ 0 w 2784"/>
              <a:gd name="T7" fmla="*/ 0 h 864"/>
              <a:gd name="T8" fmla="*/ 2147483647 w 2784"/>
              <a:gd name="T9" fmla="*/ 0 h 864"/>
              <a:gd name="T10" fmla="*/ 2147483647 w 2784"/>
              <a:gd name="T11" fmla="*/ 2147483647 h 864"/>
              <a:gd name="T12" fmla="*/ 0 60000 65536"/>
              <a:gd name="T13" fmla="*/ 0 60000 65536"/>
              <a:gd name="T14" fmla="*/ 0 60000 65536"/>
              <a:gd name="T15" fmla="*/ 0 60000 65536"/>
              <a:gd name="T16" fmla="*/ 0 60000 65536"/>
              <a:gd name="T17" fmla="*/ 0 60000 65536"/>
              <a:gd name="T18" fmla="*/ 0 w 2784"/>
              <a:gd name="T19" fmla="*/ 0 h 864"/>
              <a:gd name="T20" fmla="*/ 2784 w 2784"/>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784" h="864">
                <a:moveTo>
                  <a:pt x="1200" y="816"/>
                </a:moveTo>
                <a:lnTo>
                  <a:pt x="912" y="672"/>
                </a:lnTo>
                <a:lnTo>
                  <a:pt x="144" y="672"/>
                </a:lnTo>
                <a:lnTo>
                  <a:pt x="0" y="0"/>
                </a:lnTo>
                <a:lnTo>
                  <a:pt x="2784" y="0"/>
                </a:lnTo>
                <a:lnTo>
                  <a:pt x="2784" y="864"/>
                </a:lnTo>
              </a:path>
            </a:pathLst>
          </a:custGeom>
          <a:gradFill rotWithShape="0">
            <a:gsLst>
              <a:gs pos="0">
                <a:srgbClr val="66FFFF"/>
              </a:gs>
              <a:gs pos="100000">
                <a:srgbClr val="33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endParaRPr lang="zh-TW" altLang="en-US"/>
          </a:p>
        </p:txBody>
      </p:sp>
      <p:sp>
        <p:nvSpPr>
          <p:cNvPr id="246789" name="Freeform 5"/>
          <p:cNvSpPr>
            <a:spLocks/>
          </p:cNvSpPr>
          <p:nvPr/>
        </p:nvSpPr>
        <p:spPr bwMode="auto">
          <a:xfrm>
            <a:off x="1524000" y="2819400"/>
            <a:ext cx="4572000" cy="838200"/>
          </a:xfrm>
          <a:custGeom>
            <a:avLst/>
            <a:gdLst>
              <a:gd name="T0" fmla="*/ 0 w 2976"/>
              <a:gd name="T1" fmla="*/ 0 h 432"/>
              <a:gd name="T2" fmla="*/ 2147483647 w 2976"/>
              <a:gd name="T3" fmla="*/ 2147483647 h 432"/>
              <a:gd name="T4" fmla="*/ 2147483647 w 2976"/>
              <a:gd name="T5" fmla="*/ 2147483647 h 432"/>
              <a:gd name="T6" fmla="*/ 2147483647 w 2976"/>
              <a:gd name="T7" fmla="*/ 0 h 432"/>
              <a:gd name="T8" fmla="*/ 0 w 2976"/>
              <a:gd name="T9" fmla="*/ 0 h 432"/>
              <a:gd name="T10" fmla="*/ 0 60000 65536"/>
              <a:gd name="T11" fmla="*/ 0 60000 65536"/>
              <a:gd name="T12" fmla="*/ 0 60000 65536"/>
              <a:gd name="T13" fmla="*/ 0 60000 65536"/>
              <a:gd name="T14" fmla="*/ 0 60000 65536"/>
              <a:gd name="T15" fmla="*/ 0 w 2976"/>
              <a:gd name="T16" fmla="*/ 0 h 432"/>
              <a:gd name="T17" fmla="*/ 2976 w 2976"/>
              <a:gd name="T18" fmla="*/ 432 h 432"/>
            </a:gdLst>
            <a:ahLst/>
            <a:cxnLst>
              <a:cxn ang="T10">
                <a:pos x="T0" y="T1"/>
              </a:cxn>
              <a:cxn ang="T11">
                <a:pos x="T2" y="T3"/>
              </a:cxn>
              <a:cxn ang="T12">
                <a:pos x="T4" y="T5"/>
              </a:cxn>
              <a:cxn ang="T13">
                <a:pos x="T6" y="T7"/>
              </a:cxn>
              <a:cxn ang="T14">
                <a:pos x="T8" y="T9"/>
              </a:cxn>
            </a:cxnLst>
            <a:rect l="T15" t="T16" r="T17" b="T18"/>
            <a:pathLst>
              <a:path w="2976" h="432">
                <a:moveTo>
                  <a:pt x="0" y="0"/>
                </a:moveTo>
                <a:lnTo>
                  <a:pt x="96" y="432"/>
                </a:lnTo>
                <a:lnTo>
                  <a:pt x="2976" y="432"/>
                </a:lnTo>
                <a:lnTo>
                  <a:pt x="2976" y="0"/>
                </a:lnTo>
                <a:lnTo>
                  <a:pt x="0" y="0"/>
                </a:lnTo>
                <a:close/>
              </a:path>
            </a:pathLst>
          </a:custGeom>
          <a:gradFill rotWithShape="0">
            <a:gsLst>
              <a:gs pos="0">
                <a:srgbClr val="99FFCC"/>
              </a:gs>
              <a:gs pos="100000">
                <a:srgbClr val="00CC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endParaRPr lang="zh-TW" altLang="en-US"/>
          </a:p>
        </p:txBody>
      </p:sp>
      <p:sp>
        <p:nvSpPr>
          <p:cNvPr id="32774" name="Freeform 6" descr="花崗石"/>
          <p:cNvSpPr>
            <a:spLocks/>
          </p:cNvSpPr>
          <p:nvPr/>
        </p:nvSpPr>
        <p:spPr bwMode="auto">
          <a:xfrm>
            <a:off x="0" y="1676400"/>
            <a:ext cx="6096000" cy="4419600"/>
          </a:xfrm>
          <a:custGeom>
            <a:avLst/>
            <a:gdLst>
              <a:gd name="T0" fmla="*/ 0 w 3840"/>
              <a:gd name="T1" fmla="*/ 2147483647 h 2784"/>
              <a:gd name="T2" fmla="*/ 0 w 3840"/>
              <a:gd name="T3" fmla="*/ 2147483647 h 2784"/>
              <a:gd name="T4" fmla="*/ 2147483647 w 3840"/>
              <a:gd name="T5" fmla="*/ 2147483647 h 2784"/>
              <a:gd name="T6" fmla="*/ 2147483647 w 3840"/>
              <a:gd name="T7" fmla="*/ 0 h 2784"/>
              <a:gd name="T8" fmla="*/ 2147483647 w 3840"/>
              <a:gd name="T9" fmla="*/ 0 h 2784"/>
              <a:gd name="T10" fmla="*/ 2147483647 w 3840"/>
              <a:gd name="T11" fmla="*/ 2147483647 h 2784"/>
              <a:gd name="T12" fmla="*/ 2147483647 w 3840"/>
              <a:gd name="T13" fmla="*/ 2147483647 h 2784"/>
              <a:gd name="T14" fmla="*/ 2147483647 w 3840"/>
              <a:gd name="T15" fmla="*/ 2147483647 h 2784"/>
              <a:gd name="T16" fmla="*/ 2147483647 w 3840"/>
              <a:gd name="T17" fmla="*/ 2147483647 h 2784"/>
              <a:gd name="T18" fmla="*/ 2147483647 w 3840"/>
              <a:gd name="T19" fmla="*/ 2147483647 h 2784"/>
              <a:gd name="T20" fmla="*/ 0 w 3840"/>
              <a:gd name="T21" fmla="*/ 2147483647 h 27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40"/>
              <a:gd name="T34" fmla="*/ 0 h 2784"/>
              <a:gd name="T35" fmla="*/ 3840 w 3840"/>
              <a:gd name="T36" fmla="*/ 2784 h 27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40" h="2784">
                <a:moveTo>
                  <a:pt x="0" y="2784"/>
                </a:moveTo>
                <a:lnTo>
                  <a:pt x="0" y="1920"/>
                </a:lnTo>
                <a:lnTo>
                  <a:pt x="192" y="1920"/>
                </a:lnTo>
                <a:lnTo>
                  <a:pt x="480" y="0"/>
                </a:lnTo>
                <a:lnTo>
                  <a:pt x="816" y="0"/>
                </a:lnTo>
                <a:lnTo>
                  <a:pt x="1200" y="1968"/>
                </a:lnTo>
                <a:lnTo>
                  <a:pt x="2016" y="1968"/>
                </a:lnTo>
                <a:lnTo>
                  <a:pt x="3024" y="2592"/>
                </a:lnTo>
                <a:lnTo>
                  <a:pt x="3840" y="2592"/>
                </a:lnTo>
                <a:lnTo>
                  <a:pt x="3840" y="2784"/>
                </a:lnTo>
                <a:lnTo>
                  <a:pt x="0" y="2784"/>
                </a:lnTo>
                <a:close/>
              </a:path>
            </a:pathLst>
          </a:custGeom>
          <a:blipFill dpi="0" rotWithShape="0">
            <a:blip r:embed="rId2"/>
            <a:srcRect/>
            <a:tile tx="0" ty="0" sx="100000" sy="100000" flip="none" algn="tl"/>
          </a:blipFill>
          <a:ln w="28575" cap="flat" cmpd="sng">
            <a:solidFill>
              <a:schemeClr val="bg1"/>
            </a:solidFill>
            <a:prstDash val="solid"/>
            <a:round/>
            <a:headEnd/>
            <a:tailEnd/>
          </a:ln>
        </p:spPr>
        <p:txBody>
          <a:bodyPr wrap="none" lIns="90000" tIns="46800" rIns="90000" bIns="46800" anchor="ctr"/>
          <a:lstStyle/>
          <a:p>
            <a:endParaRPr lang="zh-TW" altLang="en-US"/>
          </a:p>
        </p:txBody>
      </p:sp>
      <p:sp>
        <p:nvSpPr>
          <p:cNvPr id="32775" name="Text Box 7"/>
          <p:cNvSpPr txBox="1">
            <a:spLocks noChangeArrowheads="1"/>
          </p:cNvSpPr>
          <p:nvPr/>
        </p:nvSpPr>
        <p:spPr bwMode="auto">
          <a:xfrm>
            <a:off x="1905000" y="4495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600" b="1">
                <a:solidFill>
                  <a:srgbClr val="009900"/>
                </a:solidFill>
                <a:latin typeface="Times New Roman" pitchFamily="18" charset="0"/>
                <a:ea typeface="標楷體" pitchFamily="65" charset="-120"/>
              </a:rPr>
              <a:t>高灘地</a:t>
            </a:r>
          </a:p>
        </p:txBody>
      </p:sp>
      <p:sp>
        <p:nvSpPr>
          <p:cNvPr id="246792" name="Text Box 8"/>
          <p:cNvSpPr txBox="1">
            <a:spLocks noChangeArrowheads="1"/>
          </p:cNvSpPr>
          <p:nvPr/>
        </p:nvSpPr>
        <p:spPr bwMode="auto">
          <a:xfrm>
            <a:off x="2057400" y="4876800"/>
            <a:ext cx="1066800" cy="457200"/>
          </a:xfrm>
          <a:prstGeom prst="rect">
            <a:avLst/>
          </a:prstGeom>
          <a:solidFill>
            <a:srgbClr val="FFFF99">
              <a:alpha val="50000"/>
            </a:srgbClr>
          </a:solidFill>
          <a:ln>
            <a:noFill/>
          </a:ln>
          <a:effectLst/>
          <a:extLst/>
        </p:spPr>
        <p:txBody>
          <a:bodyPr lIns="90000" tIns="46800" rIns="90000" bIns="46800">
            <a:spAutoFit/>
          </a:bodyPr>
          <a:lstStyle/>
          <a:p>
            <a:pPr algn="ctr">
              <a:spcBef>
                <a:spcPct val="50000"/>
              </a:spcBef>
              <a:defRPr/>
            </a:pPr>
            <a:r>
              <a:rPr lang="en-US" altLang="zh-TW" sz="2400" b="1">
                <a:effectLst>
                  <a:outerShdw blurRad="38100" dist="38100" dir="2700000" algn="tl">
                    <a:srgbClr val="FFFFFF"/>
                  </a:outerShdw>
                </a:effectLst>
                <a:latin typeface="標楷體" pitchFamily="65" charset="-120"/>
                <a:ea typeface="標楷體" pitchFamily="65" charset="-120"/>
              </a:rPr>
              <a:t>2</a:t>
            </a:r>
            <a:r>
              <a:rPr lang="zh-TW" altLang="en-US" sz="2400" b="1">
                <a:effectLst>
                  <a:outerShdw blurRad="38100" dist="38100" dir="2700000" algn="tl">
                    <a:srgbClr val="FFFFFF"/>
                  </a:outerShdw>
                </a:effectLst>
                <a:latin typeface="標楷體" pitchFamily="65" charset="-120"/>
                <a:ea typeface="標楷體" pitchFamily="65" charset="-120"/>
              </a:rPr>
              <a:t>小時</a:t>
            </a:r>
          </a:p>
        </p:txBody>
      </p:sp>
      <p:sp>
        <p:nvSpPr>
          <p:cNvPr id="246793" name="Line 9"/>
          <p:cNvSpPr>
            <a:spLocks noChangeShapeType="1"/>
          </p:cNvSpPr>
          <p:nvPr/>
        </p:nvSpPr>
        <p:spPr bwMode="auto">
          <a:xfrm flipV="1">
            <a:off x="3200400" y="4800600"/>
            <a:ext cx="0" cy="609600"/>
          </a:xfrm>
          <a:prstGeom prst="line">
            <a:avLst/>
          </a:prstGeom>
          <a:noFill/>
          <a:ln w="76200">
            <a:solidFill>
              <a:srgbClr val="FFCC00"/>
            </a:solidFill>
            <a:round/>
            <a:headEnd/>
            <a:tailEnd type="arrow" w="sm" len="sm"/>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246794" name="Text Box 10"/>
          <p:cNvSpPr txBox="1">
            <a:spLocks noChangeArrowheads="1"/>
          </p:cNvSpPr>
          <p:nvPr/>
        </p:nvSpPr>
        <p:spPr bwMode="auto">
          <a:xfrm>
            <a:off x="2673350" y="1676400"/>
            <a:ext cx="2255838" cy="396875"/>
          </a:xfrm>
          <a:prstGeom prst="rect">
            <a:avLst/>
          </a:prstGeom>
          <a:noFill/>
          <a:ln>
            <a:noFill/>
          </a:ln>
          <a:effectLst/>
          <a:extLst/>
        </p:spPr>
        <p:txBody>
          <a:bodyPr lIns="90000" tIns="46800" rIns="90000" bIns="46800">
            <a:spAutoFit/>
          </a:bodyPr>
          <a:lstStyle/>
          <a:p>
            <a:pPr algn="ctr">
              <a:spcBef>
                <a:spcPct val="50000"/>
              </a:spcBef>
              <a:defRPr/>
            </a:pPr>
            <a:r>
              <a:rPr lang="zh-TW" altLang="en-US" sz="2000" b="1" u="sng">
                <a:effectLst>
                  <a:outerShdw blurRad="38100" dist="38100" dir="2700000" algn="tl">
                    <a:srgbClr val="C0C0C0"/>
                  </a:outerShdw>
                </a:effectLst>
                <a:latin typeface="Times New Roman" pitchFamily="18" charset="0"/>
                <a:ea typeface="標楷體" pitchFamily="65" charset="-120"/>
              </a:rPr>
              <a:t>計畫洪水位或堤頂</a:t>
            </a:r>
          </a:p>
        </p:txBody>
      </p:sp>
      <p:sp>
        <p:nvSpPr>
          <p:cNvPr id="246795" name="Text Box 11"/>
          <p:cNvSpPr txBox="1">
            <a:spLocks noChangeArrowheads="1"/>
          </p:cNvSpPr>
          <p:nvPr/>
        </p:nvSpPr>
        <p:spPr bwMode="auto">
          <a:xfrm>
            <a:off x="3441700" y="4868863"/>
            <a:ext cx="2895600" cy="396875"/>
          </a:xfrm>
          <a:prstGeom prst="rect">
            <a:avLst/>
          </a:prstGeom>
          <a:noFill/>
          <a:ln>
            <a:noFill/>
          </a:ln>
          <a:effectLst/>
          <a:extLst/>
        </p:spPr>
        <p:txBody>
          <a:bodyPr lIns="90000" tIns="46800" rIns="90000" bIns="46800">
            <a:spAutoFit/>
          </a:bodyPr>
          <a:lstStyle/>
          <a:p>
            <a:pPr algn="ctr">
              <a:spcBef>
                <a:spcPct val="50000"/>
              </a:spcBef>
              <a:defRPr/>
            </a:pPr>
            <a:r>
              <a:rPr lang="zh-TW" altLang="en-US" sz="2000" b="1" u="sng">
                <a:solidFill>
                  <a:srgbClr val="FFFF00"/>
                </a:solidFill>
                <a:effectLst>
                  <a:outerShdw blurRad="38100" dist="38100" dir="2700000" algn="tl">
                    <a:srgbClr val="C0C0C0"/>
                  </a:outerShdw>
                </a:effectLst>
                <a:latin typeface="標楷體" pitchFamily="65" charset="-120"/>
                <a:ea typeface="標楷體" pitchFamily="65" charset="-120"/>
              </a:rPr>
              <a:t>三級警戒水位</a:t>
            </a:r>
            <a:r>
              <a:rPr lang="en-US" altLang="zh-TW" sz="2000" b="1" u="sng">
                <a:effectLst>
                  <a:outerShdw blurRad="38100" dist="38100" dir="2700000" algn="tl">
                    <a:srgbClr val="C0C0C0"/>
                  </a:outerShdw>
                </a:effectLst>
                <a:latin typeface="標楷體" pitchFamily="65" charset="-120"/>
                <a:ea typeface="標楷體" pitchFamily="65" charset="-120"/>
              </a:rPr>
              <a:t>(</a:t>
            </a:r>
            <a:r>
              <a:rPr lang="zh-TW" altLang="en-US" sz="2000" b="1" u="sng">
                <a:effectLst>
                  <a:outerShdw blurRad="38100" dist="38100" dir="2700000" algn="tl">
                    <a:srgbClr val="C0C0C0"/>
                  </a:outerShdw>
                </a:effectLst>
                <a:latin typeface="標楷體" pitchFamily="65" charset="-120"/>
                <a:ea typeface="標楷體" pitchFamily="65" charset="-120"/>
              </a:rPr>
              <a:t>注意</a:t>
            </a:r>
            <a:r>
              <a:rPr lang="en-US" altLang="zh-TW" sz="2000" b="1" u="sng">
                <a:effectLst>
                  <a:outerShdw blurRad="38100" dist="38100" dir="2700000" algn="tl">
                    <a:srgbClr val="C0C0C0"/>
                  </a:outerShdw>
                </a:effectLst>
                <a:latin typeface="標楷體" pitchFamily="65" charset="-120"/>
                <a:ea typeface="標楷體" pitchFamily="65" charset="-120"/>
              </a:rPr>
              <a:t>)</a:t>
            </a:r>
          </a:p>
        </p:txBody>
      </p:sp>
      <p:sp>
        <p:nvSpPr>
          <p:cNvPr id="32780" name="Line 12"/>
          <p:cNvSpPr>
            <a:spLocks noChangeShapeType="1"/>
          </p:cNvSpPr>
          <p:nvPr/>
        </p:nvSpPr>
        <p:spPr bwMode="auto">
          <a:xfrm>
            <a:off x="685800" y="2133600"/>
            <a:ext cx="5486400" cy="0"/>
          </a:xfrm>
          <a:prstGeom prst="line">
            <a:avLst/>
          </a:prstGeom>
          <a:noFill/>
          <a:ln w="762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246797" name="Text Box 13"/>
          <p:cNvSpPr txBox="1">
            <a:spLocks noChangeArrowheads="1"/>
          </p:cNvSpPr>
          <p:nvPr/>
        </p:nvSpPr>
        <p:spPr bwMode="auto">
          <a:xfrm>
            <a:off x="3095625" y="3124200"/>
            <a:ext cx="2743200" cy="396875"/>
          </a:xfrm>
          <a:prstGeom prst="rect">
            <a:avLst/>
          </a:prstGeom>
          <a:noFill/>
          <a:ln>
            <a:noFill/>
          </a:ln>
          <a:effectLst/>
          <a:extLst/>
        </p:spPr>
        <p:txBody>
          <a:bodyPr lIns="90000" tIns="46800" rIns="90000" bIns="46800">
            <a:spAutoFit/>
          </a:bodyPr>
          <a:lstStyle/>
          <a:p>
            <a:pPr algn="ctr">
              <a:spcBef>
                <a:spcPct val="50000"/>
              </a:spcBef>
              <a:defRPr/>
            </a:pPr>
            <a:r>
              <a:rPr lang="zh-TW" altLang="en-US" sz="2000" b="1" u="sng">
                <a:solidFill>
                  <a:srgbClr val="FF6600"/>
                </a:solidFill>
                <a:effectLst>
                  <a:outerShdw blurRad="38100" dist="38100" dir="2700000" algn="tl">
                    <a:srgbClr val="C0C0C0"/>
                  </a:outerShdw>
                </a:effectLst>
                <a:latin typeface="標楷體" pitchFamily="65" charset="-120"/>
                <a:ea typeface="標楷體" pitchFamily="65" charset="-120"/>
              </a:rPr>
              <a:t>二級警戒水位</a:t>
            </a:r>
            <a:r>
              <a:rPr lang="en-US" altLang="zh-TW" sz="2000" b="1" u="sng">
                <a:effectLst>
                  <a:outerShdw blurRad="38100" dist="38100" dir="2700000" algn="tl">
                    <a:srgbClr val="C0C0C0"/>
                  </a:outerShdw>
                </a:effectLst>
                <a:latin typeface="標楷體" pitchFamily="65" charset="-120"/>
                <a:ea typeface="標楷體" pitchFamily="65" charset="-120"/>
              </a:rPr>
              <a:t>(</a:t>
            </a:r>
            <a:r>
              <a:rPr lang="zh-TW" altLang="en-US" sz="2000" b="1" u="sng">
                <a:effectLst>
                  <a:outerShdw blurRad="38100" dist="38100" dir="2700000" algn="tl">
                    <a:srgbClr val="C0C0C0"/>
                  </a:outerShdw>
                </a:effectLst>
                <a:latin typeface="標楷體" pitchFamily="65" charset="-120"/>
                <a:ea typeface="標楷體" pitchFamily="65" charset="-120"/>
              </a:rPr>
              <a:t>警戒</a:t>
            </a:r>
            <a:r>
              <a:rPr lang="en-US" altLang="zh-TW" sz="2000" b="1" u="sng">
                <a:effectLst>
                  <a:outerShdw blurRad="38100" dist="38100" dir="2700000" algn="tl">
                    <a:srgbClr val="C0C0C0"/>
                  </a:outerShdw>
                </a:effectLst>
                <a:latin typeface="標楷體" pitchFamily="65" charset="-120"/>
                <a:ea typeface="標楷體" pitchFamily="65" charset="-120"/>
              </a:rPr>
              <a:t>)</a:t>
            </a:r>
          </a:p>
        </p:txBody>
      </p:sp>
      <p:sp>
        <p:nvSpPr>
          <p:cNvPr id="32782" name="Line 14"/>
          <p:cNvSpPr>
            <a:spLocks noChangeShapeType="1"/>
          </p:cNvSpPr>
          <p:nvPr/>
        </p:nvSpPr>
        <p:spPr bwMode="auto">
          <a:xfrm>
            <a:off x="2971800" y="5410200"/>
            <a:ext cx="6096000" cy="0"/>
          </a:xfrm>
          <a:prstGeom prst="line">
            <a:avLst/>
          </a:prstGeom>
          <a:noFill/>
          <a:ln w="57150">
            <a:solidFill>
              <a:srgbClr val="FFCC00"/>
            </a:solidFill>
            <a:prstDash val="dash"/>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246799" name="Line 15"/>
          <p:cNvSpPr>
            <a:spLocks noChangeShapeType="1"/>
          </p:cNvSpPr>
          <p:nvPr/>
        </p:nvSpPr>
        <p:spPr bwMode="auto">
          <a:xfrm flipV="1">
            <a:off x="1600200" y="2133600"/>
            <a:ext cx="0" cy="1524000"/>
          </a:xfrm>
          <a:prstGeom prst="line">
            <a:avLst/>
          </a:prstGeom>
          <a:noFill/>
          <a:ln w="76200">
            <a:solidFill>
              <a:srgbClr val="FF6600"/>
            </a:solidFill>
            <a:round/>
            <a:headEnd/>
            <a:tailEnd type="arrow" w="sm" len="sm"/>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246800" name="Line 16"/>
          <p:cNvSpPr>
            <a:spLocks noChangeShapeType="1"/>
          </p:cNvSpPr>
          <p:nvPr/>
        </p:nvSpPr>
        <p:spPr bwMode="auto">
          <a:xfrm flipV="1">
            <a:off x="1371600" y="2133600"/>
            <a:ext cx="0" cy="685800"/>
          </a:xfrm>
          <a:prstGeom prst="line">
            <a:avLst/>
          </a:prstGeom>
          <a:noFill/>
          <a:ln w="76200">
            <a:solidFill>
              <a:srgbClr val="FF0000"/>
            </a:solidFill>
            <a:round/>
            <a:headEnd/>
            <a:tailEnd type="arrow" w="sm" len="sm"/>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246801" name="Text Box 17"/>
          <p:cNvSpPr txBox="1">
            <a:spLocks noChangeArrowheads="1"/>
          </p:cNvSpPr>
          <p:nvPr/>
        </p:nvSpPr>
        <p:spPr bwMode="auto">
          <a:xfrm>
            <a:off x="228600" y="2286000"/>
            <a:ext cx="1066800" cy="457200"/>
          </a:xfrm>
          <a:prstGeom prst="rect">
            <a:avLst/>
          </a:prstGeom>
          <a:solidFill>
            <a:srgbClr val="FF3300">
              <a:alpha val="50000"/>
            </a:srgbClr>
          </a:solidFill>
          <a:ln>
            <a:noFill/>
          </a:ln>
          <a:effectLst/>
          <a:extLst/>
        </p:spPr>
        <p:txBody>
          <a:bodyPr lIns="90000" tIns="46800" rIns="90000" bIns="46800">
            <a:spAutoFit/>
          </a:bodyPr>
          <a:lstStyle/>
          <a:p>
            <a:pPr algn="ctr">
              <a:spcBef>
                <a:spcPct val="50000"/>
              </a:spcBef>
              <a:defRPr/>
            </a:pPr>
            <a:r>
              <a:rPr lang="en-US" altLang="zh-TW" sz="2400" b="1">
                <a:effectLst>
                  <a:outerShdw blurRad="38100" dist="38100" dir="2700000" algn="tl">
                    <a:srgbClr val="FFFFFF"/>
                  </a:outerShdw>
                </a:effectLst>
                <a:latin typeface="Times New Roman" pitchFamily="18" charset="0"/>
                <a:ea typeface="新細明體" pitchFamily="18" charset="-120"/>
              </a:rPr>
              <a:t>2</a:t>
            </a:r>
            <a:r>
              <a:rPr lang="zh-TW" altLang="en-US" sz="2400" b="1">
                <a:effectLst>
                  <a:outerShdw blurRad="38100" dist="38100" dir="2700000" algn="tl">
                    <a:srgbClr val="FFFFFF"/>
                  </a:outerShdw>
                </a:effectLst>
                <a:latin typeface="Times New Roman" pitchFamily="18" charset="0"/>
                <a:ea typeface="新細明體" pitchFamily="18" charset="-120"/>
              </a:rPr>
              <a:t>小時</a:t>
            </a:r>
          </a:p>
        </p:txBody>
      </p:sp>
      <p:sp>
        <p:nvSpPr>
          <p:cNvPr id="246802" name="Text Box 18"/>
          <p:cNvSpPr txBox="1">
            <a:spLocks noChangeArrowheads="1"/>
          </p:cNvSpPr>
          <p:nvPr/>
        </p:nvSpPr>
        <p:spPr bwMode="auto">
          <a:xfrm>
            <a:off x="381000" y="3124200"/>
            <a:ext cx="1143000" cy="457200"/>
          </a:xfrm>
          <a:prstGeom prst="rect">
            <a:avLst/>
          </a:prstGeom>
          <a:solidFill>
            <a:srgbClr val="FFCC00">
              <a:alpha val="50000"/>
            </a:srgbClr>
          </a:solidFill>
          <a:ln>
            <a:noFill/>
          </a:ln>
          <a:effectLst/>
          <a:extLst/>
        </p:spPr>
        <p:txBody>
          <a:bodyPr lIns="90000" tIns="46800" rIns="90000" bIns="46800">
            <a:spAutoFit/>
          </a:bodyPr>
          <a:lstStyle/>
          <a:p>
            <a:pPr algn="ctr">
              <a:spcBef>
                <a:spcPct val="50000"/>
              </a:spcBef>
              <a:defRPr/>
            </a:pPr>
            <a:r>
              <a:rPr lang="en-US" altLang="zh-TW" sz="2400" b="1">
                <a:effectLst>
                  <a:outerShdw blurRad="38100" dist="38100" dir="2700000" algn="tl">
                    <a:srgbClr val="FFFFFF"/>
                  </a:outerShdw>
                </a:effectLst>
                <a:latin typeface="Times New Roman" pitchFamily="18" charset="0"/>
                <a:ea typeface="新細明體" pitchFamily="18" charset="-120"/>
              </a:rPr>
              <a:t>5</a:t>
            </a:r>
            <a:r>
              <a:rPr lang="zh-TW" altLang="en-US" sz="2400" b="1">
                <a:effectLst>
                  <a:outerShdw blurRad="38100" dist="38100" dir="2700000" algn="tl">
                    <a:srgbClr val="FFFFFF"/>
                  </a:outerShdw>
                </a:effectLst>
                <a:latin typeface="Times New Roman" pitchFamily="18" charset="0"/>
                <a:ea typeface="新細明體" pitchFamily="18" charset="-120"/>
              </a:rPr>
              <a:t>小時</a:t>
            </a:r>
          </a:p>
        </p:txBody>
      </p:sp>
      <p:sp>
        <p:nvSpPr>
          <p:cNvPr id="246803" name="Text Box 19"/>
          <p:cNvSpPr txBox="1">
            <a:spLocks noChangeArrowheads="1"/>
          </p:cNvSpPr>
          <p:nvPr/>
        </p:nvSpPr>
        <p:spPr bwMode="auto">
          <a:xfrm>
            <a:off x="6100763" y="1628775"/>
            <a:ext cx="3043237" cy="1190625"/>
          </a:xfrm>
          <a:prstGeom prst="rect">
            <a:avLst/>
          </a:prstGeom>
          <a:solidFill>
            <a:srgbClr val="FFCCCC"/>
          </a:solidFill>
          <a:ln>
            <a:noFill/>
          </a:ln>
          <a:effectLst/>
          <a:extLst/>
        </p:spPr>
        <p:txBody>
          <a:bodyPr lIns="90000" tIns="46800" rIns="90000" bIns="46800">
            <a:spAutoFit/>
          </a:bodyPr>
          <a:lstStyle>
            <a:lvl1pPr marL="196850" indent="-196850">
              <a:defRPr kumimoji="1">
                <a:solidFill>
                  <a:schemeClr val="tx1"/>
                </a:solidFill>
                <a:latin typeface="Arial" pitchFamily="34" charset="0"/>
                <a:ea typeface="新細明體" pitchFamily="18" charset="-120"/>
              </a:defRPr>
            </a:lvl1pPr>
            <a:lvl2pPr marL="473075">
              <a:defRPr kumimoji="1">
                <a:solidFill>
                  <a:schemeClr val="tx1"/>
                </a:solidFill>
                <a:latin typeface="Arial" pitchFamily="34" charset="0"/>
                <a:ea typeface="新細明體" pitchFamily="18" charset="-120"/>
              </a:defRPr>
            </a:lvl2pPr>
            <a:lvl3pPr>
              <a:defRPr kumimoji="1">
                <a:solidFill>
                  <a:schemeClr val="tx1"/>
                </a:solidFill>
                <a:latin typeface="Arial" pitchFamily="34" charset="0"/>
                <a:ea typeface="新細明體" pitchFamily="18" charset="-120"/>
              </a:defRPr>
            </a:lvl3pPr>
            <a:lvl4pPr>
              <a:defRPr kumimoji="1">
                <a:solidFill>
                  <a:schemeClr val="tx1"/>
                </a:solidFill>
                <a:latin typeface="Arial" pitchFamily="34" charset="0"/>
                <a:ea typeface="新細明體" pitchFamily="18" charset="-120"/>
              </a:defRPr>
            </a:lvl4pPr>
            <a:lvl5pPr>
              <a:defRPr kumimoji="1">
                <a:solidFill>
                  <a:schemeClr val="tx1"/>
                </a:solidFill>
                <a:latin typeface="Arial" pitchFamily="34" charset="0"/>
                <a:ea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defRPr>
            </a:lvl9pPr>
          </a:lstStyle>
          <a:p>
            <a:pPr>
              <a:buFont typeface="Wingdings" pitchFamily="2" charset="2"/>
              <a:buChar char="§"/>
              <a:defRPr/>
            </a:pPr>
            <a:r>
              <a:rPr lang="zh-TW" altLang="en-US" b="1" smtClean="0">
                <a:solidFill>
                  <a:srgbClr val="FF0000"/>
                </a:solidFill>
                <a:effectLst>
                  <a:outerShdw blurRad="38100" dist="38100" dir="2700000" algn="tl">
                    <a:srgbClr val="000000"/>
                  </a:outerShdw>
                </a:effectLst>
                <a:latin typeface="標楷體" pitchFamily="65" charset="-120"/>
                <a:ea typeface="標楷體" pitchFamily="65" charset="-120"/>
              </a:rPr>
              <a:t>警戒單通報</a:t>
            </a:r>
            <a:r>
              <a:rPr lang="en-US" altLang="zh-TW" b="1" smtClean="0">
                <a:solidFill>
                  <a:srgbClr val="FF0000"/>
                </a:solidFill>
                <a:effectLst>
                  <a:outerShdw blurRad="38100" dist="38100" dir="2700000" algn="tl">
                    <a:srgbClr val="000000"/>
                  </a:outerShdw>
                </a:effectLst>
                <a:latin typeface="標楷體" pitchFamily="65" charset="-120"/>
                <a:ea typeface="標楷體" pitchFamily="65" charset="-120"/>
              </a:rPr>
              <a:t>(</a:t>
            </a:r>
            <a:r>
              <a:rPr lang="zh-TW" altLang="en-US" b="1" smtClean="0">
                <a:solidFill>
                  <a:srgbClr val="FF0000"/>
                </a:solidFill>
                <a:effectLst>
                  <a:outerShdw blurRad="38100" dist="38100" dir="2700000" algn="tl">
                    <a:srgbClr val="000000"/>
                  </a:outerShdw>
                </a:effectLst>
                <a:latin typeface="標楷體" pitchFamily="65" charset="-120"/>
                <a:ea typeface="標楷體" pitchFamily="65" charset="-120"/>
              </a:rPr>
              <a:t>或洪水警報單</a:t>
            </a:r>
            <a:r>
              <a:rPr lang="en-US" altLang="zh-TW" b="1" smtClean="0">
                <a:solidFill>
                  <a:srgbClr val="FF0000"/>
                </a:solidFill>
                <a:effectLst>
                  <a:outerShdw blurRad="38100" dist="38100" dir="2700000" algn="tl">
                    <a:srgbClr val="000000"/>
                  </a:outerShdw>
                </a:effectLst>
                <a:latin typeface="標楷體" pitchFamily="65" charset="-120"/>
                <a:ea typeface="標楷體" pitchFamily="65" charset="-120"/>
              </a:rPr>
              <a:t>)</a:t>
            </a:r>
          </a:p>
          <a:p>
            <a:pPr>
              <a:buFont typeface="Wingdings" pitchFamily="2" charset="2"/>
              <a:buChar char="§"/>
              <a:defRPr/>
            </a:pPr>
            <a:r>
              <a:rPr lang="zh-TW" altLang="en-US" b="1" smtClean="0">
                <a:latin typeface="標楷體" pitchFamily="65" charset="-120"/>
                <a:ea typeface="標楷體" pitchFamily="65" charset="-120"/>
              </a:rPr>
              <a:t>加強水情及堤防安全巡防</a:t>
            </a:r>
          </a:p>
          <a:p>
            <a:pPr>
              <a:buFont typeface="Wingdings" pitchFamily="2" charset="2"/>
              <a:buChar char="§"/>
              <a:defRPr/>
            </a:pPr>
            <a:r>
              <a:rPr lang="zh-TW" altLang="en-US" b="1" smtClean="0">
                <a:latin typeface="標楷體" pitchFamily="65" charset="-120"/>
                <a:ea typeface="標楷體" pitchFamily="65" charset="-120"/>
              </a:rPr>
              <a:t>堤防設施搶險及災害搶救</a:t>
            </a:r>
          </a:p>
          <a:p>
            <a:pPr>
              <a:buFont typeface="Wingdings" pitchFamily="2" charset="2"/>
              <a:buChar char="§"/>
              <a:defRPr/>
            </a:pPr>
            <a:r>
              <a:rPr lang="zh-TW" altLang="en-US" b="1" smtClean="0">
                <a:solidFill>
                  <a:srgbClr val="FF0000"/>
                </a:solidFill>
                <a:effectLst>
                  <a:outerShdw blurRad="38100" dist="38100" dir="2700000" algn="tl">
                    <a:srgbClr val="000000"/>
                  </a:outerShdw>
                </a:effectLst>
                <a:latin typeface="標楷體" pitchFamily="65" charset="-120"/>
                <a:ea typeface="標楷體" pitchFamily="65" charset="-120"/>
              </a:rPr>
              <a:t>必要之強制避難及誘導</a:t>
            </a:r>
          </a:p>
        </p:txBody>
      </p:sp>
      <p:sp>
        <p:nvSpPr>
          <p:cNvPr id="246804" name="Text Box 20"/>
          <p:cNvSpPr txBox="1">
            <a:spLocks noChangeArrowheads="1"/>
          </p:cNvSpPr>
          <p:nvPr/>
        </p:nvSpPr>
        <p:spPr bwMode="auto">
          <a:xfrm>
            <a:off x="3095625" y="2286000"/>
            <a:ext cx="2667000" cy="396875"/>
          </a:xfrm>
          <a:prstGeom prst="rect">
            <a:avLst/>
          </a:prstGeom>
          <a:noFill/>
          <a:ln>
            <a:noFill/>
          </a:ln>
          <a:effectLst/>
          <a:extLst/>
        </p:spPr>
        <p:txBody>
          <a:bodyPr lIns="90000" tIns="46800" rIns="90000" bIns="46800">
            <a:spAutoFit/>
          </a:bodyPr>
          <a:lstStyle/>
          <a:p>
            <a:pPr algn="ctr">
              <a:spcBef>
                <a:spcPct val="50000"/>
              </a:spcBef>
              <a:defRPr/>
            </a:pPr>
            <a:r>
              <a:rPr lang="zh-TW" altLang="en-US" sz="2000" b="1" u="sng">
                <a:solidFill>
                  <a:srgbClr val="FF0000"/>
                </a:solidFill>
                <a:effectLst>
                  <a:outerShdw blurRad="38100" dist="38100" dir="2700000" algn="tl">
                    <a:srgbClr val="C0C0C0"/>
                  </a:outerShdw>
                </a:effectLst>
                <a:latin typeface="標楷體" pitchFamily="65" charset="-120"/>
                <a:ea typeface="標楷體" pitchFamily="65" charset="-120"/>
              </a:rPr>
              <a:t>一級警戒水位</a:t>
            </a:r>
            <a:r>
              <a:rPr lang="en-US" altLang="zh-TW" sz="2000" b="1" u="sng">
                <a:effectLst>
                  <a:outerShdw blurRad="38100" dist="38100" dir="2700000" algn="tl">
                    <a:srgbClr val="C0C0C0"/>
                  </a:outerShdw>
                </a:effectLst>
                <a:latin typeface="標楷體" pitchFamily="65" charset="-120"/>
                <a:ea typeface="標楷體" pitchFamily="65" charset="-120"/>
              </a:rPr>
              <a:t>(</a:t>
            </a:r>
            <a:r>
              <a:rPr lang="zh-TW" altLang="en-US" sz="2000" b="1" u="sng">
                <a:effectLst>
                  <a:outerShdw blurRad="38100" dist="38100" dir="2700000" algn="tl">
                    <a:srgbClr val="C0C0C0"/>
                  </a:outerShdw>
                </a:effectLst>
                <a:latin typeface="標楷體" pitchFamily="65" charset="-120"/>
                <a:ea typeface="標楷體" pitchFamily="65" charset="-120"/>
              </a:rPr>
              <a:t>危險</a:t>
            </a:r>
            <a:r>
              <a:rPr lang="en-US" altLang="zh-TW" sz="2000" b="1" u="sng">
                <a:effectLst>
                  <a:outerShdw blurRad="38100" dist="38100" dir="2700000" algn="tl">
                    <a:srgbClr val="C0C0C0"/>
                  </a:outerShdw>
                </a:effectLst>
                <a:latin typeface="標楷體" pitchFamily="65" charset="-120"/>
                <a:ea typeface="標楷體" pitchFamily="65" charset="-120"/>
              </a:rPr>
              <a:t>)</a:t>
            </a:r>
          </a:p>
        </p:txBody>
      </p:sp>
      <p:sp>
        <p:nvSpPr>
          <p:cNvPr id="32789" name="Line 21"/>
          <p:cNvSpPr>
            <a:spLocks noChangeShapeType="1"/>
          </p:cNvSpPr>
          <p:nvPr/>
        </p:nvSpPr>
        <p:spPr bwMode="auto">
          <a:xfrm>
            <a:off x="533400" y="2819400"/>
            <a:ext cx="8458200"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32790" name="Line 22"/>
          <p:cNvSpPr>
            <a:spLocks noChangeShapeType="1"/>
          </p:cNvSpPr>
          <p:nvPr/>
        </p:nvSpPr>
        <p:spPr bwMode="auto">
          <a:xfrm>
            <a:off x="533400" y="3657600"/>
            <a:ext cx="8458200" cy="0"/>
          </a:xfrm>
          <a:prstGeom prst="line">
            <a:avLst/>
          </a:prstGeom>
          <a:noFill/>
          <a:ln w="38100">
            <a:solidFill>
              <a:srgbClr val="FF6600"/>
            </a:solidFill>
            <a:prstDash val="dash"/>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32791" name="Text Box 23"/>
          <p:cNvSpPr txBox="1">
            <a:spLocks noChangeArrowheads="1"/>
          </p:cNvSpPr>
          <p:nvPr/>
        </p:nvSpPr>
        <p:spPr bwMode="auto">
          <a:xfrm>
            <a:off x="0" y="6096000"/>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74650" indent="-374650" eaLnBrk="0" hangingPunct="0">
              <a:tabLst>
                <a:tab pos="187325" algn="l"/>
              </a:tabLst>
              <a:defRPr kumimoji="1">
                <a:solidFill>
                  <a:schemeClr val="tx1"/>
                </a:solidFill>
                <a:latin typeface="Arial" charset="0"/>
                <a:ea typeface="新細明體" charset="-120"/>
              </a:defRPr>
            </a:lvl1pPr>
            <a:lvl2pPr marL="742950" indent="-285750" eaLnBrk="0" hangingPunct="0">
              <a:tabLst>
                <a:tab pos="187325" algn="l"/>
              </a:tabLst>
              <a:defRPr kumimoji="1">
                <a:solidFill>
                  <a:schemeClr val="tx1"/>
                </a:solidFill>
                <a:latin typeface="Arial" charset="0"/>
                <a:ea typeface="新細明體" charset="-120"/>
              </a:defRPr>
            </a:lvl2pPr>
            <a:lvl3pPr marL="1143000" indent="-228600" eaLnBrk="0" hangingPunct="0">
              <a:tabLst>
                <a:tab pos="187325" algn="l"/>
              </a:tabLst>
              <a:defRPr kumimoji="1">
                <a:solidFill>
                  <a:schemeClr val="tx1"/>
                </a:solidFill>
                <a:latin typeface="Arial" charset="0"/>
                <a:ea typeface="新細明體" charset="-120"/>
              </a:defRPr>
            </a:lvl3pPr>
            <a:lvl4pPr marL="1600200" indent="-228600" eaLnBrk="0" hangingPunct="0">
              <a:tabLst>
                <a:tab pos="187325" algn="l"/>
              </a:tabLst>
              <a:defRPr kumimoji="1">
                <a:solidFill>
                  <a:schemeClr val="tx1"/>
                </a:solidFill>
                <a:latin typeface="Arial" charset="0"/>
                <a:ea typeface="新細明體" charset="-120"/>
              </a:defRPr>
            </a:lvl4pPr>
            <a:lvl5pPr marL="2057400" indent="-228600" eaLnBrk="0" hangingPunct="0">
              <a:tabLst>
                <a:tab pos="187325" algn="l"/>
              </a:tabLst>
              <a:defRPr kumimoji="1">
                <a:solidFill>
                  <a:schemeClr val="tx1"/>
                </a:solidFill>
                <a:latin typeface="Arial" charset="0"/>
                <a:ea typeface="新細明體" charset="-120"/>
              </a:defRPr>
            </a:lvl5pPr>
            <a:lvl6pPr marL="2514600" indent="-228600" eaLnBrk="0" fontAlgn="base" hangingPunct="0">
              <a:spcBef>
                <a:spcPct val="0"/>
              </a:spcBef>
              <a:spcAft>
                <a:spcPct val="0"/>
              </a:spcAft>
              <a:tabLst>
                <a:tab pos="187325" algn="l"/>
              </a:tabLst>
              <a:defRPr kumimoji="1">
                <a:solidFill>
                  <a:schemeClr val="tx1"/>
                </a:solidFill>
                <a:latin typeface="Arial" charset="0"/>
                <a:ea typeface="新細明體" charset="-120"/>
              </a:defRPr>
            </a:lvl6pPr>
            <a:lvl7pPr marL="2971800" indent="-228600" eaLnBrk="0" fontAlgn="base" hangingPunct="0">
              <a:spcBef>
                <a:spcPct val="0"/>
              </a:spcBef>
              <a:spcAft>
                <a:spcPct val="0"/>
              </a:spcAft>
              <a:tabLst>
                <a:tab pos="187325" algn="l"/>
              </a:tabLst>
              <a:defRPr kumimoji="1">
                <a:solidFill>
                  <a:schemeClr val="tx1"/>
                </a:solidFill>
                <a:latin typeface="Arial" charset="0"/>
                <a:ea typeface="新細明體" charset="-120"/>
              </a:defRPr>
            </a:lvl7pPr>
            <a:lvl8pPr marL="3429000" indent="-228600" eaLnBrk="0" fontAlgn="base" hangingPunct="0">
              <a:spcBef>
                <a:spcPct val="0"/>
              </a:spcBef>
              <a:spcAft>
                <a:spcPct val="0"/>
              </a:spcAft>
              <a:tabLst>
                <a:tab pos="187325" algn="l"/>
              </a:tabLst>
              <a:defRPr kumimoji="1">
                <a:solidFill>
                  <a:schemeClr val="tx1"/>
                </a:solidFill>
                <a:latin typeface="Arial" charset="0"/>
                <a:ea typeface="新細明體" charset="-120"/>
              </a:defRPr>
            </a:lvl8pPr>
            <a:lvl9pPr marL="3886200" indent="-228600" eaLnBrk="0" fontAlgn="base" hangingPunct="0">
              <a:spcBef>
                <a:spcPct val="0"/>
              </a:spcBef>
              <a:spcAft>
                <a:spcPct val="0"/>
              </a:spcAft>
              <a:tabLst>
                <a:tab pos="187325" algn="l"/>
              </a:tabLst>
              <a:defRPr kumimoji="1">
                <a:solidFill>
                  <a:schemeClr val="tx1"/>
                </a:solidFill>
                <a:latin typeface="Arial" charset="0"/>
                <a:ea typeface="新細明體" charset="-120"/>
              </a:defRPr>
            </a:lvl9pPr>
          </a:lstStyle>
          <a:p>
            <a:pPr eaLnBrk="1" hangingPunct="1">
              <a:buFontTx/>
              <a:buChar char="•"/>
            </a:pPr>
            <a:r>
              <a:rPr lang="zh-TW" altLang="en-US" sz="2000" b="1">
                <a:latin typeface="標楷體" pitchFamily="65" charset="-120"/>
                <a:ea typeface="標楷體" pitchFamily="65" charset="-120"/>
              </a:rPr>
              <a:t>中央管河川已訂警戒水位</a:t>
            </a:r>
          </a:p>
          <a:p>
            <a:pPr eaLnBrk="1" hangingPunct="1">
              <a:buFontTx/>
              <a:buChar char="•"/>
            </a:pPr>
            <a:r>
              <a:rPr lang="zh-TW" altLang="en-US" sz="2000" b="1">
                <a:latin typeface="標楷體" pitchFamily="65" charset="-120"/>
                <a:ea typeface="標楷體" pitchFamily="65" charset="-120"/>
              </a:rPr>
              <a:t>縣市管河川尚未訂定</a:t>
            </a:r>
          </a:p>
        </p:txBody>
      </p:sp>
      <p:sp>
        <p:nvSpPr>
          <p:cNvPr id="246808" name="Text Box 24"/>
          <p:cNvSpPr txBox="1">
            <a:spLocks noChangeArrowheads="1"/>
          </p:cNvSpPr>
          <p:nvPr/>
        </p:nvSpPr>
        <p:spPr bwMode="auto">
          <a:xfrm>
            <a:off x="6096000" y="4724400"/>
            <a:ext cx="2895600" cy="1522413"/>
          </a:xfrm>
          <a:prstGeom prst="rect">
            <a:avLst/>
          </a:prstGeom>
          <a:solidFill>
            <a:srgbClr val="CCFF99">
              <a:alpha val="50000"/>
            </a:srgbClr>
          </a:solidFill>
          <a:ln>
            <a:noFill/>
          </a:ln>
          <a:effectLst/>
          <a:extLst/>
        </p:spPr>
        <p:txBody>
          <a:bodyPr lIns="90000" tIns="46800" rIns="90000" bIns="46800">
            <a:spAutoFit/>
          </a:bodyPr>
          <a:lstStyle>
            <a:lvl1pPr marL="196850" indent="-196850">
              <a:defRPr kumimoji="1">
                <a:solidFill>
                  <a:schemeClr val="tx1"/>
                </a:solidFill>
                <a:latin typeface="Arial" pitchFamily="34" charset="0"/>
                <a:ea typeface="新細明體" pitchFamily="18" charset="-120"/>
              </a:defRPr>
            </a:lvl1pPr>
            <a:lvl2pPr marL="473075">
              <a:defRPr kumimoji="1">
                <a:solidFill>
                  <a:schemeClr val="tx1"/>
                </a:solidFill>
                <a:latin typeface="Arial" pitchFamily="34" charset="0"/>
                <a:ea typeface="新細明體" pitchFamily="18" charset="-120"/>
              </a:defRPr>
            </a:lvl2pPr>
            <a:lvl3pPr>
              <a:defRPr kumimoji="1">
                <a:solidFill>
                  <a:schemeClr val="tx1"/>
                </a:solidFill>
                <a:latin typeface="Arial" pitchFamily="34" charset="0"/>
                <a:ea typeface="新細明體" pitchFamily="18" charset="-120"/>
              </a:defRPr>
            </a:lvl3pPr>
            <a:lvl4pPr>
              <a:defRPr kumimoji="1">
                <a:solidFill>
                  <a:schemeClr val="tx1"/>
                </a:solidFill>
                <a:latin typeface="Arial" pitchFamily="34" charset="0"/>
                <a:ea typeface="新細明體" pitchFamily="18" charset="-120"/>
              </a:defRPr>
            </a:lvl4pPr>
            <a:lvl5pPr>
              <a:defRPr kumimoji="1">
                <a:solidFill>
                  <a:schemeClr val="tx1"/>
                </a:solidFill>
                <a:latin typeface="Arial" pitchFamily="34" charset="0"/>
                <a:ea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defRPr>
            </a:lvl9pPr>
          </a:lstStyle>
          <a:p>
            <a:pPr>
              <a:spcBef>
                <a:spcPct val="5000"/>
              </a:spcBef>
              <a:buFont typeface="Wingdings" pitchFamily="2" charset="2"/>
              <a:buChar char="§"/>
              <a:defRPr/>
            </a:pPr>
            <a:r>
              <a:rPr lang="zh-TW" altLang="en-US" b="1" smtClean="0">
                <a:solidFill>
                  <a:srgbClr val="FF0000"/>
                </a:solidFill>
                <a:effectLst>
                  <a:outerShdw blurRad="38100" dist="38100" dir="2700000" algn="tl">
                    <a:srgbClr val="000000"/>
                  </a:outerShdw>
                </a:effectLst>
                <a:latin typeface="Times New Roman" pitchFamily="18" charset="0"/>
                <a:ea typeface="標楷體" pitchFamily="65" charset="-120"/>
              </a:rPr>
              <a:t>避難準備開始</a:t>
            </a:r>
          </a:p>
          <a:p>
            <a:pPr>
              <a:spcBef>
                <a:spcPct val="5000"/>
              </a:spcBef>
              <a:buFont typeface="Wingdings" pitchFamily="2" charset="2"/>
              <a:buChar char="§"/>
              <a:defRPr/>
            </a:pPr>
            <a:r>
              <a:rPr lang="zh-TW" altLang="en-US" b="1" smtClean="0">
                <a:latin typeface="Times New Roman" pitchFamily="18" charset="0"/>
                <a:ea typeface="標楷體" pitchFamily="65" charset="-120"/>
              </a:rPr>
              <a:t>防救災動員及機具準備</a:t>
            </a:r>
          </a:p>
          <a:p>
            <a:pPr>
              <a:spcBef>
                <a:spcPct val="5000"/>
              </a:spcBef>
              <a:buFont typeface="Wingdings" pitchFamily="2" charset="2"/>
              <a:buChar char="§"/>
              <a:defRPr/>
            </a:pPr>
            <a:r>
              <a:rPr lang="zh-TW" altLang="en-US" b="1" smtClean="0">
                <a:latin typeface="Times New Roman" pitchFamily="18" charset="0"/>
                <a:ea typeface="標楷體" pitchFamily="65" charset="-120"/>
              </a:rPr>
              <a:t>注意水位持續上升</a:t>
            </a:r>
          </a:p>
          <a:p>
            <a:pPr>
              <a:spcBef>
                <a:spcPct val="5000"/>
              </a:spcBef>
              <a:buFont typeface="Wingdings" pitchFamily="2" charset="2"/>
              <a:buChar char="§"/>
              <a:defRPr/>
            </a:pPr>
            <a:r>
              <a:rPr lang="zh-TW" altLang="en-US" b="1" smtClean="0">
                <a:latin typeface="Times New Roman" pitchFamily="18" charset="0"/>
                <a:ea typeface="標楷體" pitchFamily="65" charset="-120"/>
              </a:rPr>
              <a:t>關閉或禁止河川區域通行</a:t>
            </a:r>
          </a:p>
          <a:p>
            <a:pPr>
              <a:spcBef>
                <a:spcPct val="5000"/>
              </a:spcBef>
              <a:buFont typeface="Wingdings" pitchFamily="2" charset="2"/>
              <a:buChar char="§"/>
              <a:defRPr/>
            </a:pPr>
            <a:r>
              <a:rPr lang="zh-TW" altLang="en-US" b="1" smtClean="0">
                <a:latin typeface="Times New Roman" pitchFamily="18" charset="0"/>
                <a:ea typeface="標楷體" pitchFamily="65" charset="-120"/>
              </a:rPr>
              <a:t>警告高灘地活動民眾疏散</a:t>
            </a:r>
          </a:p>
        </p:txBody>
      </p:sp>
      <p:sp>
        <p:nvSpPr>
          <p:cNvPr id="246809" name="Text Box 25"/>
          <p:cNvSpPr txBox="1">
            <a:spLocks noChangeArrowheads="1"/>
          </p:cNvSpPr>
          <p:nvPr/>
        </p:nvSpPr>
        <p:spPr bwMode="auto">
          <a:xfrm>
            <a:off x="6096000" y="3048000"/>
            <a:ext cx="2895600" cy="1465263"/>
          </a:xfrm>
          <a:prstGeom prst="rect">
            <a:avLst/>
          </a:prstGeom>
          <a:solidFill>
            <a:srgbClr val="FFCC99">
              <a:alpha val="50000"/>
            </a:srgbClr>
          </a:solidFill>
          <a:ln>
            <a:noFill/>
          </a:ln>
          <a:effectLst/>
          <a:extLst/>
        </p:spPr>
        <p:txBody>
          <a:bodyPr lIns="90000" tIns="46800" rIns="90000" bIns="46800">
            <a:spAutoFit/>
          </a:bodyPr>
          <a:lstStyle>
            <a:lvl1pPr marL="196850" indent="-196850">
              <a:defRPr kumimoji="1">
                <a:solidFill>
                  <a:schemeClr val="tx1"/>
                </a:solidFill>
                <a:latin typeface="Arial" pitchFamily="34" charset="0"/>
                <a:ea typeface="新細明體" pitchFamily="18" charset="-120"/>
              </a:defRPr>
            </a:lvl1pPr>
            <a:lvl2pPr marL="473075">
              <a:defRPr kumimoji="1">
                <a:solidFill>
                  <a:schemeClr val="tx1"/>
                </a:solidFill>
                <a:latin typeface="Arial" pitchFamily="34" charset="0"/>
                <a:ea typeface="新細明體" pitchFamily="18" charset="-120"/>
              </a:defRPr>
            </a:lvl2pPr>
            <a:lvl3pPr>
              <a:defRPr kumimoji="1">
                <a:solidFill>
                  <a:schemeClr val="tx1"/>
                </a:solidFill>
                <a:latin typeface="Arial" pitchFamily="34" charset="0"/>
                <a:ea typeface="新細明體" pitchFamily="18" charset="-120"/>
              </a:defRPr>
            </a:lvl3pPr>
            <a:lvl4pPr>
              <a:defRPr kumimoji="1">
                <a:solidFill>
                  <a:schemeClr val="tx1"/>
                </a:solidFill>
                <a:latin typeface="Arial" pitchFamily="34" charset="0"/>
                <a:ea typeface="新細明體" pitchFamily="18" charset="-120"/>
              </a:defRPr>
            </a:lvl4pPr>
            <a:lvl5pPr>
              <a:defRPr kumimoji="1">
                <a:solidFill>
                  <a:schemeClr val="tx1"/>
                </a:solidFill>
                <a:latin typeface="Arial" pitchFamily="34" charset="0"/>
                <a:ea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defRPr>
            </a:lvl9pPr>
          </a:lstStyle>
          <a:p>
            <a:pPr>
              <a:buFont typeface="Wingdings" pitchFamily="2" charset="2"/>
              <a:buChar char="§"/>
              <a:defRPr/>
            </a:pPr>
            <a:r>
              <a:rPr lang="zh-TW" altLang="en-US" b="1" smtClean="0">
                <a:solidFill>
                  <a:srgbClr val="FF0000"/>
                </a:solidFill>
                <a:effectLst>
                  <a:outerShdw blurRad="38100" dist="38100" dir="2700000" algn="tl">
                    <a:srgbClr val="000000"/>
                  </a:outerShdw>
                </a:effectLst>
                <a:latin typeface="Times New Roman" pitchFamily="18" charset="0"/>
                <a:ea typeface="標楷體" pitchFamily="65" charset="-120"/>
              </a:rPr>
              <a:t>警戒單通報</a:t>
            </a:r>
          </a:p>
          <a:p>
            <a:pPr>
              <a:buFont typeface="Wingdings" pitchFamily="2" charset="2"/>
              <a:buChar char="§"/>
              <a:defRPr/>
            </a:pPr>
            <a:r>
              <a:rPr lang="zh-TW" altLang="en-US" b="1" smtClean="0">
                <a:latin typeface="Times New Roman" pitchFamily="18" charset="0"/>
                <a:ea typeface="標楷體" pitchFamily="65" charset="-120"/>
              </a:rPr>
              <a:t>注意水位上升及降雨</a:t>
            </a:r>
          </a:p>
          <a:p>
            <a:pPr>
              <a:buFont typeface="Wingdings" pitchFamily="2" charset="2"/>
              <a:buChar char="§"/>
              <a:defRPr/>
            </a:pPr>
            <a:r>
              <a:rPr lang="zh-TW" altLang="en-US" b="1" smtClean="0">
                <a:latin typeface="Times New Roman" pitchFamily="18" charset="0"/>
                <a:ea typeface="標楷體" pitchFamily="65" charset="-120"/>
              </a:rPr>
              <a:t>防救災動員及機具待命</a:t>
            </a:r>
          </a:p>
          <a:p>
            <a:pPr>
              <a:buFont typeface="Wingdings" pitchFamily="2" charset="2"/>
              <a:buChar char="§"/>
              <a:defRPr/>
            </a:pPr>
            <a:r>
              <a:rPr lang="zh-TW" altLang="en-US" b="1" smtClean="0">
                <a:latin typeface="Times New Roman" pitchFamily="18" charset="0"/>
                <a:ea typeface="標楷體" pitchFamily="65" charset="-120"/>
              </a:rPr>
              <a:t>加強水情警戒及警戒通報</a:t>
            </a:r>
          </a:p>
          <a:p>
            <a:pPr>
              <a:buFont typeface="Wingdings" pitchFamily="2" charset="2"/>
              <a:buChar char="§"/>
              <a:defRPr/>
            </a:pPr>
            <a:r>
              <a:rPr lang="zh-TW" altLang="en-US" b="1" smtClean="0">
                <a:solidFill>
                  <a:srgbClr val="FF0000"/>
                </a:solidFill>
                <a:effectLst>
                  <a:outerShdw blurRad="38100" dist="38100" dir="2700000" algn="tl">
                    <a:srgbClr val="000000"/>
                  </a:outerShdw>
                </a:effectLst>
                <a:latin typeface="Times New Roman" pitchFamily="18" charset="0"/>
                <a:ea typeface="標楷體" pitchFamily="65" charset="-120"/>
              </a:rPr>
              <a:t>避難勸告及完成避難準備</a:t>
            </a:r>
          </a:p>
        </p:txBody>
      </p:sp>
      <p:sp>
        <p:nvSpPr>
          <p:cNvPr id="246810" name="Text Box 26"/>
          <p:cNvSpPr txBox="1">
            <a:spLocks noChangeArrowheads="1"/>
          </p:cNvSpPr>
          <p:nvPr/>
        </p:nvSpPr>
        <p:spPr bwMode="auto">
          <a:xfrm>
            <a:off x="7620" y="292100"/>
            <a:ext cx="9144000" cy="584200"/>
          </a:xfrm>
          <a:prstGeom prst="rect">
            <a:avLst/>
          </a:prstGeom>
          <a:noFill/>
          <a:ln>
            <a:noFill/>
          </a:ln>
          <a:effectLst>
            <a:outerShdw dist="35921" dir="2700000" algn="ctr" rotWithShape="0">
              <a:schemeClr val="bg2">
                <a:alpha val="50000"/>
              </a:schemeClr>
            </a:outerShdw>
          </a:effectLst>
          <a:extLst/>
        </p:spPr>
        <p:txBody>
          <a:bodyPr>
            <a:spAutoFit/>
          </a:bodyPr>
          <a:lstStyle/>
          <a:p>
            <a:pPr algn="ctr">
              <a:spcBef>
                <a:spcPct val="50000"/>
              </a:spcBef>
              <a:defRPr/>
            </a:pPr>
            <a:r>
              <a:rPr lang="zh-TW" altLang="en-US" sz="3200" b="1" dirty="0">
                <a:solidFill>
                  <a:srgbClr val="663300"/>
                </a:solidFill>
                <a:effectLst>
                  <a:outerShdw blurRad="38100" dist="38100" dir="2700000" algn="tl">
                    <a:srgbClr val="000000">
                      <a:alpha val="43137"/>
                    </a:srgbClr>
                  </a:outerShdw>
                </a:effectLst>
                <a:latin typeface="+mj-lt"/>
                <a:ea typeface="+mj-ea"/>
                <a:cs typeface="+mj-cs"/>
              </a:rPr>
              <a:t>淹水</a:t>
            </a:r>
            <a:r>
              <a:rPr lang="en-US" altLang="zh-TW" sz="3200" b="1" dirty="0">
                <a:solidFill>
                  <a:srgbClr val="663300"/>
                </a:solidFill>
                <a:effectLst>
                  <a:outerShdw blurRad="38100" dist="38100" dir="2700000" algn="tl">
                    <a:srgbClr val="000000">
                      <a:alpha val="43137"/>
                    </a:srgbClr>
                  </a:outerShdw>
                </a:effectLst>
                <a:latin typeface="+mj-lt"/>
                <a:ea typeface="+mj-ea"/>
                <a:cs typeface="+mj-cs"/>
              </a:rPr>
              <a:t>(</a:t>
            </a:r>
            <a:r>
              <a:rPr lang="zh-TW" altLang="en-US" sz="3200" b="1" dirty="0">
                <a:solidFill>
                  <a:srgbClr val="663300"/>
                </a:solidFill>
                <a:effectLst>
                  <a:outerShdw blurRad="38100" dist="38100" dir="2700000" algn="tl">
                    <a:srgbClr val="000000">
                      <a:alpha val="43137"/>
                    </a:srgbClr>
                  </a:outerShdw>
                </a:effectLst>
                <a:latin typeface="+mj-lt"/>
                <a:ea typeface="+mj-ea"/>
                <a:cs typeface="+mj-cs"/>
              </a:rPr>
              <a:t>河川外水</a:t>
            </a:r>
            <a:r>
              <a:rPr lang="en-US" altLang="zh-TW" sz="3200" b="1" dirty="0">
                <a:solidFill>
                  <a:srgbClr val="663300"/>
                </a:solidFill>
                <a:effectLst>
                  <a:outerShdw blurRad="38100" dist="38100" dir="2700000" algn="tl">
                    <a:srgbClr val="000000">
                      <a:alpha val="43137"/>
                    </a:srgbClr>
                  </a:outerShdw>
                </a:effectLst>
                <a:latin typeface="+mj-lt"/>
                <a:ea typeface="+mj-ea"/>
                <a:cs typeface="+mj-cs"/>
              </a:rPr>
              <a:t>)</a:t>
            </a:r>
            <a:r>
              <a:rPr lang="zh-TW" altLang="en-US" sz="3200" b="1" dirty="0">
                <a:solidFill>
                  <a:srgbClr val="663300"/>
                </a:solidFill>
                <a:effectLst>
                  <a:outerShdw blurRad="38100" dist="38100" dir="2700000" algn="tl">
                    <a:srgbClr val="000000">
                      <a:alpha val="43137"/>
                    </a:srgbClr>
                  </a:outerShdw>
                </a:effectLst>
                <a:latin typeface="+mj-lt"/>
                <a:ea typeface="+mj-ea"/>
                <a:cs typeface="+mj-cs"/>
              </a:rPr>
              <a:t>預警</a:t>
            </a:r>
          </a:p>
        </p:txBody>
      </p:sp>
    </p:spTree>
    <p:extLst>
      <p:ext uri="{BB962C8B-B14F-4D97-AF65-F5344CB8AC3E}">
        <p14:creationId xmlns:p14="http://schemas.microsoft.com/office/powerpoint/2010/main" val="344191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wipe(down)">
                                      <p:cBhvr>
                                        <p:cTn id="7" dur="500"/>
                                        <p:tgtEl>
                                          <p:spTgt spid="24678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6793"/>
                                        </p:tgtEl>
                                        <p:attrNameLst>
                                          <p:attrName>style.visibility</p:attrName>
                                        </p:attrNameLst>
                                      </p:cBhvr>
                                      <p:to>
                                        <p:strVal val="visible"/>
                                      </p:to>
                                    </p:set>
                                    <p:animEffect transition="in" filter="wipe(down)">
                                      <p:cBhvr>
                                        <p:cTn id="11" dur="500"/>
                                        <p:tgtEl>
                                          <p:spTgt spid="246793"/>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246792"/>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4680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6788"/>
                                        </p:tgtEl>
                                        <p:attrNameLst>
                                          <p:attrName>style.visibility</p:attrName>
                                        </p:attrNameLst>
                                      </p:cBhvr>
                                      <p:to>
                                        <p:strVal val="visible"/>
                                      </p:to>
                                    </p:set>
                                    <p:animEffect transition="in" filter="wipe(down)">
                                      <p:cBhvr>
                                        <p:cTn id="22" dur="500"/>
                                        <p:tgtEl>
                                          <p:spTgt spid="246788"/>
                                        </p:tgtEl>
                                      </p:cBhvr>
                                    </p:animEffect>
                                  </p:childTnLst>
                                </p:cTn>
                              </p:par>
                            </p:childTnLst>
                          </p:cTn>
                        </p:par>
                        <p:par>
                          <p:cTn id="23" fill="hold" nodeType="afterGroup">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46799"/>
                                        </p:tgtEl>
                                        <p:attrNameLst>
                                          <p:attrName>style.visibility</p:attrName>
                                        </p:attrNameLst>
                                      </p:cBhvr>
                                      <p:to>
                                        <p:strVal val="visible"/>
                                      </p:to>
                                    </p:set>
                                    <p:animEffect transition="in" filter="wipe(down)">
                                      <p:cBhvr>
                                        <p:cTn id="26" dur="500"/>
                                        <p:tgtEl>
                                          <p:spTgt spid="246799"/>
                                        </p:tgtEl>
                                      </p:cBhvr>
                                    </p:animEffect>
                                  </p:childTnLst>
                                </p:cTn>
                              </p:par>
                            </p:childTnLst>
                          </p:cTn>
                        </p:par>
                        <p:par>
                          <p:cTn id="27" fill="hold" nodeType="afterGroup">
                            <p:stCondLst>
                              <p:cond delay="1000"/>
                            </p:stCondLst>
                            <p:childTnLst>
                              <p:par>
                                <p:cTn id="28" presetID="1" presetClass="entr" presetSubtype="0" fill="hold" grpId="0" nodeType="afterEffect">
                                  <p:stCondLst>
                                    <p:cond delay="0"/>
                                  </p:stCondLst>
                                  <p:childTnLst>
                                    <p:set>
                                      <p:cBhvr>
                                        <p:cTn id="29" dur="1" fill="hold">
                                          <p:stCondLst>
                                            <p:cond delay="499"/>
                                          </p:stCondLst>
                                        </p:cTn>
                                        <p:tgtEl>
                                          <p:spTgt spid="246802"/>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499"/>
                                          </p:stCondLst>
                                        </p:cTn>
                                        <p:tgtEl>
                                          <p:spTgt spid="2468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6789"/>
                                        </p:tgtEl>
                                        <p:attrNameLst>
                                          <p:attrName>style.visibility</p:attrName>
                                        </p:attrNameLst>
                                      </p:cBhvr>
                                      <p:to>
                                        <p:strVal val="visible"/>
                                      </p:to>
                                    </p:set>
                                    <p:animEffect transition="in" filter="wipe(down)">
                                      <p:cBhvr>
                                        <p:cTn id="37" dur="500"/>
                                        <p:tgtEl>
                                          <p:spTgt spid="246789"/>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246800"/>
                                        </p:tgtEl>
                                        <p:attrNameLst>
                                          <p:attrName>style.visibility</p:attrName>
                                        </p:attrNameLst>
                                      </p:cBhvr>
                                      <p:to>
                                        <p:strVal val="visible"/>
                                      </p:to>
                                    </p:set>
                                    <p:animEffect transition="in" filter="wipe(down)">
                                      <p:cBhvr>
                                        <p:cTn id="41" dur="500"/>
                                        <p:tgtEl>
                                          <p:spTgt spid="246800"/>
                                        </p:tgtEl>
                                      </p:cBhvr>
                                    </p:animEffect>
                                  </p:childTnLst>
                                </p:cTn>
                              </p:par>
                            </p:childTnLst>
                          </p:cTn>
                        </p:par>
                        <p:par>
                          <p:cTn id="42" fill="hold" nodeType="afterGroup">
                            <p:stCondLst>
                              <p:cond delay="1000"/>
                            </p:stCondLst>
                            <p:childTnLst>
                              <p:par>
                                <p:cTn id="43" presetID="1" presetClass="entr" presetSubtype="0" fill="hold" grpId="0" nodeType="afterEffect">
                                  <p:stCondLst>
                                    <p:cond delay="0"/>
                                  </p:stCondLst>
                                  <p:childTnLst>
                                    <p:set>
                                      <p:cBhvr>
                                        <p:cTn id="44" dur="1" fill="hold">
                                          <p:stCondLst>
                                            <p:cond delay="499"/>
                                          </p:stCondLst>
                                        </p:cTn>
                                        <p:tgtEl>
                                          <p:spTgt spid="246801"/>
                                        </p:tgtEl>
                                        <p:attrNameLst>
                                          <p:attrName>style.visibility</p:attrName>
                                        </p:attrNameLst>
                                      </p:cBhvr>
                                      <p:to>
                                        <p:strVal val="visible"/>
                                      </p:to>
                                    </p:set>
                                  </p:childTnLst>
                                </p:cTn>
                              </p:par>
                            </p:childTnLst>
                          </p:cTn>
                        </p:par>
                        <p:par>
                          <p:cTn id="45" fill="hold" nodeType="afterGroup">
                            <p:stCondLst>
                              <p:cond delay="1500"/>
                            </p:stCondLst>
                            <p:childTnLst>
                              <p:par>
                                <p:cTn id="46" presetID="1" presetClass="entr" presetSubtype="0" fill="hold" grpId="0" nodeType="afterEffect">
                                  <p:stCondLst>
                                    <p:cond delay="0"/>
                                  </p:stCondLst>
                                  <p:childTnLst>
                                    <p:set>
                                      <p:cBhvr>
                                        <p:cTn id="47" dur="1" fill="hold">
                                          <p:stCondLst>
                                            <p:cond delay="499"/>
                                          </p:stCondLst>
                                        </p:cTn>
                                        <p:tgtEl>
                                          <p:spTgt spid="24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nimBg="1"/>
      <p:bldP spid="246788" grpId="0" animBg="1"/>
      <p:bldP spid="246789" grpId="0" animBg="1"/>
      <p:bldP spid="246792" grpId="0" animBg="1" autoUpdateAnimBg="0"/>
      <p:bldP spid="246793" grpId="0" animBg="1"/>
      <p:bldP spid="246799" grpId="0" animBg="1"/>
      <p:bldP spid="246800" grpId="0" animBg="1"/>
      <p:bldP spid="246801" grpId="0" animBg="1" autoUpdateAnimBg="0"/>
      <p:bldP spid="246802" grpId="0" animBg="1" autoUpdateAnimBg="0"/>
      <p:bldP spid="246803" grpId="0" animBg="1" autoUpdateAnimBg="0"/>
      <p:bldP spid="246808" grpId="0" animBg="1" autoUpdateAnimBg="0"/>
      <p:bldP spid="246809"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zh-TW" altLang="en-US" sz="3200" dirty="0" smtClean="0"/>
              <a:t>水災疏散撤離作業－中央與地方權責分工</a:t>
            </a:r>
          </a:p>
        </p:txBody>
      </p:sp>
      <p:sp>
        <p:nvSpPr>
          <p:cNvPr id="45059" name="內容版面配置區 2"/>
          <p:cNvSpPr>
            <a:spLocks noGrp="1"/>
          </p:cNvSpPr>
          <p:nvPr>
            <p:ph sz="quarter" idx="1"/>
          </p:nvPr>
        </p:nvSpPr>
        <p:spPr/>
        <p:txBody>
          <a:bodyPr/>
          <a:lstStyle/>
          <a:p>
            <a:r>
              <a:rPr lang="zh-TW" altLang="en-US" sz="2000" smtClean="0">
                <a:solidFill>
                  <a:srgbClr val="FF0000"/>
                </a:solidFill>
              </a:rPr>
              <a:t>行政院秘書處</a:t>
            </a:r>
            <a:r>
              <a:rPr lang="en-US" altLang="zh-TW" sz="2000" smtClean="0"/>
              <a:t>99</a:t>
            </a:r>
            <a:r>
              <a:rPr lang="zh-TW" altLang="en-US" sz="2000" smtClean="0"/>
              <a:t>年</a:t>
            </a:r>
            <a:r>
              <a:rPr lang="en-US" altLang="zh-TW" sz="2000" smtClean="0"/>
              <a:t>8</a:t>
            </a:r>
            <a:r>
              <a:rPr lang="zh-TW" altLang="en-US" sz="2000" smtClean="0"/>
              <a:t>月</a:t>
            </a:r>
            <a:r>
              <a:rPr lang="en-US" altLang="zh-TW" sz="2000" smtClean="0"/>
              <a:t>16</a:t>
            </a:r>
            <a:r>
              <a:rPr lang="zh-TW" altLang="en-US" sz="2000" smtClean="0"/>
              <a:t>日院臺忠字第</a:t>
            </a:r>
            <a:r>
              <a:rPr lang="en-US" altLang="zh-TW" sz="2000" smtClean="0"/>
              <a:t>0990102203</a:t>
            </a:r>
            <a:r>
              <a:rPr lang="zh-TW" altLang="en-US" sz="2000" smtClean="0"/>
              <a:t>號函－</a:t>
            </a:r>
            <a:r>
              <a:rPr lang="zh-TW" altLang="en-US" sz="2000" smtClean="0">
                <a:solidFill>
                  <a:srgbClr val="FF0000"/>
                </a:solidFill>
              </a:rPr>
              <a:t>疏散撤離作業分工</a:t>
            </a:r>
          </a:p>
          <a:p>
            <a:endParaRPr lang="zh-TW" altLang="en-US" smtClean="0"/>
          </a:p>
        </p:txBody>
      </p:sp>
      <p:graphicFrame>
        <p:nvGraphicFramePr>
          <p:cNvPr id="5" name="表格 4"/>
          <p:cNvGraphicFramePr>
            <a:graphicFrameLocks noGrp="1"/>
          </p:cNvGraphicFramePr>
          <p:nvPr/>
        </p:nvGraphicFramePr>
        <p:xfrm>
          <a:off x="174625" y="1544638"/>
          <a:ext cx="8810626" cy="4541338"/>
        </p:xfrm>
        <a:graphic>
          <a:graphicData uri="http://schemas.openxmlformats.org/drawingml/2006/table">
            <a:tbl>
              <a:tblPr firstRow="1" bandRow="1">
                <a:tableStyleId>{9DCAF9ED-07DC-4A11-8D7F-57B35C25682E}</a:tableStyleId>
              </a:tblPr>
              <a:tblGrid>
                <a:gridCol w="1975224"/>
                <a:gridCol w="1195739"/>
                <a:gridCol w="1398945"/>
                <a:gridCol w="1195739"/>
                <a:gridCol w="1195739"/>
                <a:gridCol w="1849240"/>
              </a:tblGrid>
              <a:tr h="578958">
                <a:tc>
                  <a:txBody>
                    <a:bodyPr/>
                    <a:lstStyle/>
                    <a:p>
                      <a:pPr algn="r"/>
                      <a:r>
                        <a:rPr lang="zh-TW" altLang="en-US" sz="1600" b="0" dirty="0" smtClean="0"/>
                        <a:t>單位</a:t>
                      </a:r>
                      <a:endParaRPr lang="en-US" altLang="zh-TW" sz="1600" b="0" dirty="0" smtClean="0"/>
                    </a:p>
                    <a:p>
                      <a:pPr algn="l"/>
                      <a:r>
                        <a:rPr lang="zh-TW" altLang="en-US" sz="1600" b="0" dirty="0" smtClean="0"/>
                        <a:t>執行內容</a:t>
                      </a:r>
                      <a:endParaRPr lang="zh-TW" altLang="en-US" sz="1600" b="0" dirty="0"/>
                    </a:p>
                  </a:txBody>
                  <a:tcPr marL="91443" marR="91443" marT="45707" marB="45707" anchor="ctr">
                    <a:lnR w="6350" cap="flat" cmpd="sng" algn="ctr">
                      <a:solidFill>
                        <a:srgbClr val="0099CC"/>
                      </a:solidFill>
                      <a:prstDash val="solid"/>
                      <a:round/>
                      <a:headEnd type="none" w="med" len="med"/>
                      <a:tailEnd type="none" w="med" len="med"/>
                    </a:lnR>
                    <a:lnTlToBr w="6350" cap="flat" cmpd="sng" algn="ctr">
                      <a:solidFill>
                        <a:srgbClr val="0099CC"/>
                      </a:solidFill>
                      <a:prstDash val="solid"/>
                      <a:round/>
                      <a:headEnd type="none" w="med" len="med"/>
                      <a:tailEnd type="none" w="med" len="med"/>
                    </a:lnTlToBr>
                  </a:tcPr>
                </a:tc>
                <a:tc>
                  <a:txBody>
                    <a:bodyPr/>
                    <a:lstStyle/>
                    <a:p>
                      <a:pPr algn="ctr"/>
                      <a:r>
                        <a:rPr lang="zh-TW" altLang="en-US" sz="1600" b="0" dirty="0" smtClean="0"/>
                        <a:t>中央政府</a:t>
                      </a:r>
                      <a:endParaRPr lang="zh-TW" altLang="en-US" sz="1600" b="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b="0" dirty="0" smtClean="0"/>
                        <a:t>縣</a:t>
                      </a:r>
                      <a:r>
                        <a:rPr lang="en-US" altLang="zh-TW" sz="1600" b="0" dirty="0" smtClean="0"/>
                        <a:t>(</a:t>
                      </a:r>
                      <a:r>
                        <a:rPr lang="zh-TW" altLang="en-US" sz="1600" b="0" dirty="0" smtClean="0"/>
                        <a:t>市</a:t>
                      </a:r>
                      <a:r>
                        <a:rPr lang="en-US" altLang="zh-TW" sz="1600" b="0" dirty="0" smtClean="0"/>
                        <a:t>)</a:t>
                      </a:r>
                      <a:r>
                        <a:rPr lang="zh-TW" altLang="en-US" sz="1600" b="0" dirty="0" smtClean="0"/>
                        <a:t>政府</a:t>
                      </a:r>
                      <a:endParaRPr lang="zh-TW" altLang="en-US" sz="1600" b="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b="0" dirty="0" smtClean="0"/>
                        <a:t>鄉</a:t>
                      </a:r>
                      <a:r>
                        <a:rPr lang="en-US" altLang="zh-TW" sz="1600" b="0" dirty="0" smtClean="0"/>
                        <a:t>(</a:t>
                      </a:r>
                      <a:r>
                        <a:rPr lang="zh-TW" altLang="en-US" sz="1600" b="0" dirty="0" smtClean="0"/>
                        <a:t>鎮、市</a:t>
                      </a:r>
                      <a:r>
                        <a:rPr lang="en-US" altLang="zh-TW" sz="1600" b="0" dirty="0" smtClean="0"/>
                        <a:t>)</a:t>
                      </a:r>
                    </a:p>
                    <a:p>
                      <a:pPr algn="ctr"/>
                      <a:r>
                        <a:rPr lang="zh-TW" altLang="en-US" sz="1600" b="0" dirty="0" smtClean="0"/>
                        <a:t>公所</a:t>
                      </a:r>
                      <a:endParaRPr lang="zh-TW" altLang="en-US" sz="1600" b="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b="0" dirty="0" smtClean="0"/>
                        <a:t>村里</a:t>
                      </a:r>
                      <a:endParaRPr lang="zh-TW" altLang="en-US" sz="1600" b="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b="0" dirty="0" smtClean="0"/>
                        <a:t>備註</a:t>
                      </a:r>
                      <a:endParaRPr lang="zh-TW" altLang="en-US" sz="1600" b="0" dirty="0"/>
                    </a:p>
                  </a:txBody>
                  <a:tcPr marL="91443" marR="91443" marT="45707" marB="45707" anchor="ctr">
                    <a:lnL w="6350" cap="flat" cmpd="sng" algn="ctr">
                      <a:solidFill>
                        <a:srgbClr val="0099CC"/>
                      </a:solidFill>
                      <a:prstDash val="solid"/>
                      <a:round/>
                      <a:headEnd type="none" w="med" len="med"/>
                      <a:tailEnd type="none" w="med" len="med"/>
                    </a:lnL>
                  </a:tcPr>
                </a:tc>
              </a:tr>
              <a:tr h="578958">
                <a:tc>
                  <a:txBody>
                    <a:bodyPr/>
                    <a:lstStyle/>
                    <a:p>
                      <a:r>
                        <a:rPr lang="en-US" altLang="zh-TW" sz="1600" dirty="0" smtClean="0"/>
                        <a:t>1.</a:t>
                      </a:r>
                      <a:r>
                        <a:rPr lang="zh-TW" altLang="en-US" sz="1600" dirty="0" smtClean="0"/>
                        <a:t>提供地方警戒資訊</a:t>
                      </a:r>
                      <a:endParaRPr lang="zh-TW" altLang="en-US" sz="1600" dirty="0"/>
                    </a:p>
                  </a:txBody>
                  <a:tcPr marL="91443" marR="91443" marT="45707" marB="45707" anchor="ctr">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給縣市</a:t>
                      </a:r>
                      <a:r>
                        <a:rPr lang="en-US" altLang="zh-TW" sz="1600" dirty="0" smtClean="0"/>
                        <a:t>)</a:t>
                      </a: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給鄉鎮</a:t>
                      </a:r>
                      <a:r>
                        <a:rPr lang="en-US" altLang="zh-TW" sz="1600" dirty="0" smtClean="0"/>
                        <a:t>)</a:t>
                      </a: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給村里</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r>
                        <a:rPr lang="zh-TW" altLang="en-US" sz="1600" dirty="0" smtClean="0"/>
                        <a:t>含公路通阻與封橋封路資訊</a:t>
                      </a:r>
                      <a:endParaRPr lang="zh-TW" altLang="en-US" sz="1600" dirty="0"/>
                    </a:p>
                  </a:txBody>
                  <a:tcPr marL="91443" marR="91443" marT="45707" marB="45707">
                    <a:lnL w="6350" cap="flat" cmpd="sng" algn="ctr">
                      <a:solidFill>
                        <a:srgbClr val="0099CC"/>
                      </a:solidFill>
                      <a:prstDash val="solid"/>
                      <a:round/>
                      <a:headEnd type="none" w="med" len="med"/>
                      <a:tailEnd type="none" w="med" len="med"/>
                    </a:lnL>
                  </a:tcPr>
                </a:tc>
              </a:tr>
              <a:tr h="578958">
                <a:tc>
                  <a:txBody>
                    <a:bodyPr/>
                    <a:lstStyle/>
                    <a:p>
                      <a:r>
                        <a:rPr lang="en-US" altLang="zh-TW" sz="1600" dirty="0" smtClean="0"/>
                        <a:t>2.</a:t>
                      </a:r>
                      <a:r>
                        <a:rPr lang="zh-TW" altLang="en-US" sz="1600" dirty="0" smtClean="0"/>
                        <a:t>劃定管制區</a:t>
                      </a:r>
                      <a:endParaRPr lang="zh-TW" altLang="en-US" sz="1600" dirty="0"/>
                    </a:p>
                  </a:txBody>
                  <a:tcPr marL="91443" marR="91443" marT="45707" marB="45707" anchor="ctr">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006600"/>
                          </a:solidFill>
                          <a:sym typeface="Wingdings 3"/>
                        </a:rPr>
                        <a:t></a:t>
                      </a:r>
                      <a:endParaRPr lang="en-US" altLang="zh-TW" sz="1600" dirty="0" smtClean="0">
                        <a:solidFill>
                          <a:srgbClr val="006600"/>
                        </a:solidFill>
                        <a:sym typeface="Wingdings 3"/>
                      </a:endParaRPr>
                    </a:p>
                    <a:p>
                      <a:pPr algn="ctr"/>
                      <a:r>
                        <a:rPr lang="en-US" altLang="zh-TW" sz="1600" dirty="0" smtClean="0">
                          <a:sym typeface="Wingdings 3"/>
                        </a:rPr>
                        <a:t>(</a:t>
                      </a:r>
                      <a:r>
                        <a:rPr lang="zh-TW" altLang="en-US" sz="1600" dirty="0" smtClean="0">
                          <a:sym typeface="Wingdings 3"/>
                        </a:rPr>
                        <a:t>協助縣市</a:t>
                      </a:r>
                      <a:r>
                        <a:rPr lang="en-US" altLang="zh-TW" sz="1600" dirty="0" smtClean="0">
                          <a:sym typeface="Wingdings 3"/>
                        </a:rPr>
                        <a:t>)</a:t>
                      </a: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負責劃定</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協助縣市</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r>
                        <a:rPr lang="zh-TW" altLang="en-US" sz="1600" dirty="0" smtClean="0"/>
                        <a:t>管制區禁止民眾進入活動</a:t>
                      </a:r>
                      <a:endParaRPr lang="zh-TW" altLang="en-US" sz="1600" dirty="0"/>
                    </a:p>
                  </a:txBody>
                  <a:tcPr marL="91443" marR="91443" marT="45707" marB="45707">
                    <a:lnL w="6350" cap="flat" cmpd="sng" algn="ctr">
                      <a:solidFill>
                        <a:srgbClr val="0099CC"/>
                      </a:solidFill>
                      <a:prstDash val="solid"/>
                      <a:round/>
                      <a:headEnd type="none" w="med" len="med"/>
                      <a:tailEnd type="none" w="med" len="med"/>
                    </a:lnL>
                    <a:lnB w="19050" cap="flat" cmpd="sng" algn="ctr">
                      <a:solidFill>
                        <a:srgbClr val="FF0000"/>
                      </a:solidFill>
                      <a:prstDash val="solid"/>
                      <a:round/>
                      <a:headEnd type="none" w="med" len="med"/>
                      <a:tailEnd type="none" w="med" len="med"/>
                    </a:lnB>
                  </a:tcPr>
                </a:tc>
              </a:tr>
              <a:tr h="578958">
                <a:tc>
                  <a:txBody>
                    <a:bodyPr/>
                    <a:lstStyle/>
                    <a:p>
                      <a:r>
                        <a:rPr lang="en-US" altLang="zh-TW" sz="1600" dirty="0" smtClean="0"/>
                        <a:t>3.</a:t>
                      </a:r>
                      <a:r>
                        <a:rPr lang="zh-TW" altLang="en-US" sz="1600" dirty="0" smtClean="0"/>
                        <a:t>劃定應撤離村里</a:t>
                      </a:r>
                      <a:endParaRPr lang="zh-TW" altLang="en-US" sz="1600" dirty="0">
                        <a:solidFill>
                          <a:srgbClr val="0000CC"/>
                        </a:solidFill>
                      </a:endParaRPr>
                    </a:p>
                  </a:txBody>
                  <a:tcPr marL="91443" marR="91443" marT="45707" marB="45707" anchor="ctr">
                    <a:lnL w="19050" cap="flat" cmpd="sng" algn="ctr">
                      <a:solidFill>
                        <a:srgbClr val="FF0000"/>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協助鄉鎮</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負責劃定</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endParaRPr lang="zh-TW" altLang="en-US" sz="1600" dirty="0"/>
                    </a:p>
                  </a:txBody>
                  <a:tcPr marL="91443" marR="91443" marT="45707" marB="45707">
                    <a:lnL w="6350" cap="flat" cmpd="sng" algn="ctr">
                      <a:solidFill>
                        <a:srgbClr val="0099CC"/>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r>
              <a:tr h="1066502">
                <a:tc>
                  <a:txBody>
                    <a:bodyPr/>
                    <a:lstStyle/>
                    <a:p>
                      <a:r>
                        <a:rPr lang="en-US" altLang="zh-TW" sz="1600" dirty="0" smtClean="0"/>
                        <a:t>4.</a:t>
                      </a:r>
                      <a:r>
                        <a:rPr lang="zh-TW" altLang="en-US" sz="1600" dirty="0" smtClean="0"/>
                        <a:t>建立應撤離名冊</a:t>
                      </a:r>
                      <a:endParaRPr lang="zh-TW" altLang="en-US" sz="1600" dirty="0">
                        <a:solidFill>
                          <a:srgbClr val="0000CC"/>
                        </a:solidFill>
                      </a:endParaRPr>
                    </a:p>
                  </a:txBody>
                  <a:tcPr marL="91443" marR="91443" marT="45707" marB="45707" anchor="ctr">
                    <a:lnL w="19050" cap="flat" cmpd="sng" algn="ctr">
                      <a:solidFill>
                        <a:srgbClr val="FF0000"/>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6600"/>
                          </a:solidFill>
                          <a:sym typeface="Wingdings 3"/>
                        </a:rPr>
                        <a:t></a:t>
                      </a:r>
                      <a:endParaRPr lang="en-US" altLang="zh-TW" sz="1600" dirty="0" smtClean="0">
                        <a:solidFill>
                          <a:srgbClr val="006600"/>
                        </a:solidFill>
                        <a:sym typeface="Wingdings 3"/>
                      </a:endParaRPr>
                    </a:p>
                    <a:p>
                      <a:pPr algn="ctr"/>
                      <a:r>
                        <a:rPr lang="en-US" altLang="zh-TW" sz="1600" dirty="0" smtClean="0">
                          <a:sym typeface="Wingdings 3"/>
                        </a:rPr>
                        <a:t>(</a:t>
                      </a:r>
                      <a:r>
                        <a:rPr lang="zh-TW" altLang="en-US" sz="1600" dirty="0" smtClean="0">
                          <a:sym typeface="Wingdings 3"/>
                        </a:rPr>
                        <a:t>協助並確認</a:t>
                      </a:r>
                      <a:r>
                        <a:rPr lang="en-US" altLang="zh-TW" sz="1600" dirty="0" smtClean="0">
                          <a:sym typeface="Wingdings 3"/>
                        </a:rPr>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solidFill>
                            <a:srgbClr val="0000CC"/>
                          </a:solidFill>
                        </a:rPr>
                        <a:t>(</a:t>
                      </a:r>
                      <a:r>
                        <a:rPr lang="zh-TW" altLang="en-US" sz="1600" dirty="0" smtClean="0">
                          <a:solidFill>
                            <a:srgbClr val="0000CC"/>
                          </a:solidFill>
                        </a:rPr>
                        <a:t>綜整名冊</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r>
                        <a:rPr lang="zh-TW" altLang="en-US" sz="1600" dirty="0" smtClean="0"/>
                        <a:t>鄉</a:t>
                      </a:r>
                      <a:r>
                        <a:rPr lang="en-US" altLang="zh-TW" sz="1600" dirty="0" smtClean="0"/>
                        <a:t>(</a:t>
                      </a:r>
                      <a:r>
                        <a:rPr lang="zh-TW" altLang="en-US" sz="1600" dirty="0" smtClean="0"/>
                        <a:t>鎮、市</a:t>
                      </a:r>
                      <a:r>
                        <a:rPr lang="en-US" altLang="zh-TW" sz="1600" dirty="0" smtClean="0"/>
                        <a:t>)</a:t>
                      </a:r>
                      <a:r>
                        <a:rPr lang="zh-TW" altLang="en-US" sz="1600" dirty="0" smtClean="0"/>
                        <a:t>公所應調派必要行政人力，協助村里進行調查作業</a:t>
                      </a:r>
                      <a:endParaRPr lang="zh-TW" altLang="en-US" sz="1600" dirty="0"/>
                    </a:p>
                  </a:txBody>
                  <a:tcPr marL="91443" marR="91443" marT="45707" marB="45707">
                    <a:lnL w="6350" cap="flat" cmpd="sng" algn="ctr">
                      <a:solidFill>
                        <a:srgbClr val="0099CC"/>
                      </a:solidFill>
                      <a:prstDash val="solid"/>
                      <a:round/>
                      <a:headEnd type="none" w="med" len="med"/>
                      <a:tailEnd type="none" w="med" len="med"/>
                    </a:lnL>
                    <a:lnR w="19050" cap="flat" cmpd="sng" algn="ctr">
                      <a:solidFill>
                        <a:srgbClr val="FF0000"/>
                      </a:solidFill>
                      <a:prstDash val="solid"/>
                      <a:round/>
                      <a:headEnd type="none" w="med" len="med"/>
                      <a:tailEnd type="none" w="med" len="med"/>
                    </a:lnR>
                  </a:tcPr>
                </a:tc>
              </a:tr>
              <a:tr h="578958">
                <a:tc>
                  <a:txBody>
                    <a:bodyPr/>
                    <a:lstStyle/>
                    <a:p>
                      <a:r>
                        <a:rPr lang="en-US" altLang="zh-TW" sz="1600" dirty="0" smtClean="0"/>
                        <a:t>5.</a:t>
                      </a:r>
                      <a:r>
                        <a:rPr lang="zh-TW" altLang="en-US" sz="1600" dirty="0" smtClean="0"/>
                        <a:t>收容場所準備</a:t>
                      </a:r>
                      <a:endParaRPr lang="zh-TW" altLang="en-US" sz="1600" dirty="0">
                        <a:solidFill>
                          <a:srgbClr val="0000CC"/>
                        </a:solidFill>
                      </a:endParaRPr>
                    </a:p>
                  </a:txBody>
                  <a:tcPr marL="91443" marR="91443" marT="45707" marB="45707" anchor="ctr">
                    <a:lnL w="19050" cap="flat" cmpd="sng" algn="ctr">
                      <a:solidFill>
                        <a:srgbClr val="FF0000"/>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006600"/>
                          </a:solidFill>
                          <a:sym typeface="Wingdings 3"/>
                        </a:rPr>
                        <a:t></a:t>
                      </a:r>
                      <a:endParaRPr lang="en-US" altLang="zh-TW" sz="1600" dirty="0" smtClean="0">
                        <a:solidFill>
                          <a:srgbClr val="006600"/>
                        </a:solidFill>
                        <a:sym typeface="Wingdings 3"/>
                      </a:endParaRPr>
                    </a:p>
                    <a:p>
                      <a:pPr algn="ctr"/>
                      <a:r>
                        <a:rPr lang="en-US" altLang="zh-TW" sz="1600" dirty="0" smtClean="0">
                          <a:sym typeface="Wingdings 3"/>
                        </a:rPr>
                        <a:t>(</a:t>
                      </a:r>
                      <a:r>
                        <a:rPr lang="zh-TW" altLang="en-US" sz="1600" dirty="0" smtClean="0">
                          <a:sym typeface="Wingdings 3"/>
                        </a:rPr>
                        <a:t>其他支援</a:t>
                      </a:r>
                      <a:r>
                        <a:rPr lang="en-US" altLang="zh-TW" sz="1600" dirty="0" smtClean="0">
                          <a:sym typeface="Wingdings 3"/>
                        </a:rPr>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sym typeface="Wingdings 3"/>
                        </a:rPr>
                        <a:t>協助並確認</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r>
                        <a:rPr lang="zh-TW" altLang="en-US" sz="1600" dirty="0" smtClean="0"/>
                        <a:t>含各類物資之整備</a:t>
                      </a:r>
                      <a:endParaRPr lang="zh-TW" altLang="en-US" sz="1600" dirty="0"/>
                    </a:p>
                  </a:txBody>
                  <a:tcPr marL="91443" marR="91443" marT="45707" marB="45707">
                    <a:lnL w="6350" cap="flat" cmpd="sng" algn="ctr">
                      <a:solidFill>
                        <a:srgbClr val="0099CC"/>
                      </a:solidFill>
                      <a:prstDash val="solid"/>
                      <a:round/>
                      <a:headEnd type="none" w="med" len="med"/>
                      <a:tailEnd type="none" w="med" len="med"/>
                    </a:lnL>
                    <a:lnR w="19050" cap="flat" cmpd="sng" algn="ctr">
                      <a:solidFill>
                        <a:srgbClr val="FF0000"/>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r>
              <a:tr h="578958">
                <a:tc>
                  <a:txBody>
                    <a:bodyPr/>
                    <a:lstStyle/>
                    <a:p>
                      <a:r>
                        <a:rPr lang="en-US" altLang="zh-TW" sz="1600" dirty="0" smtClean="0"/>
                        <a:t>6.</a:t>
                      </a:r>
                      <a:r>
                        <a:rPr lang="zh-TW" altLang="en-US" sz="1600" dirty="0" smtClean="0"/>
                        <a:t>提供交通工具</a:t>
                      </a:r>
                      <a:endParaRPr lang="zh-TW" altLang="en-US" sz="1600" dirty="0"/>
                    </a:p>
                  </a:txBody>
                  <a:tcPr marL="91443" marR="91443" marT="45707" marB="45707" anchor="ctr">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006600"/>
                          </a:solidFill>
                          <a:sym typeface="Wingdings 3"/>
                        </a:rPr>
                        <a:t></a:t>
                      </a:r>
                      <a:endParaRPr lang="en-US" altLang="zh-TW" sz="1600" dirty="0" smtClean="0">
                        <a:solidFill>
                          <a:srgbClr val="006600"/>
                        </a:solidFill>
                        <a:sym typeface="Wingdings 3"/>
                      </a:endParaRPr>
                    </a:p>
                    <a:p>
                      <a:pPr algn="ctr"/>
                      <a:r>
                        <a:rPr lang="en-US" altLang="zh-TW" sz="1600" dirty="0" smtClean="0">
                          <a:sym typeface="Wingdings 3"/>
                        </a:rPr>
                        <a:t>(</a:t>
                      </a:r>
                      <a:r>
                        <a:rPr lang="zh-TW" altLang="en-US" sz="1600" dirty="0" smtClean="0">
                          <a:sym typeface="Wingdings 3"/>
                        </a:rPr>
                        <a:t>其他支援</a:t>
                      </a:r>
                      <a:r>
                        <a:rPr lang="en-US" altLang="zh-TW" sz="1600" dirty="0" smtClean="0">
                          <a:sym typeface="Wingdings 3"/>
                        </a:rPr>
                        <a:t>)</a:t>
                      </a: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a:t>
                      </a:r>
                      <a:r>
                        <a:rPr lang="en-US" altLang="zh-TW" sz="1600" dirty="0" smtClean="0"/>
                        <a:t>)</a:t>
                      </a:r>
                      <a:endParaRPr lang="zh-TW" altLang="en-US" sz="1600" dirty="0" smtClean="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endParaRPr lang="zh-TW" altLang="en-US" sz="1600" dirty="0"/>
                    </a:p>
                  </a:txBody>
                  <a:tcPr marL="91443" marR="91443" marT="45707" marB="45707"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endParaRPr lang="zh-TW" altLang="en-US" sz="1600" dirty="0"/>
                    </a:p>
                  </a:txBody>
                  <a:tcPr marL="91443" marR="91443" marT="45707" marB="45707">
                    <a:lnL w="6350" cap="flat" cmpd="sng" algn="ctr">
                      <a:solidFill>
                        <a:srgbClr val="0099CC"/>
                      </a:solidFill>
                      <a:prstDash val="solid"/>
                      <a:round/>
                      <a:headEnd type="none" w="med" len="med"/>
                      <a:tailEnd type="none" w="med" len="med"/>
                    </a:lnL>
                    <a:lnT w="19050" cap="flat" cmpd="sng" algn="ctr">
                      <a:solidFill>
                        <a:srgbClr val="FF0000"/>
                      </a:solidFill>
                      <a:prstDash val="solid"/>
                      <a:round/>
                      <a:headEnd type="none" w="med" len="med"/>
                      <a:tailEnd type="none" w="med" len="med"/>
                    </a:lnT>
                  </a:tcPr>
                </a:tc>
              </a:tr>
            </a:tbl>
          </a:graphicData>
        </a:graphic>
      </p:graphicFrame>
      <p:sp>
        <p:nvSpPr>
          <p:cNvPr id="6" name="Text Box 4"/>
          <p:cNvSpPr txBox="1">
            <a:spLocks noChangeArrowheads="1"/>
          </p:cNvSpPr>
          <p:nvPr/>
        </p:nvSpPr>
        <p:spPr bwMode="auto">
          <a:xfrm>
            <a:off x="179388" y="6138863"/>
            <a:ext cx="2447925" cy="314325"/>
          </a:xfrm>
          <a:prstGeom prst="rect">
            <a:avLst/>
          </a:prstGeom>
          <a:noFill/>
          <a:ln>
            <a:noFill/>
          </a:ln>
          <a:effectLst/>
          <a:extLst/>
        </p:spPr>
        <p:txBody>
          <a:bodyPr>
            <a:spAutoFit/>
          </a:bodyPr>
          <a:lstStyle/>
          <a:p>
            <a:pPr>
              <a:lnSpc>
                <a:spcPct val="90000"/>
              </a:lnSpc>
              <a:spcBef>
                <a:spcPct val="50000"/>
              </a:spcBef>
              <a:defRPr/>
            </a:pPr>
            <a:r>
              <a:rPr lang="en-US" altLang="zh-TW" sz="1600" dirty="0">
                <a:solidFill>
                  <a:srgbClr val="FF0000"/>
                </a:solidFill>
                <a:latin typeface="+mn-lt"/>
                <a:ea typeface="+mn-ea"/>
              </a:rPr>
              <a:t>◎</a:t>
            </a:r>
            <a:r>
              <a:rPr lang="zh-TW" altLang="en-US" sz="1600" dirty="0">
                <a:solidFill>
                  <a:srgbClr val="FF0000"/>
                </a:solidFill>
                <a:latin typeface="+mn-lt"/>
                <a:ea typeface="+mn-ea"/>
              </a:rPr>
              <a:t>主辦</a:t>
            </a:r>
            <a:r>
              <a:rPr lang="zh-TW" altLang="en-US" sz="1600" dirty="0">
                <a:solidFill>
                  <a:srgbClr val="0000CC"/>
                </a:solidFill>
                <a:latin typeface="+mn-lt"/>
                <a:ea typeface="+mn-ea"/>
              </a:rPr>
              <a:t>　○協辦　</a:t>
            </a:r>
            <a:r>
              <a:rPr lang="zh-TW" altLang="en-US" sz="1600" dirty="0">
                <a:solidFill>
                  <a:srgbClr val="006600"/>
                </a:solidFill>
                <a:latin typeface="+mn-lt"/>
                <a:ea typeface="+mn-ea"/>
              </a:rPr>
              <a:t>△支援 </a:t>
            </a:r>
          </a:p>
        </p:txBody>
      </p:sp>
    </p:spTree>
    <p:extLst>
      <p:ext uri="{BB962C8B-B14F-4D97-AF65-F5344CB8AC3E}">
        <p14:creationId xmlns:p14="http://schemas.microsoft.com/office/powerpoint/2010/main" val="2203595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32" name="標題 1"/>
          <p:cNvSpPr>
            <a:spLocks noGrp="1"/>
          </p:cNvSpPr>
          <p:nvPr>
            <p:ph type="title"/>
          </p:nvPr>
        </p:nvSpPr>
        <p:spPr/>
        <p:txBody>
          <a:bodyPr/>
          <a:lstStyle/>
          <a:p>
            <a:r>
              <a:rPr lang="zh-TW" altLang="en-US" sz="3200" dirty="0" smtClean="0"/>
              <a:t>水災疏散撤離作業－中央與地方權責分工</a:t>
            </a:r>
          </a:p>
        </p:txBody>
      </p:sp>
      <p:sp>
        <p:nvSpPr>
          <p:cNvPr id="46082" name="內容版面配置區 2"/>
          <p:cNvSpPr>
            <a:spLocks noGrp="1"/>
          </p:cNvSpPr>
          <p:nvPr>
            <p:ph sz="quarter" idx="1"/>
          </p:nvPr>
        </p:nvSpPr>
        <p:spPr/>
        <p:txBody>
          <a:bodyPr/>
          <a:lstStyle/>
          <a:p>
            <a:r>
              <a:rPr lang="zh-TW" altLang="en-US" sz="2000" smtClean="0">
                <a:solidFill>
                  <a:srgbClr val="FF0000"/>
                </a:solidFill>
              </a:rPr>
              <a:t>行政院秘書處</a:t>
            </a:r>
            <a:r>
              <a:rPr lang="en-US" altLang="zh-TW" sz="2000" smtClean="0"/>
              <a:t>99</a:t>
            </a:r>
            <a:r>
              <a:rPr lang="zh-TW" altLang="en-US" sz="2000" smtClean="0"/>
              <a:t>年</a:t>
            </a:r>
            <a:r>
              <a:rPr lang="en-US" altLang="zh-TW" sz="2000" smtClean="0"/>
              <a:t>8</a:t>
            </a:r>
            <a:r>
              <a:rPr lang="zh-TW" altLang="en-US" sz="2000" smtClean="0"/>
              <a:t>月</a:t>
            </a:r>
            <a:r>
              <a:rPr lang="en-US" altLang="zh-TW" sz="2000" smtClean="0"/>
              <a:t>16</a:t>
            </a:r>
            <a:r>
              <a:rPr lang="zh-TW" altLang="en-US" sz="2000" smtClean="0"/>
              <a:t>日院臺忠字第</a:t>
            </a:r>
            <a:r>
              <a:rPr lang="en-US" altLang="zh-TW" sz="2000" smtClean="0"/>
              <a:t>0990102203</a:t>
            </a:r>
            <a:r>
              <a:rPr lang="zh-TW" altLang="en-US" sz="2000" smtClean="0"/>
              <a:t>號函－</a:t>
            </a:r>
            <a:r>
              <a:rPr lang="zh-TW" altLang="en-US" sz="2000" smtClean="0">
                <a:solidFill>
                  <a:srgbClr val="FF0000"/>
                </a:solidFill>
              </a:rPr>
              <a:t>疏散撤離作業分工</a:t>
            </a:r>
          </a:p>
          <a:p>
            <a:endParaRPr lang="zh-TW" altLang="en-US" smtClean="0"/>
          </a:p>
        </p:txBody>
      </p:sp>
      <p:graphicFrame>
        <p:nvGraphicFramePr>
          <p:cNvPr id="7" name="表格 6"/>
          <p:cNvGraphicFramePr>
            <a:graphicFrameLocks noGrp="1"/>
          </p:cNvGraphicFramePr>
          <p:nvPr/>
        </p:nvGraphicFramePr>
        <p:xfrm>
          <a:off x="179388" y="1557338"/>
          <a:ext cx="8826499" cy="3870890"/>
        </p:xfrm>
        <a:graphic>
          <a:graphicData uri="http://schemas.openxmlformats.org/drawingml/2006/table">
            <a:tbl>
              <a:tblPr firstRow="1" bandRow="1">
                <a:tableStyleId>{9DCAF9ED-07DC-4A11-8D7F-57B35C25682E}</a:tableStyleId>
              </a:tblPr>
              <a:tblGrid>
                <a:gridCol w="2016331"/>
                <a:gridCol w="1195768"/>
                <a:gridCol w="1195768"/>
                <a:gridCol w="1398979"/>
                <a:gridCol w="1398979"/>
                <a:gridCol w="1620674"/>
              </a:tblGrid>
              <a:tr h="579025">
                <a:tc>
                  <a:txBody>
                    <a:bodyPr/>
                    <a:lstStyle/>
                    <a:p>
                      <a:pPr algn="r"/>
                      <a:r>
                        <a:rPr lang="zh-TW" altLang="en-US" sz="1600" b="0" dirty="0" smtClean="0"/>
                        <a:t>單位</a:t>
                      </a:r>
                      <a:endParaRPr lang="en-US" altLang="zh-TW" sz="1600" b="0" dirty="0" smtClean="0"/>
                    </a:p>
                    <a:p>
                      <a:pPr algn="l"/>
                      <a:r>
                        <a:rPr lang="zh-TW" altLang="en-US" sz="1600" b="0" dirty="0" smtClean="0"/>
                        <a:t>執行內容</a:t>
                      </a:r>
                      <a:endParaRPr lang="zh-TW" altLang="en-US" sz="1600" b="0" dirty="0"/>
                    </a:p>
                  </a:txBody>
                  <a:tcPr marL="91445" marR="91445" marT="45713" marB="45713" anchor="ctr">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lnTlToBr w="6350" cap="flat" cmpd="sng" algn="ctr">
                      <a:solidFill>
                        <a:srgbClr val="0099CC"/>
                      </a:solidFill>
                      <a:prstDash val="solid"/>
                      <a:round/>
                      <a:headEnd type="none" w="med" len="med"/>
                      <a:tailEnd type="none" w="med" len="med"/>
                    </a:lnTlToBr>
                  </a:tcPr>
                </a:tc>
                <a:tc>
                  <a:txBody>
                    <a:bodyPr/>
                    <a:lstStyle/>
                    <a:p>
                      <a:pPr algn="ctr"/>
                      <a:r>
                        <a:rPr lang="zh-TW" altLang="en-US" sz="1600" b="0" dirty="0" smtClean="0"/>
                        <a:t>中央政府</a:t>
                      </a:r>
                      <a:endParaRPr lang="zh-TW" altLang="en-US" sz="1600" b="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b="0" dirty="0" smtClean="0"/>
                        <a:t>縣</a:t>
                      </a:r>
                      <a:r>
                        <a:rPr lang="en-US" altLang="zh-TW" sz="1600" b="0" dirty="0" smtClean="0"/>
                        <a:t>(</a:t>
                      </a:r>
                      <a:r>
                        <a:rPr lang="zh-TW" altLang="en-US" sz="1600" b="0" dirty="0" smtClean="0"/>
                        <a:t>市</a:t>
                      </a:r>
                      <a:r>
                        <a:rPr lang="en-US" altLang="zh-TW" sz="1600" b="0" dirty="0" smtClean="0"/>
                        <a:t>)</a:t>
                      </a:r>
                      <a:r>
                        <a:rPr lang="zh-TW" altLang="en-US" sz="1600" b="0" dirty="0" smtClean="0"/>
                        <a:t>政府</a:t>
                      </a:r>
                      <a:endParaRPr lang="zh-TW" altLang="en-US" sz="1600" b="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b="0" dirty="0" smtClean="0"/>
                        <a:t>鄉</a:t>
                      </a:r>
                      <a:r>
                        <a:rPr lang="en-US" altLang="zh-TW" sz="1600" b="0" dirty="0" smtClean="0"/>
                        <a:t>(</a:t>
                      </a:r>
                      <a:r>
                        <a:rPr lang="zh-TW" altLang="en-US" sz="1600" b="0" dirty="0" smtClean="0"/>
                        <a:t>鎮、市</a:t>
                      </a:r>
                      <a:r>
                        <a:rPr lang="en-US" altLang="zh-TW" sz="1600" b="0" dirty="0" smtClean="0"/>
                        <a:t>)</a:t>
                      </a:r>
                    </a:p>
                    <a:p>
                      <a:pPr algn="ctr"/>
                      <a:r>
                        <a:rPr lang="zh-TW" altLang="en-US" sz="1600" b="0" dirty="0" smtClean="0"/>
                        <a:t>公所</a:t>
                      </a:r>
                      <a:endParaRPr lang="zh-TW" altLang="en-US" sz="1600" b="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b="0" dirty="0" smtClean="0"/>
                        <a:t>村里</a:t>
                      </a:r>
                      <a:endParaRPr lang="zh-TW" altLang="en-US" sz="1600" b="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B w="19050" cap="flat" cmpd="sng" algn="ctr">
                      <a:solidFill>
                        <a:srgbClr val="FF0000"/>
                      </a:solidFill>
                      <a:prstDash val="solid"/>
                      <a:round/>
                      <a:headEnd type="none" w="med" len="med"/>
                      <a:tailEnd type="none" w="med" len="med"/>
                    </a:lnB>
                  </a:tcPr>
                </a:tc>
                <a:tc>
                  <a:txBody>
                    <a:bodyPr/>
                    <a:lstStyle/>
                    <a:p>
                      <a:pPr algn="ctr"/>
                      <a:r>
                        <a:rPr lang="zh-TW" altLang="en-US" sz="1600" b="0" dirty="0" smtClean="0"/>
                        <a:t>備註</a:t>
                      </a:r>
                      <a:endParaRPr lang="zh-TW" altLang="en-US" sz="1600" b="0" dirty="0"/>
                    </a:p>
                  </a:txBody>
                  <a:tcPr marL="91445" marR="91445" marT="45713" marB="45713" anchor="ctr">
                    <a:lnL w="6350" cap="flat" cmpd="sng" algn="ctr">
                      <a:solidFill>
                        <a:srgbClr val="0099CC"/>
                      </a:solidFill>
                      <a:prstDash val="solid"/>
                      <a:round/>
                      <a:headEnd type="none" w="med" len="med"/>
                      <a:tailEnd type="none" w="med" len="med"/>
                    </a:lnL>
                    <a:lnB w="19050" cap="flat" cmpd="sng" algn="ctr">
                      <a:solidFill>
                        <a:srgbClr val="FF0000"/>
                      </a:solidFill>
                      <a:prstDash val="solid"/>
                      <a:round/>
                      <a:headEnd type="none" w="med" len="med"/>
                      <a:tailEnd type="none" w="med" len="med"/>
                    </a:lnB>
                  </a:tcPr>
                </a:tc>
              </a:tr>
              <a:tr h="579025">
                <a:tc>
                  <a:txBody>
                    <a:bodyPr/>
                    <a:lstStyle/>
                    <a:p>
                      <a:r>
                        <a:rPr lang="en-US" altLang="zh-TW" sz="1600" dirty="0" smtClean="0">
                          <a:solidFill>
                            <a:srgbClr val="0000CC"/>
                          </a:solidFill>
                        </a:rPr>
                        <a:t>7.</a:t>
                      </a:r>
                      <a:r>
                        <a:rPr lang="zh-TW" altLang="en-US" sz="1600" dirty="0" smtClean="0">
                          <a:solidFill>
                            <a:srgbClr val="0000CC"/>
                          </a:solidFill>
                        </a:rPr>
                        <a:t>下達疏散撤離命令並通知應撤離村里</a:t>
                      </a:r>
                      <a:endParaRPr lang="zh-TW" altLang="en-US" sz="1600" dirty="0">
                        <a:solidFill>
                          <a:srgbClr val="0000CC"/>
                        </a:solidFill>
                      </a:endParaRPr>
                    </a:p>
                  </a:txBody>
                  <a:tcPr marL="91445" marR="91445" marT="45713" marB="45713" anchor="ctr">
                    <a:lnL w="19050" cap="flat" cmpd="sng" algn="ctr">
                      <a:solidFill>
                        <a:srgbClr val="FF0000"/>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endParaRPr lang="zh-TW" altLang="en-US" sz="160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協助鄉鎮</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endParaRPr lang="zh-TW" altLang="en-US" sz="1600" dirty="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endParaRPr lang="zh-TW" altLang="en-US" sz="1600" dirty="0"/>
                    </a:p>
                  </a:txBody>
                  <a:tcPr marL="91445" marR="91445" marT="45713" marB="45713">
                    <a:lnL w="6350" cap="flat" cmpd="sng" algn="ctr">
                      <a:solidFill>
                        <a:srgbClr val="0099CC"/>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r>
              <a:tr h="1554225">
                <a:tc>
                  <a:txBody>
                    <a:bodyPr/>
                    <a:lstStyle/>
                    <a:p>
                      <a:r>
                        <a:rPr lang="en-US" altLang="zh-TW" sz="1600" dirty="0" smtClean="0">
                          <a:solidFill>
                            <a:schemeClr val="tx1"/>
                          </a:solidFill>
                        </a:rPr>
                        <a:t>8.</a:t>
                      </a:r>
                      <a:r>
                        <a:rPr lang="zh-TW" altLang="en-US" sz="1600" dirty="0" smtClean="0">
                          <a:solidFill>
                            <a:schemeClr val="tx1"/>
                          </a:solidFill>
                        </a:rPr>
                        <a:t>通知應撤離民眾</a:t>
                      </a:r>
                      <a:endParaRPr lang="zh-TW" altLang="en-US" sz="1600" dirty="0">
                        <a:solidFill>
                          <a:schemeClr val="tx1"/>
                        </a:solidFill>
                      </a:endParaRPr>
                    </a:p>
                  </a:txBody>
                  <a:tcPr marL="91445" marR="91445" marT="45713" marB="45713" anchor="ctr">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endParaRPr lang="zh-TW" altLang="en-US" sz="1600" dirty="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協助並確認</a:t>
                      </a:r>
                      <a:r>
                        <a:rPr lang="en-US" altLang="zh-TW" sz="1600" dirty="0" smtClean="0"/>
                        <a:t>)</a:t>
                      </a:r>
                      <a:endParaRPr lang="zh-TW" altLang="en-US" sz="1600" dirty="0" smtClean="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tc>
                  <a:txBody>
                    <a:bodyPr/>
                    <a:lstStyle/>
                    <a:p>
                      <a:r>
                        <a:rPr lang="zh-TW" altLang="en-US" sz="1600" dirty="0" smtClean="0">
                          <a:solidFill>
                            <a:schemeClr val="tx1"/>
                          </a:solidFill>
                        </a:rPr>
                        <a:t>由警政、消防系統共同協助村里辦理通知民眾撤離事宜</a:t>
                      </a:r>
                      <a:r>
                        <a:rPr lang="en-US" altLang="zh-TW" sz="1600" dirty="0" smtClean="0">
                          <a:solidFill>
                            <a:schemeClr val="tx1"/>
                          </a:solidFill>
                        </a:rPr>
                        <a:t>(</a:t>
                      </a:r>
                      <a:r>
                        <a:rPr lang="zh-TW" altLang="en-US" sz="1600" dirty="0" smtClean="0">
                          <a:solidFill>
                            <a:schemeClr val="tx1"/>
                          </a:solidFill>
                        </a:rPr>
                        <a:t>含集合時間及地點之通知</a:t>
                      </a:r>
                      <a:r>
                        <a:rPr lang="en-US" altLang="zh-TW" sz="1600" dirty="0" smtClean="0">
                          <a:solidFill>
                            <a:schemeClr val="tx1"/>
                          </a:solidFill>
                        </a:rPr>
                        <a:t>)</a:t>
                      </a:r>
                      <a:endParaRPr lang="zh-TW" altLang="en-US" sz="1600" dirty="0">
                        <a:solidFill>
                          <a:schemeClr val="tx1"/>
                        </a:solidFill>
                      </a:endParaRPr>
                    </a:p>
                  </a:txBody>
                  <a:tcPr marL="91445" marR="91445" marT="45713" marB="45713">
                    <a:lnL w="6350" cap="flat" cmpd="sng" algn="ctr">
                      <a:solidFill>
                        <a:srgbClr val="0099CC"/>
                      </a:solidFill>
                      <a:prstDash val="solid"/>
                      <a:round/>
                      <a:headEnd type="none" w="med" len="med"/>
                      <a:tailEnd type="none" w="med" len="med"/>
                    </a:lnL>
                    <a:lnT w="19050" cap="flat" cmpd="sng" algn="ctr">
                      <a:solidFill>
                        <a:srgbClr val="FF0000"/>
                      </a:solidFill>
                      <a:prstDash val="solid"/>
                      <a:round/>
                      <a:headEnd type="none" w="med" len="med"/>
                      <a:tailEnd type="none" w="med" len="med"/>
                    </a:lnT>
                  </a:tcPr>
                </a:tc>
              </a:tr>
              <a:tr h="579025">
                <a:tc>
                  <a:txBody>
                    <a:bodyPr/>
                    <a:lstStyle/>
                    <a:p>
                      <a:r>
                        <a:rPr lang="en-US" altLang="zh-TW" sz="1600" dirty="0" smtClean="0">
                          <a:solidFill>
                            <a:schemeClr val="tx1"/>
                          </a:solidFill>
                        </a:rPr>
                        <a:t>9.</a:t>
                      </a:r>
                      <a:r>
                        <a:rPr lang="zh-TW" altLang="en-US" sz="1600" dirty="0" smtClean="0">
                          <a:solidFill>
                            <a:schemeClr val="tx1"/>
                          </a:solidFill>
                        </a:rPr>
                        <a:t>回報中央疏散情形</a:t>
                      </a:r>
                      <a:endParaRPr lang="en-US" altLang="zh-TW" sz="1600" dirty="0" smtClean="0">
                        <a:solidFill>
                          <a:schemeClr val="tx1"/>
                        </a:solidFill>
                      </a:endParaRPr>
                    </a:p>
                  </a:txBody>
                  <a:tcPr marL="91445" marR="91445" marT="45713" marB="45713" anchor="ctr">
                    <a:lnR w="6350" cap="flat" cmpd="sng" algn="ctr">
                      <a:solidFill>
                        <a:srgbClr val="0099CC"/>
                      </a:solidFill>
                      <a:prstDash val="solid"/>
                      <a:round/>
                      <a:headEnd type="none" w="med" len="med"/>
                      <a:tailEnd type="none" w="med" len="med"/>
                    </a:lnR>
                  </a:tcPr>
                </a:tc>
                <a:tc>
                  <a:txBody>
                    <a:bodyPr/>
                    <a:lstStyle/>
                    <a:p>
                      <a:pPr algn="ctr"/>
                      <a:endParaRPr lang="zh-TW" altLang="en-US" sz="1600" dirty="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endParaRPr lang="zh-TW" altLang="en-US" sz="1600" dirty="0" smtClean="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r>
                        <a:rPr lang="zh-TW" altLang="en-US" sz="1600" dirty="0" smtClean="0">
                          <a:solidFill>
                            <a:schemeClr val="tx1"/>
                          </a:solidFill>
                        </a:rPr>
                        <a:t>輸入</a:t>
                      </a:r>
                      <a:r>
                        <a:rPr lang="en-US" altLang="zh-TW" sz="1600" dirty="0" smtClean="0">
                          <a:solidFill>
                            <a:schemeClr val="tx1"/>
                          </a:solidFill>
                        </a:rPr>
                        <a:t>EMIS</a:t>
                      </a:r>
                      <a:r>
                        <a:rPr lang="zh-TW" altLang="en-US" sz="1600" dirty="0" smtClean="0">
                          <a:solidFill>
                            <a:schemeClr val="tx1"/>
                          </a:solidFill>
                        </a:rPr>
                        <a:t>災情系統</a:t>
                      </a:r>
                      <a:endParaRPr lang="zh-TW" altLang="en-US" sz="1600" dirty="0">
                        <a:solidFill>
                          <a:schemeClr val="tx1"/>
                        </a:solidFill>
                      </a:endParaRPr>
                    </a:p>
                  </a:txBody>
                  <a:tcPr marL="91445" marR="91445" marT="45713" marB="45713">
                    <a:lnL w="6350" cap="flat" cmpd="sng" algn="ctr">
                      <a:solidFill>
                        <a:srgbClr val="0099CC"/>
                      </a:solidFill>
                      <a:prstDash val="solid"/>
                      <a:round/>
                      <a:headEnd type="none" w="med" len="med"/>
                      <a:tailEnd type="none" w="med" len="med"/>
                    </a:lnL>
                  </a:tcPr>
                </a:tc>
              </a:tr>
              <a:tr h="579025">
                <a:tc>
                  <a:txBody>
                    <a:bodyPr/>
                    <a:lstStyle/>
                    <a:p>
                      <a:r>
                        <a:rPr lang="en-US" altLang="zh-TW" sz="1600" dirty="0" smtClean="0">
                          <a:solidFill>
                            <a:schemeClr val="tx1"/>
                          </a:solidFill>
                        </a:rPr>
                        <a:t>10.</a:t>
                      </a:r>
                      <a:r>
                        <a:rPr lang="zh-TW" altLang="en-US" sz="1600" dirty="0" smtClean="0">
                          <a:solidFill>
                            <a:schemeClr val="tx1"/>
                          </a:solidFill>
                        </a:rPr>
                        <a:t>通知民眾返家</a:t>
                      </a:r>
                      <a:endParaRPr lang="zh-TW" altLang="en-US" sz="1600" dirty="0">
                        <a:solidFill>
                          <a:schemeClr val="tx1"/>
                        </a:solidFill>
                      </a:endParaRPr>
                    </a:p>
                  </a:txBody>
                  <a:tcPr marL="91445" marR="91445" marT="45713" marB="45713" anchor="ctr">
                    <a:lnR w="6350" cap="flat" cmpd="sng" algn="ctr">
                      <a:solidFill>
                        <a:srgbClr val="0099CC"/>
                      </a:solidFill>
                      <a:prstDash val="solid"/>
                      <a:round/>
                      <a:headEnd type="none" w="med" len="med"/>
                      <a:tailEnd type="none" w="med" len="med"/>
                    </a:lnR>
                  </a:tcPr>
                </a:tc>
                <a:tc>
                  <a:txBody>
                    <a:bodyPr/>
                    <a:lstStyle/>
                    <a:p>
                      <a:pPr algn="ctr"/>
                      <a:endParaRPr lang="zh-TW" altLang="en-US" sz="1600" dirty="0" smtClean="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6600"/>
                          </a:solidFill>
                          <a:sym typeface="Wingdings 3"/>
                        </a:rPr>
                        <a:t></a:t>
                      </a:r>
                      <a:endParaRPr lang="en-US" altLang="zh-TW" sz="1600" dirty="0" smtClean="0">
                        <a:solidFill>
                          <a:srgbClr val="006600"/>
                        </a:solidFill>
                        <a:sym typeface="Wingdings 3"/>
                      </a:endParaRPr>
                    </a:p>
                    <a:p>
                      <a:pPr algn="ctr"/>
                      <a:r>
                        <a:rPr lang="en-US" altLang="zh-TW" sz="1600" dirty="0" smtClean="0">
                          <a:sym typeface="Wingdings 3"/>
                        </a:rPr>
                        <a:t>(</a:t>
                      </a:r>
                      <a:r>
                        <a:rPr lang="zh-TW" altLang="en-US" sz="1600" dirty="0" smtClean="0">
                          <a:sym typeface="Wingdings 3"/>
                        </a:rPr>
                        <a:t>交通支援</a:t>
                      </a:r>
                      <a:r>
                        <a:rPr lang="en-US" altLang="zh-TW" sz="1600" dirty="0" smtClean="0">
                          <a:sym typeface="Wingdings 3"/>
                        </a:rPr>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FF0000"/>
                          </a:solidFill>
                        </a:rPr>
                        <a:t>◎</a:t>
                      </a:r>
                      <a:endParaRPr lang="en-US" altLang="zh-TW" sz="1600" dirty="0" smtClean="0">
                        <a:solidFill>
                          <a:srgbClr val="FF0000"/>
                        </a:solidFill>
                      </a:endParaRPr>
                    </a:p>
                    <a:p>
                      <a:pPr algn="ctr"/>
                      <a:r>
                        <a:rPr lang="en-US" altLang="zh-TW" sz="1600" dirty="0" smtClean="0"/>
                        <a:t>(</a:t>
                      </a:r>
                      <a:r>
                        <a:rPr lang="zh-TW" altLang="en-US" sz="1600" dirty="0" smtClean="0"/>
                        <a:t>統籌負責</a:t>
                      </a:r>
                      <a:r>
                        <a:rPr lang="en-US" altLang="zh-TW" sz="1600" dirty="0" smtClean="0"/>
                        <a:t>)</a:t>
                      </a:r>
                      <a:endParaRPr lang="zh-TW" altLang="en-US" sz="1600" dirty="0" smtClean="0"/>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pPr algn="ctr"/>
                      <a:r>
                        <a:rPr lang="zh-TW" altLang="en-US" sz="1600" dirty="0" smtClean="0">
                          <a:solidFill>
                            <a:srgbClr val="0000CC"/>
                          </a:solidFill>
                        </a:rPr>
                        <a:t>○</a:t>
                      </a:r>
                      <a:endParaRPr lang="en-US" altLang="zh-TW" sz="1600" dirty="0" smtClean="0">
                        <a:solidFill>
                          <a:srgbClr val="0000CC"/>
                        </a:solidFill>
                      </a:endParaRPr>
                    </a:p>
                    <a:p>
                      <a:pPr algn="ctr"/>
                      <a:r>
                        <a:rPr lang="en-US" altLang="zh-TW" sz="1600" dirty="0" smtClean="0"/>
                        <a:t>(</a:t>
                      </a:r>
                      <a:r>
                        <a:rPr lang="zh-TW" altLang="en-US" sz="1600" dirty="0" smtClean="0"/>
                        <a:t>協助並確認</a:t>
                      </a:r>
                      <a:r>
                        <a:rPr lang="en-US" altLang="zh-TW" sz="1600" dirty="0" smtClean="0"/>
                        <a:t>)</a:t>
                      </a:r>
                      <a:endParaRPr lang="zh-TW" altLang="en-US" sz="1600" dirty="0" smtClean="0">
                        <a:solidFill>
                          <a:schemeClr val="tx1"/>
                        </a:solidFill>
                      </a:endParaRPr>
                    </a:p>
                  </a:txBody>
                  <a:tcPr marL="91445" marR="91445" marT="45713" marB="45713" anchor="ctr">
                    <a:lnL w="6350" cap="flat" cmpd="sng" algn="ctr">
                      <a:solidFill>
                        <a:srgbClr val="0099CC"/>
                      </a:solidFill>
                      <a:prstDash val="solid"/>
                      <a:round/>
                      <a:headEnd type="none" w="med" len="med"/>
                      <a:tailEnd type="none" w="med" len="med"/>
                    </a:lnL>
                    <a:lnR w="6350" cap="flat" cmpd="sng" algn="ctr">
                      <a:solidFill>
                        <a:srgbClr val="0099CC"/>
                      </a:solidFill>
                      <a:prstDash val="solid"/>
                      <a:round/>
                      <a:headEnd type="none" w="med" len="med"/>
                      <a:tailEnd type="none" w="med" len="med"/>
                    </a:lnR>
                  </a:tcPr>
                </a:tc>
                <a:tc>
                  <a:txBody>
                    <a:bodyPr/>
                    <a:lstStyle/>
                    <a:p>
                      <a:endParaRPr lang="zh-TW" altLang="en-US" sz="1600" dirty="0">
                        <a:solidFill>
                          <a:schemeClr val="tx1"/>
                        </a:solidFill>
                      </a:endParaRPr>
                    </a:p>
                  </a:txBody>
                  <a:tcPr marL="91445" marR="91445" marT="45713" marB="45713">
                    <a:lnL w="6350" cap="flat" cmpd="sng" algn="ctr">
                      <a:solidFill>
                        <a:srgbClr val="0099CC"/>
                      </a:solidFill>
                      <a:prstDash val="solid"/>
                      <a:round/>
                      <a:headEnd type="none" w="med" len="med"/>
                      <a:tailEnd type="none" w="med" len="med"/>
                    </a:lnL>
                  </a:tcPr>
                </a:tc>
              </a:tr>
            </a:tbl>
          </a:graphicData>
        </a:graphic>
      </p:graphicFrame>
      <p:sp>
        <p:nvSpPr>
          <p:cNvPr id="8" name="矩形 7"/>
          <p:cNvSpPr/>
          <p:nvPr/>
        </p:nvSpPr>
        <p:spPr>
          <a:xfrm>
            <a:off x="179388" y="5876925"/>
            <a:ext cx="8856662" cy="425450"/>
          </a:xfrm>
          <a:prstGeom prst="rect">
            <a:avLst/>
          </a:prstGeom>
        </p:spPr>
        <p:txBody>
          <a:bodyPr>
            <a:spAutoFit/>
          </a:bodyPr>
          <a:lstStyle/>
          <a:p>
            <a:pPr algn="ctr">
              <a:lnSpc>
                <a:spcPct val="90000"/>
              </a:lnSpc>
              <a:spcBef>
                <a:spcPct val="50000"/>
              </a:spcBef>
              <a:defRPr/>
            </a:pPr>
            <a:r>
              <a:rPr lang="zh-TW" altLang="en-US" sz="2400" dirty="0">
                <a:solidFill>
                  <a:srgbClr val="FF0000"/>
                </a:solidFill>
                <a:latin typeface="+mj-lt"/>
                <a:ea typeface="+mj-ea"/>
                <a:cs typeface="+mj-cs"/>
              </a:rPr>
              <a:t>鄉</a:t>
            </a:r>
            <a:r>
              <a:rPr lang="en-US" altLang="zh-TW" sz="2400" dirty="0">
                <a:solidFill>
                  <a:srgbClr val="FF0000"/>
                </a:solidFill>
                <a:latin typeface="+mj-lt"/>
                <a:ea typeface="+mj-ea"/>
                <a:cs typeface="+mj-cs"/>
              </a:rPr>
              <a:t>(</a:t>
            </a:r>
            <a:r>
              <a:rPr lang="zh-TW" altLang="en-US" sz="2400" dirty="0">
                <a:solidFill>
                  <a:srgbClr val="FF0000"/>
                </a:solidFill>
                <a:latin typeface="+mj-lt"/>
                <a:ea typeface="+mj-ea"/>
                <a:cs typeface="+mj-cs"/>
              </a:rPr>
              <a:t>鎮市區</a:t>
            </a:r>
            <a:r>
              <a:rPr lang="en-US" altLang="zh-TW" sz="2400" dirty="0">
                <a:solidFill>
                  <a:srgbClr val="FF0000"/>
                </a:solidFill>
                <a:latin typeface="+mj-lt"/>
                <a:ea typeface="+mj-ea"/>
                <a:cs typeface="+mj-cs"/>
              </a:rPr>
              <a:t>)</a:t>
            </a:r>
            <a:r>
              <a:rPr lang="zh-TW" altLang="en-US" sz="2400" dirty="0">
                <a:solidFill>
                  <a:srgbClr val="FF0000"/>
                </a:solidFill>
                <a:latin typeface="+mj-lt"/>
                <a:ea typeface="+mj-ea"/>
                <a:cs typeface="+mj-cs"/>
              </a:rPr>
              <a:t>長及村</a:t>
            </a:r>
            <a:r>
              <a:rPr lang="en-US" altLang="zh-TW" sz="2400" dirty="0">
                <a:solidFill>
                  <a:srgbClr val="FF0000"/>
                </a:solidFill>
                <a:latin typeface="+mj-lt"/>
                <a:ea typeface="+mj-ea"/>
                <a:cs typeface="+mj-cs"/>
              </a:rPr>
              <a:t>(</a:t>
            </a:r>
            <a:r>
              <a:rPr lang="zh-TW" altLang="en-US" sz="2400" dirty="0">
                <a:solidFill>
                  <a:srgbClr val="FF0000"/>
                </a:solidFill>
                <a:latin typeface="+mj-lt"/>
                <a:ea typeface="+mj-ea"/>
                <a:cs typeface="+mj-cs"/>
              </a:rPr>
              <a:t>里</a:t>
            </a:r>
            <a:r>
              <a:rPr lang="en-US" altLang="zh-TW" sz="2400" dirty="0">
                <a:solidFill>
                  <a:srgbClr val="FF0000"/>
                </a:solidFill>
                <a:latin typeface="+mj-lt"/>
                <a:ea typeface="+mj-ea"/>
                <a:cs typeface="+mj-cs"/>
              </a:rPr>
              <a:t>)</a:t>
            </a:r>
            <a:r>
              <a:rPr lang="zh-TW" altLang="en-US" sz="2400" dirty="0">
                <a:solidFill>
                  <a:srgbClr val="FF0000"/>
                </a:solidFill>
                <a:latin typeface="+mj-lt"/>
                <a:ea typeface="+mj-ea"/>
                <a:cs typeface="+mj-cs"/>
              </a:rPr>
              <a:t>長是疏散撤離作業是否成功最重要關鍵！</a:t>
            </a:r>
          </a:p>
        </p:txBody>
      </p:sp>
      <p:sp>
        <p:nvSpPr>
          <p:cNvPr id="9" name="Text Box 4"/>
          <p:cNvSpPr txBox="1">
            <a:spLocks noChangeArrowheads="1"/>
          </p:cNvSpPr>
          <p:nvPr/>
        </p:nvSpPr>
        <p:spPr bwMode="auto">
          <a:xfrm>
            <a:off x="179388" y="5491163"/>
            <a:ext cx="2447925" cy="314325"/>
          </a:xfrm>
          <a:prstGeom prst="rect">
            <a:avLst/>
          </a:prstGeom>
          <a:noFill/>
          <a:ln>
            <a:noFill/>
          </a:ln>
          <a:effectLst/>
          <a:extLst/>
        </p:spPr>
        <p:txBody>
          <a:bodyPr>
            <a:spAutoFit/>
          </a:bodyPr>
          <a:lstStyle/>
          <a:p>
            <a:pPr>
              <a:lnSpc>
                <a:spcPct val="90000"/>
              </a:lnSpc>
              <a:spcBef>
                <a:spcPct val="50000"/>
              </a:spcBef>
              <a:defRPr/>
            </a:pPr>
            <a:r>
              <a:rPr lang="en-US" altLang="zh-TW" sz="1600" dirty="0">
                <a:solidFill>
                  <a:srgbClr val="FF0000"/>
                </a:solidFill>
                <a:latin typeface="+mn-lt"/>
                <a:ea typeface="+mn-ea"/>
              </a:rPr>
              <a:t>◎</a:t>
            </a:r>
            <a:r>
              <a:rPr lang="zh-TW" altLang="en-US" sz="1600" dirty="0">
                <a:solidFill>
                  <a:srgbClr val="FF0000"/>
                </a:solidFill>
                <a:latin typeface="+mn-lt"/>
                <a:ea typeface="+mn-ea"/>
              </a:rPr>
              <a:t>主辦</a:t>
            </a:r>
            <a:r>
              <a:rPr lang="zh-TW" altLang="en-US" sz="1600" dirty="0">
                <a:solidFill>
                  <a:srgbClr val="0000CC"/>
                </a:solidFill>
                <a:latin typeface="+mn-lt"/>
                <a:ea typeface="+mn-ea"/>
              </a:rPr>
              <a:t>　○協辦　</a:t>
            </a:r>
            <a:r>
              <a:rPr lang="zh-TW" altLang="en-US" sz="1600" dirty="0">
                <a:solidFill>
                  <a:srgbClr val="006600"/>
                </a:solidFill>
                <a:latin typeface="+mn-lt"/>
                <a:ea typeface="+mn-ea"/>
              </a:rPr>
              <a:t>△支援 </a:t>
            </a:r>
          </a:p>
        </p:txBody>
      </p:sp>
    </p:spTree>
    <p:extLst>
      <p:ext uri="{BB962C8B-B14F-4D97-AF65-F5344CB8AC3E}">
        <p14:creationId xmlns:p14="http://schemas.microsoft.com/office/powerpoint/2010/main" val="3388655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533400" y="388604"/>
            <a:ext cx="8229600" cy="472727"/>
          </a:xfrm>
        </p:spPr>
        <p:txBody>
          <a:bodyPr>
            <a:normAutofit fontScale="90000"/>
          </a:bodyPr>
          <a:lstStyle/>
          <a:p>
            <a:r>
              <a:rPr lang="zh-TW" altLang="en-US" sz="3200" b="1" dirty="0" smtClean="0">
                <a:effectLst>
                  <a:outerShdw blurRad="38100" dist="38100" dir="2700000" algn="tl">
                    <a:srgbClr val="000000">
                      <a:alpha val="43137"/>
                    </a:srgbClr>
                  </a:outerShdw>
                </a:effectLst>
              </a:rPr>
              <a:t>水災疏散撤離作業－啟動時機</a:t>
            </a:r>
          </a:p>
        </p:txBody>
      </p:sp>
      <p:sp>
        <p:nvSpPr>
          <p:cNvPr id="47108" name="AutoShape 2"/>
          <p:cNvSpPr>
            <a:spLocks noChangeArrowheads="1"/>
          </p:cNvSpPr>
          <p:nvPr/>
        </p:nvSpPr>
        <p:spPr bwMode="auto">
          <a:xfrm rot="5400000">
            <a:off x="4286250" y="2094309"/>
            <a:ext cx="304800" cy="800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FF00"/>
              </a:gs>
              <a:gs pos="100000">
                <a:srgbClr val="FF6600"/>
              </a:gs>
            </a:gsLst>
            <a:lin ang="5400000" scaled="1"/>
          </a:gradFill>
          <a:ln w="15875">
            <a:solidFill>
              <a:srgbClr val="FF0000"/>
            </a:solidFill>
            <a:miter lim="800000"/>
            <a:headEnd/>
            <a:tailEnd/>
          </a:ln>
        </p:spPr>
        <p:txBody>
          <a:bodyPr lIns="90000" tIns="46800" rIns="90000" bIns="46800" anchor="ctr">
            <a:spAutoFit/>
          </a:bodyPr>
          <a:lstStyle/>
          <a:p>
            <a:endParaRPr lang="zh-TW" altLang="en-US"/>
          </a:p>
        </p:txBody>
      </p:sp>
      <p:sp>
        <p:nvSpPr>
          <p:cNvPr id="47109" name="AutoShape 3"/>
          <p:cNvSpPr>
            <a:spLocks noChangeArrowheads="1"/>
          </p:cNvSpPr>
          <p:nvPr/>
        </p:nvSpPr>
        <p:spPr bwMode="auto">
          <a:xfrm rot="5400000">
            <a:off x="4305300" y="3980259"/>
            <a:ext cx="266700" cy="800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rgbClr val="FF3300"/>
              </a:gs>
            </a:gsLst>
            <a:lin ang="5400000" scaled="1"/>
          </a:gradFill>
          <a:ln w="19050">
            <a:solidFill>
              <a:srgbClr val="FF0000"/>
            </a:solidFill>
            <a:miter lim="800000"/>
            <a:headEnd/>
            <a:tailEnd/>
          </a:ln>
        </p:spPr>
        <p:txBody>
          <a:bodyPr lIns="90000" tIns="46800" rIns="90000" bIns="46800" anchor="ctr">
            <a:spAutoFit/>
          </a:bodyPr>
          <a:lstStyle/>
          <a:p>
            <a:endParaRPr lang="zh-TW" altLang="en-US"/>
          </a:p>
        </p:txBody>
      </p:sp>
      <p:grpSp>
        <p:nvGrpSpPr>
          <p:cNvPr id="47110" name="Group 4"/>
          <p:cNvGrpSpPr>
            <a:grpSpLocks/>
          </p:cNvGrpSpPr>
          <p:nvPr/>
        </p:nvGrpSpPr>
        <p:grpSpPr bwMode="auto">
          <a:xfrm>
            <a:off x="152400" y="1427559"/>
            <a:ext cx="8763000" cy="914400"/>
            <a:chOff x="144" y="912"/>
            <a:chExt cx="5520" cy="576"/>
          </a:xfrm>
        </p:grpSpPr>
        <p:sp>
          <p:nvSpPr>
            <p:cNvPr id="47134" name="Rectangle 5"/>
            <p:cNvSpPr>
              <a:spLocks noChangeArrowheads="1"/>
            </p:cNvSpPr>
            <p:nvPr/>
          </p:nvSpPr>
          <p:spPr bwMode="auto">
            <a:xfrm>
              <a:off x="144" y="912"/>
              <a:ext cx="5520" cy="576"/>
            </a:xfrm>
            <a:prstGeom prst="rect">
              <a:avLst/>
            </a:prstGeom>
            <a:solidFill>
              <a:srgbClr val="FFFF99">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7135" name="Text Box 6"/>
            <p:cNvSpPr txBox="1">
              <a:spLocks noChangeArrowheads="1"/>
            </p:cNvSpPr>
            <p:nvPr/>
          </p:nvSpPr>
          <p:spPr bwMode="auto">
            <a:xfrm>
              <a:off x="1296" y="960"/>
              <a:ext cx="3120" cy="250"/>
            </a:xfrm>
            <a:prstGeom prst="rect">
              <a:avLst/>
            </a:prstGeom>
            <a:solidFill>
              <a:srgbClr val="CCC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準備疏散撤離</a:t>
              </a:r>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啟動時機</a:t>
              </a:r>
            </a:p>
          </p:txBody>
        </p:sp>
        <p:sp>
          <p:nvSpPr>
            <p:cNvPr id="42" name="Text Box 7"/>
            <p:cNvSpPr txBox="1">
              <a:spLocks noChangeArrowheads="1"/>
            </p:cNvSpPr>
            <p:nvPr/>
          </p:nvSpPr>
          <p:spPr bwMode="auto">
            <a:xfrm>
              <a:off x="672" y="1248"/>
              <a:ext cx="2304" cy="192"/>
            </a:xfrm>
            <a:prstGeom prst="rect">
              <a:avLst/>
            </a:prstGeom>
            <a:solidFill>
              <a:srgbClr val="FFFF66"/>
            </a:solidFill>
            <a:ln w="12700">
              <a:solidFill>
                <a:schemeClr val="tx1"/>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發布</a:t>
              </a:r>
              <a:r>
                <a:rPr lang="zh-TW" altLang="en-US" sz="1600" b="1">
                  <a:effectLst>
                    <a:outerShdw blurRad="38100" dist="38100" dir="2700000" algn="tl">
                      <a:srgbClr val="FFFFFF"/>
                    </a:outerShdw>
                  </a:effectLst>
                  <a:latin typeface="Times New Roman" pitchFamily="18" charset="0"/>
                  <a:ea typeface="標楷體" pitchFamily="65" charset="-120"/>
                </a:rPr>
                <a:t>海上</a:t>
              </a:r>
              <a:r>
                <a:rPr lang="zh-TW" altLang="en-US" b="1">
                  <a:solidFill>
                    <a:srgbClr val="FF0000"/>
                  </a:solidFill>
                  <a:effectLst>
                    <a:outerShdw blurRad="38100" dist="38100" dir="2700000" algn="tl">
                      <a:srgbClr val="000000"/>
                    </a:outerShdw>
                  </a:effectLst>
                  <a:latin typeface="Times New Roman" pitchFamily="18" charset="0"/>
                  <a:ea typeface="標楷體" pitchFamily="65" charset="-120"/>
                </a:rPr>
                <a:t>陸上颱風警報之警戒區域</a:t>
              </a:r>
            </a:p>
          </p:txBody>
        </p:sp>
        <p:sp>
          <p:nvSpPr>
            <p:cNvPr id="43" name="Text Box 8"/>
            <p:cNvSpPr txBox="1">
              <a:spLocks noChangeArrowheads="1"/>
            </p:cNvSpPr>
            <p:nvPr/>
          </p:nvSpPr>
          <p:spPr bwMode="auto">
            <a:xfrm>
              <a:off x="3072" y="1248"/>
              <a:ext cx="2160" cy="192"/>
            </a:xfrm>
            <a:prstGeom prst="rect">
              <a:avLst/>
            </a:prstGeom>
            <a:solidFill>
              <a:srgbClr val="FFFF66"/>
            </a:solidFill>
            <a:ln w="12700">
              <a:solidFill>
                <a:srgbClr val="000000"/>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發布豪雨特報</a:t>
              </a:r>
              <a:r>
                <a:rPr lang="zh-TW" altLang="en-US" b="1">
                  <a:solidFill>
                    <a:srgbClr val="FF0000"/>
                  </a:solidFill>
                  <a:effectLst>
                    <a:outerShdw blurRad="38100" dist="38100" dir="2700000" algn="tl">
                      <a:srgbClr val="000000"/>
                    </a:outerShdw>
                  </a:effectLst>
                  <a:latin typeface="Times New Roman" pitchFamily="18" charset="0"/>
                  <a:ea typeface="標楷體" pitchFamily="65" charset="-120"/>
                </a:rPr>
                <a:t>大豪雨之警戒區域</a:t>
              </a:r>
            </a:p>
          </p:txBody>
        </p:sp>
        <p:sp>
          <p:nvSpPr>
            <p:cNvPr id="44" name="Text Box 9"/>
            <p:cNvSpPr txBox="1">
              <a:spLocks noChangeArrowheads="1"/>
            </p:cNvSpPr>
            <p:nvPr/>
          </p:nvSpPr>
          <p:spPr bwMode="auto">
            <a:xfrm>
              <a:off x="144" y="912"/>
              <a:ext cx="768" cy="312"/>
            </a:xfrm>
            <a:prstGeom prst="rect">
              <a:avLst/>
            </a:prstGeom>
            <a:gradFill rotWithShape="0">
              <a:gsLst>
                <a:gs pos="0">
                  <a:srgbClr val="FFFFFF"/>
                </a:gs>
                <a:gs pos="100000">
                  <a:srgbClr val="FFFF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準備</a:t>
              </a:r>
            </a:p>
          </p:txBody>
        </p:sp>
      </p:grpSp>
      <p:grpSp>
        <p:nvGrpSpPr>
          <p:cNvPr id="47111" name="Group 10"/>
          <p:cNvGrpSpPr>
            <a:grpSpLocks/>
          </p:cNvGrpSpPr>
          <p:nvPr/>
        </p:nvGrpSpPr>
        <p:grpSpPr bwMode="auto">
          <a:xfrm>
            <a:off x="152400" y="2646759"/>
            <a:ext cx="8763000" cy="1600200"/>
            <a:chOff x="144" y="1680"/>
            <a:chExt cx="5520" cy="1008"/>
          </a:xfrm>
        </p:grpSpPr>
        <p:sp>
          <p:nvSpPr>
            <p:cNvPr id="47126" name="Rectangle 11"/>
            <p:cNvSpPr>
              <a:spLocks noChangeArrowheads="1"/>
            </p:cNvSpPr>
            <p:nvPr/>
          </p:nvSpPr>
          <p:spPr bwMode="auto">
            <a:xfrm>
              <a:off x="144" y="1680"/>
              <a:ext cx="5520" cy="1008"/>
            </a:xfrm>
            <a:prstGeom prst="rect">
              <a:avLst/>
            </a:prstGeom>
            <a:solidFill>
              <a:srgbClr val="FFCC99">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7127" name="Text Box 12"/>
            <p:cNvSpPr txBox="1">
              <a:spLocks noChangeArrowheads="1"/>
            </p:cNvSpPr>
            <p:nvPr/>
          </p:nvSpPr>
          <p:spPr bwMode="auto">
            <a:xfrm>
              <a:off x="1248" y="1728"/>
              <a:ext cx="3216" cy="2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勸告疏散撤離及完成撤離準備</a:t>
              </a:r>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啟動時機</a:t>
              </a:r>
            </a:p>
          </p:txBody>
        </p:sp>
        <p:sp>
          <p:nvSpPr>
            <p:cNvPr id="48" name="Text Box 13"/>
            <p:cNvSpPr txBox="1">
              <a:spLocks noChangeArrowheads="1"/>
            </p:cNvSpPr>
            <p:nvPr/>
          </p:nvSpPr>
          <p:spPr bwMode="auto">
            <a:xfrm>
              <a:off x="1229" y="2016"/>
              <a:ext cx="944" cy="624"/>
            </a:xfrm>
            <a:prstGeom prst="rect">
              <a:avLst/>
            </a:prstGeom>
            <a:solidFill>
              <a:srgbClr val="FFCC66"/>
            </a:solidFill>
            <a:ln w="12700">
              <a:solidFill>
                <a:schemeClr val="tx1"/>
              </a:solidFill>
              <a:miter lim="800000"/>
              <a:headEnd/>
              <a:tailEnd type="none" w="sm" len="sm"/>
            </a:ln>
            <a:effectLst/>
            <a:extLst/>
          </p:spPr>
          <p:txBody>
            <a:bodyPr anchor="ctr" anchorCtr="1"/>
            <a:lstStyle/>
            <a:p>
              <a:pPr>
                <a:defRPr/>
              </a:pPr>
              <a:r>
                <a:rPr lang="zh-TW" altLang="en-US" sz="1400" b="1">
                  <a:latin typeface="Times New Roman" pitchFamily="18" charset="0"/>
                  <a:ea typeface="標楷體" pitchFamily="65" charset="-120"/>
                </a:rPr>
                <a:t>中央、縣市管河川達</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二級警戒</a:t>
              </a:r>
              <a:r>
                <a:rPr lang="zh-TW" altLang="en-US" sz="1400" b="1">
                  <a:latin typeface="Times New Roman" pitchFamily="18" charset="0"/>
                  <a:ea typeface="標楷體" pitchFamily="65" charset="-120"/>
                </a:rPr>
                <a:t>水位且</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持續上升</a:t>
              </a:r>
              <a:r>
                <a:rPr lang="zh-TW" altLang="en-US" sz="1400" b="1">
                  <a:latin typeface="Times New Roman" pitchFamily="18" charset="0"/>
                  <a:ea typeface="標楷體" pitchFamily="65" charset="-120"/>
                </a:rPr>
                <a:t>或</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有危險之虞</a:t>
              </a:r>
            </a:p>
          </p:txBody>
        </p:sp>
        <p:sp>
          <p:nvSpPr>
            <p:cNvPr id="49" name="Text Box 14"/>
            <p:cNvSpPr txBox="1">
              <a:spLocks noChangeArrowheads="1"/>
            </p:cNvSpPr>
            <p:nvPr/>
          </p:nvSpPr>
          <p:spPr bwMode="auto">
            <a:xfrm>
              <a:off x="2267" y="2016"/>
              <a:ext cx="1141"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defRPr/>
              </a:pP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淹水警戒發布</a:t>
              </a:r>
              <a:r>
                <a:rPr lang="zh-TW" altLang="en-US" sz="1600" b="1">
                  <a:latin typeface="Times New Roman" pitchFamily="18" charset="0"/>
                  <a:ea typeface="標楷體" pitchFamily="65" charset="-120"/>
                </a:rPr>
                <a:t>及</a:t>
              </a:r>
              <a:r>
                <a:rPr lang="zh-TW" altLang="en-US" sz="1600" b="1">
                  <a:solidFill>
                    <a:srgbClr val="FF0000"/>
                  </a:solidFill>
                  <a:latin typeface="Times New Roman" pitchFamily="18" charset="0"/>
                  <a:ea typeface="標楷體" pitchFamily="65" charset="-120"/>
                </a:rPr>
                <a:t>現地</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已有輕微積水</a:t>
              </a:r>
              <a:r>
                <a:rPr lang="zh-TW" altLang="en-US" sz="1600" b="1">
                  <a:latin typeface="Times New Roman" pitchFamily="18" charset="0"/>
                  <a:ea typeface="標楷體" pitchFamily="65" charset="-120"/>
                </a:rPr>
                <a:t>跡象</a:t>
              </a:r>
            </a:p>
          </p:txBody>
        </p:sp>
        <p:sp>
          <p:nvSpPr>
            <p:cNvPr id="50" name="Text Box 15"/>
            <p:cNvSpPr txBox="1">
              <a:spLocks noChangeArrowheads="1"/>
            </p:cNvSpPr>
            <p:nvPr/>
          </p:nvSpPr>
          <p:spPr bwMode="auto">
            <a:xfrm>
              <a:off x="3447" y="2016"/>
              <a:ext cx="991"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400" b="1">
                  <a:latin typeface="標楷體" pitchFamily="65" charset="-120"/>
                  <a:ea typeface="標楷體" pitchFamily="65" charset="-120"/>
                </a:rPr>
                <a:t>水庫管理單位發布</a:t>
              </a:r>
              <a:r>
                <a:rPr lang="zh-TW" altLang="en-US" sz="1400" b="1">
                  <a:effectLst>
                    <a:outerShdw blurRad="38100" dist="38100" dir="2700000" algn="tl">
                      <a:srgbClr val="FFFFFF"/>
                    </a:outerShdw>
                  </a:effectLst>
                  <a:latin typeface="標楷體" pitchFamily="65" charset="-120"/>
                  <a:ea typeface="標楷體" pitchFamily="65" charset="-120"/>
                </a:rPr>
                <a:t>洩</a:t>
              </a:r>
              <a:r>
                <a:rPr lang="en-US" altLang="zh-TW" sz="1400" b="1">
                  <a:effectLst>
                    <a:outerShdw blurRad="38100" dist="38100" dir="2700000" algn="tl">
                      <a:srgbClr val="FFFFFF"/>
                    </a:outerShdw>
                  </a:effectLst>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溢</a:t>
              </a:r>
              <a:r>
                <a:rPr lang="en-US" altLang="zh-TW" sz="1400" b="1">
                  <a:effectLst>
                    <a:outerShdw blurRad="38100" dist="38100" dir="2700000" algn="tl">
                      <a:srgbClr val="FFFFFF"/>
                    </a:outerShdw>
                  </a:effectLst>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洪通報</a:t>
              </a:r>
            </a:p>
            <a:p>
              <a:pPr algn="ctr">
                <a:defRPr/>
              </a:pP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依內容或自判</a:t>
              </a:r>
              <a:r>
                <a:rPr lang="en-US" altLang="zh-TW" sz="1600" b="1">
                  <a:latin typeface="標楷體" pitchFamily="65" charset="-120"/>
                  <a:ea typeface="標楷體" pitchFamily="65" charset="-120"/>
                </a:rPr>
                <a:t>)</a:t>
              </a:r>
            </a:p>
          </p:txBody>
        </p:sp>
        <p:sp>
          <p:nvSpPr>
            <p:cNvPr id="51" name="Text Box 16"/>
            <p:cNvSpPr txBox="1">
              <a:spLocks noChangeArrowheads="1"/>
            </p:cNvSpPr>
            <p:nvPr/>
          </p:nvSpPr>
          <p:spPr bwMode="auto">
            <a:xfrm>
              <a:off x="285" y="2016"/>
              <a:ext cx="849"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中央災害應變中心通報</a:t>
              </a:r>
              <a:r>
                <a:rPr lang="zh-TW" altLang="en-US" sz="1600" b="1">
                  <a:effectLst>
                    <a:outerShdw blurRad="38100" dist="38100" dir="2700000" algn="tl">
                      <a:srgbClr val="FFFFFF"/>
                    </a:outerShdw>
                  </a:effectLst>
                  <a:latin typeface="Times New Roman" pitchFamily="18" charset="0"/>
                  <a:ea typeface="標楷體" pitchFamily="65" charset="-120"/>
                </a:rPr>
                <a:t>勸告建議</a:t>
              </a:r>
            </a:p>
          </p:txBody>
        </p:sp>
        <p:sp>
          <p:nvSpPr>
            <p:cNvPr id="52" name="Text Box 17"/>
            <p:cNvSpPr txBox="1">
              <a:spLocks noChangeArrowheads="1"/>
            </p:cNvSpPr>
            <p:nvPr/>
          </p:nvSpPr>
          <p:spPr bwMode="auto">
            <a:xfrm>
              <a:off x="4464" y="2016"/>
              <a:ext cx="1200" cy="672"/>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400" b="1">
                  <a:latin typeface="標楷體" pitchFamily="65" charset="-120"/>
                  <a:ea typeface="標楷體" pitchFamily="65" charset="-120"/>
                </a:rPr>
                <a:t>依鄉鎮市、村里長、幹事或民眾</a:t>
              </a:r>
              <a:r>
                <a:rPr lang="zh-TW" altLang="en-US" sz="1400" b="1">
                  <a:effectLst>
                    <a:outerShdw blurRad="38100" dist="38100" dir="2700000" algn="tl">
                      <a:srgbClr val="FFFFFF"/>
                    </a:outerShdw>
                  </a:effectLst>
                  <a:latin typeface="標楷體" pitchFamily="65" charset="-120"/>
                  <a:ea typeface="標楷體" pitchFamily="65" charset="-120"/>
                </a:rPr>
                <a:t>通報</a:t>
              </a:r>
              <a:r>
                <a:rPr lang="zh-TW" altLang="en-US" sz="1400" b="1">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現地</a:t>
              </a:r>
              <a:r>
                <a:rPr lang="zh-TW" altLang="en-US" sz="1400" b="1">
                  <a:latin typeface="標楷體" pitchFamily="65" charset="-120"/>
                  <a:ea typeface="標楷體" pitchFamily="65" charset="-120"/>
                </a:rPr>
                <a:t>輕微積淹水，</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經地方研判必要時</a:t>
              </a:r>
              <a:r>
                <a:rPr lang="zh-TW" altLang="en-US" sz="1400" b="1">
                  <a:latin typeface="標楷體" pitchFamily="65" charset="-120"/>
                  <a:ea typeface="標楷體" pitchFamily="65" charset="-120"/>
                </a:rPr>
                <a:t> </a:t>
              </a:r>
            </a:p>
          </p:txBody>
        </p:sp>
        <p:sp>
          <p:nvSpPr>
            <p:cNvPr id="53" name="Text Box 18"/>
            <p:cNvSpPr txBox="1">
              <a:spLocks noChangeArrowheads="1"/>
            </p:cNvSpPr>
            <p:nvPr/>
          </p:nvSpPr>
          <p:spPr bwMode="auto">
            <a:xfrm>
              <a:off x="144" y="1680"/>
              <a:ext cx="768" cy="312"/>
            </a:xfrm>
            <a:prstGeom prst="rect">
              <a:avLst/>
            </a:prstGeom>
            <a:gradFill rotWithShape="0">
              <a:gsLst>
                <a:gs pos="0">
                  <a:srgbClr val="FFFFFF"/>
                </a:gs>
                <a:gs pos="100000">
                  <a:srgbClr val="FF66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勸告</a:t>
              </a:r>
            </a:p>
          </p:txBody>
        </p:sp>
      </p:grpSp>
      <p:grpSp>
        <p:nvGrpSpPr>
          <p:cNvPr id="47112" name="Group 19"/>
          <p:cNvGrpSpPr>
            <a:grpSpLocks/>
          </p:cNvGrpSpPr>
          <p:nvPr/>
        </p:nvGrpSpPr>
        <p:grpSpPr bwMode="auto">
          <a:xfrm>
            <a:off x="152400" y="4551759"/>
            <a:ext cx="8763000" cy="2070100"/>
            <a:chOff x="144" y="2880"/>
            <a:chExt cx="5520" cy="1304"/>
          </a:xfrm>
        </p:grpSpPr>
        <p:sp>
          <p:nvSpPr>
            <p:cNvPr id="47117" name="Rectangle 20"/>
            <p:cNvSpPr>
              <a:spLocks noChangeArrowheads="1"/>
            </p:cNvSpPr>
            <p:nvPr/>
          </p:nvSpPr>
          <p:spPr bwMode="auto">
            <a:xfrm>
              <a:off x="144" y="2880"/>
              <a:ext cx="5520" cy="1304"/>
            </a:xfrm>
            <a:prstGeom prst="rect">
              <a:avLst/>
            </a:prstGeom>
            <a:solidFill>
              <a:srgbClr val="FF9966">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7118" name="Text Box 21"/>
            <p:cNvSpPr txBox="1">
              <a:spLocks noChangeArrowheads="1"/>
            </p:cNvSpPr>
            <p:nvPr/>
          </p:nvSpPr>
          <p:spPr bwMode="auto">
            <a:xfrm>
              <a:off x="1296" y="2928"/>
              <a:ext cx="3216" cy="2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強制疏散撤離</a:t>
              </a:r>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啟動時機</a:t>
              </a:r>
            </a:p>
          </p:txBody>
        </p:sp>
        <p:sp>
          <p:nvSpPr>
            <p:cNvPr id="57" name="Text Box 22"/>
            <p:cNvSpPr txBox="1">
              <a:spLocks noChangeArrowheads="1"/>
            </p:cNvSpPr>
            <p:nvPr/>
          </p:nvSpPr>
          <p:spPr bwMode="auto">
            <a:xfrm>
              <a:off x="1968" y="3216"/>
              <a:ext cx="960" cy="836"/>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淹水警戒發布</a:t>
              </a:r>
              <a:r>
                <a:rPr lang="zh-TW" altLang="en-US" sz="1600" b="1">
                  <a:latin typeface="標楷體" pitchFamily="65" charset="-120"/>
                  <a:ea typeface="標楷體" pitchFamily="65" charset="-120"/>
                </a:rPr>
                <a:t>及現地</a:t>
              </a: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已淹水</a:t>
              </a:r>
              <a:r>
                <a:rPr lang="en-US" altLang="zh-TW" sz="1600" b="1">
                  <a:solidFill>
                    <a:srgbClr val="FF0000"/>
                  </a:solidFill>
                  <a:effectLst>
                    <a:outerShdw blurRad="38100" dist="38100" dir="2700000" algn="tl">
                      <a:srgbClr val="000000"/>
                    </a:outerShdw>
                  </a:effectLst>
                  <a:latin typeface="標楷體" pitchFamily="65" charset="-120"/>
                  <a:ea typeface="標楷體" pitchFamily="65" charset="-120"/>
                </a:rPr>
                <a:t>30 cm</a:t>
              </a:r>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或因地制宜</a:t>
              </a:r>
              <a:r>
                <a:rPr lang="en-US" altLang="zh-TW" sz="1600" b="1">
                  <a:latin typeface="標楷體" pitchFamily="65" charset="-120"/>
                  <a:ea typeface="標楷體" pitchFamily="65" charset="-120"/>
                </a:rPr>
                <a:t>50 cm)</a:t>
              </a:r>
              <a:r>
                <a:rPr lang="zh-TW" altLang="en-US" sz="1600" b="1">
                  <a:latin typeface="標楷體" pitchFamily="65" charset="-120"/>
                  <a:ea typeface="標楷體" pitchFamily="65" charset="-120"/>
                </a:rPr>
                <a:t>且</a:t>
              </a: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持續上升</a:t>
              </a:r>
            </a:p>
          </p:txBody>
        </p:sp>
        <p:sp>
          <p:nvSpPr>
            <p:cNvPr id="58" name="Text Box 23"/>
            <p:cNvSpPr txBox="1">
              <a:spLocks noChangeArrowheads="1"/>
            </p:cNvSpPr>
            <p:nvPr/>
          </p:nvSpPr>
          <p:spPr bwMode="auto">
            <a:xfrm>
              <a:off x="2976" y="3216"/>
              <a:ext cx="816"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標楷體" pitchFamily="65" charset="-120"/>
                  <a:ea typeface="標楷體" pitchFamily="65" charset="-120"/>
                </a:rPr>
                <a:t>發布洩</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溢</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洪通報且</a:t>
              </a:r>
              <a:r>
                <a:rPr lang="zh-TW" altLang="en-US" sz="1400" b="1">
                  <a:effectLst>
                    <a:outerShdw blurRad="38100" dist="38100" dir="2700000" algn="tl">
                      <a:srgbClr val="FFFFFF"/>
                    </a:outerShdw>
                  </a:effectLst>
                  <a:latin typeface="標楷體" pitchFamily="65" charset="-120"/>
                  <a:ea typeface="標楷體" pitchFamily="65" charset="-120"/>
                </a:rPr>
                <a:t>洩洪量大於下游河川堤防設計標準</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依內容或自判</a:t>
              </a:r>
              <a:r>
                <a:rPr lang="en-US" altLang="zh-TW" sz="1400" b="1">
                  <a:latin typeface="標楷體" pitchFamily="65" charset="-120"/>
                  <a:ea typeface="標楷體" pitchFamily="65" charset="-120"/>
                </a:rPr>
                <a:t>)</a:t>
              </a:r>
            </a:p>
          </p:txBody>
        </p:sp>
        <p:sp>
          <p:nvSpPr>
            <p:cNvPr id="59" name="Text Box 24"/>
            <p:cNvSpPr txBox="1">
              <a:spLocks noChangeArrowheads="1"/>
            </p:cNvSpPr>
            <p:nvPr/>
          </p:nvSpPr>
          <p:spPr bwMode="auto">
            <a:xfrm>
              <a:off x="192" y="3216"/>
              <a:ext cx="720" cy="682"/>
            </a:xfrm>
            <a:prstGeom prst="rect">
              <a:avLst/>
            </a:prstGeom>
            <a:solidFill>
              <a:srgbClr val="FF7C80"/>
            </a:solidFill>
            <a:ln w="12700">
              <a:solidFill>
                <a:schemeClr val="tx1"/>
              </a:solidFill>
              <a:miter lim="800000"/>
              <a:headEnd/>
              <a:tailEnd/>
            </a:ln>
            <a:effectLst/>
            <a:extLst/>
          </p:spPr>
          <p:txBody>
            <a:bodyPr>
              <a:spAutoFit/>
            </a:bodyPr>
            <a:lstStyle/>
            <a:p>
              <a:pPr algn="ctr">
                <a:defRPr/>
              </a:pPr>
              <a:r>
                <a:rPr lang="zh-TW" altLang="en-US" sz="1600" b="1">
                  <a:latin typeface="Times New Roman" pitchFamily="18" charset="0"/>
                  <a:ea typeface="標楷體" pitchFamily="65" charset="-120"/>
                </a:rPr>
                <a:t>中央災害應變中心通報</a:t>
              </a:r>
            </a:p>
            <a:p>
              <a:pPr algn="ctr">
                <a:defRPr/>
              </a:pPr>
              <a:r>
                <a:rPr lang="zh-TW" altLang="en-US" sz="1600" b="1">
                  <a:effectLst>
                    <a:outerShdw blurRad="38100" dist="38100" dir="2700000" algn="tl">
                      <a:srgbClr val="FFFFFF"/>
                    </a:outerShdw>
                  </a:effectLst>
                  <a:latin typeface="Times New Roman" pitchFamily="18" charset="0"/>
                  <a:ea typeface="標楷體" pitchFamily="65" charset="-120"/>
                </a:rPr>
                <a:t>強制建議</a:t>
              </a:r>
            </a:p>
          </p:txBody>
        </p:sp>
        <p:sp>
          <p:nvSpPr>
            <p:cNvPr id="60" name="Text Box 25"/>
            <p:cNvSpPr txBox="1">
              <a:spLocks noChangeArrowheads="1"/>
            </p:cNvSpPr>
            <p:nvPr/>
          </p:nvSpPr>
          <p:spPr bwMode="auto">
            <a:xfrm>
              <a:off x="3840" y="3216"/>
              <a:ext cx="1152"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標楷體" pitchFamily="65" charset="-120"/>
                  <a:ea typeface="標楷體" pitchFamily="65" charset="-120"/>
                </a:rPr>
                <a:t>依鄉鎮市、村里長、幹事或民眾通報，現地</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已淹水</a:t>
              </a:r>
              <a:r>
                <a:rPr lang="en-US" altLang="zh-TW" sz="1400" b="1">
                  <a:solidFill>
                    <a:srgbClr val="FF0000"/>
                  </a:solidFill>
                  <a:effectLst>
                    <a:outerShdw blurRad="38100" dist="38100" dir="2700000" algn="tl">
                      <a:srgbClr val="000000"/>
                    </a:outerShdw>
                  </a:effectLst>
                  <a:latin typeface="標楷體" pitchFamily="65" charset="-120"/>
                  <a:ea typeface="標楷體" pitchFamily="65" charset="-120"/>
                </a:rPr>
                <a:t>30 cm</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或因地制宜</a:t>
              </a:r>
              <a:r>
                <a:rPr lang="en-US" altLang="zh-TW" sz="1400" b="1">
                  <a:latin typeface="標楷體" pitchFamily="65" charset="-120"/>
                  <a:ea typeface="標楷體" pitchFamily="65" charset="-120"/>
                </a:rPr>
                <a:t>50 cm)</a:t>
              </a:r>
              <a:r>
                <a:rPr lang="zh-TW" altLang="en-US" sz="1400" b="1">
                  <a:latin typeface="標楷體" pitchFamily="65" charset="-120"/>
                  <a:ea typeface="標楷體" pitchFamily="65" charset="-120"/>
                </a:rPr>
                <a:t>且</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持續上升</a:t>
              </a:r>
              <a:r>
                <a:rPr lang="zh-TW" altLang="en-US" sz="1400" b="1">
                  <a:latin typeface="標楷體" pitchFamily="65" charset="-120"/>
                  <a:ea typeface="標楷體" pitchFamily="65" charset="-120"/>
                </a:rPr>
                <a:t>，河川</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溢淹之虞</a:t>
              </a:r>
              <a:r>
                <a:rPr lang="zh-TW" altLang="en-US" sz="1400" b="1">
                  <a:latin typeface="標楷體" pitchFamily="65" charset="-120"/>
                  <a:ea typeface="標楷體" pitchFamily="65" charset="-120"/>
                </a:rPr>
                <a:t>，</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地方研判必要</a:t>
              </a:r>
              <a:r>
                <a:rPr lang="zh-TW" altLang="en-US" sz="1400" b="1">
                  <a:latin typeface="Times New Roman" pitchFamily="18" charset="0"/>
                </a:rPr>
                <a:t> </a:t>
              </a:r>
            </a:p>
          </p:txBody>
        </p:sp>
        <p:sp>
          <p:nvSpPr>
            <p:cNvPr id="61" name="Text Box 26"/>
            <p:cNvSpPr txBox="1">
              <a:spLocks noChangeArrowheads="1"/>
            </p:cNvSpPr>
            <p:nvPr/>
          </p:nvSpPr>
          <p:spPr bwMode="auto">
            <a:xfrm>
              <a:off x="960" y="3216"/>
              <a:ext cx="960" cy="816"/>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Times New Roman" pitchFamily="18" charset="0"/>
                  <a:ea typeface="標楷體" pitchFamily="65" charset="-120"/>
                </a:rPr>
                <a:t>中央、縣市管河川達</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一級警戒</a:t>
              </a:r>
              <a:r>
                <a:rPr lang="zh-TW" altLang="en-US" sz="1400" b="1">
                  <a:latin typeface="Times New Roman" pitchFamily="18" charset="0"/>
                  <a:ea typeface="標楷體" pitchFamily="65" charset="-120"/>
                </a:rPr>
                <a:t>水位且</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持續上升</a:t>
              </a:r>
              <a:r>
                <a:rPr lang="zh-TW" altLang="en-US" sz="1400" b="1">
                  <a:latin typeface="Times New Roman" pitchFamily="18" charset="0"/>
                  <a:ea typeface="標楷體" pitchFamily="65" charset="-120"/>
                </a:rPr>
                <a:t>或</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有溢堤之虞</a:t>
              </a:r>
            </a:p>
          </p:txBody>
        </p:sp>
        <p:sp>
          <p:nvSpPr>
            <p:cNvPr id="62" name="Text Box 27"/>
            <p:cNvSpPr txBox="1">
              <a:spLocks noChangeArrowheads="1"/>
            </p:cNvSpPr>
            <p:nvPr/>
          </p:nvSpPr>
          <p:spPr bwMode="auto">
            <a:xfrm>
              <a:off x="5040" y="3224"/>
              <a:ext cx="576"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Times New Roman" pitchFamily="18" charset="0"/>
                  <a:ea typeface="標楷體" pitchFamily="65" charset="-120"/>
                </a:rPr>
                <a:t>水利建造物</a:t>
              </a:r>
              <a:r>
                <a:rPr lang="zh-TW" altLang="en-US" sz="1400" b="1">
                  <a:effectLst>
                    <a:outerShdw blurRad="38100" dist="38100" dir="2700000" algn="tl">
                      <a:srgbClr val="FFFFFF"/>
                    </a:outerShdw>
                  </a:effectLst>
                  <a:latin typeface="Times New Roman" pitchFamily="18" charset="0"/>
                  <a:ea typeface="標楷體" pitchFamily="65" charset="-120"/>
                </a:rPr>
                <a:t>突發重大</a:t>
              </a:r>
              <a:r>
                <a:rPr lang="zh-TW" altLang="en-US" sz="1400" b="1">
                  <a:latin typeface="Times New Roman" pitchFamily="18" charset="0"/>
                  <a:ea typeface="標楷體" pitchFamily="65" charset="-120"/>
                </a:rPr>
                <a:t>緊急事故，經管理機關</a:t>
              </a:r>
              <a:r>
                <a:rPr lang="zh-TW" altLang="en-US" sz="1400" b="1">
                  <a:effectLst>
                    <a:outerShdw blurRad="38100" dist="38100" dir="2700000" algn="tl">
                      <a:srgbClr val="FFFFFF"/>
                    </a:outerShdw>
                  </a:effectLst>
                  <a:latin typeface="Times New Roman" pitchFamily="18" charset="0"/>
                  <a:ea typeface="標楷體" pitchFamily="65" charset="-120"/>
                </a:rPr>
                <a:t>通報</a:t>
              </a:r>
            </a:p>
          </p:txBody>
        </p:sp>
        <p:sp>
          <p:nvSpPr>
            <p:cNvPr id="63" name="Text Box 28"/>
            <p:cNvSpPr txBox="1">
              <a:spLocks noChangeArrowheads="1"/>
            </p:cNvSpPr>
            <p:nvPr/>
          </p:nvSpPr>
          <p:spPr bwMode="auto">
            <a:xfrm>
              <a:off x="144" y="2880"/>
              <a:ext cx="768" cy="312"/>
            </a:xfrm>
            <a:prstGeom prst="rect">
              <a:avLst/>
            </a:prstGeom>
            <a:gradFill rotWithShape="0">
              <a:gsLst>
                <a:gs pos="0">
                  <a:schemeClr val="bg1"/>
                </a:gs>
                <a:gs pos="100000">
                  <a:srgbClr val="FF00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強制</a:t>
              </a:r>
            </a:p>
          </p:txBody>
        </p:sp>
      </p:grpSp>
      <p:sp>
        <p:nvSpPr>
          <p:cNvPr id="64" name="Text Box 29"/>
          <p:cNvSpPr txBox="1">
            <a:spLocks noChangeArrowheads="1"/>
          </p:cNvSpPr>
          <p:nvPr/>
        </p:nvSpPr>
        <p:spPr bwMode="auto">
          <a:xfrm>
            <a:off x="107950" y="816371"/>
            <a:ext cx="8686800" cy="495300"/>
          </a:xfrm>
          <a:prstGeom prst="rect">
            <a:avLst/>
          </a:prstGeom>
          <a:solidFill>
            <a:srgbClr val="CCFFCC">
              <a:alpha val="50000"/>
            </a:srgbClr>
          </a:solidFill>
          <a:ln w="38100" cmpd="dbl">
            <a:solidFill>
              <a:srgbClr val="99CCFF"/>
            </a:solidFill>
            <a:miter lim="800000"/>
            <a:headEnd/>
            <a:tailEnd/>
          </a:ln>
          <a:effectLst/>
          <a:extLst/>
        </p:spPr>
        <p:txBody>
          <a:bodyPr>
            <a:spAutoFit/>
          </a:bodyPr>
          <a:lstStyle/>
          <a:p>
            <a:pPr>
              <a:spcBef>
                <a:spcPct val="20000"/>
              </a:spcBef>
              <a:defRPr/>
            </a:pPr>
            <a:r>
              <a:rPr lang="zh-TW" altLang="en-US" sz="2400" b="1">
                <a:effectLst>
                  <a:outerShdw blurRad="38100" dist="38100" dir="2700000" algn="tl">
                    <a:srgbClr val="FFFFFF"/>
                  </a:outerShdw>
                </a:effectLst>
                <a:latin typeface="標楷體" pitchFamily="65" charset="-120"/>
                <a:ea typeface="標楷體" pitchFamily="65" charset="-120"/>
              </a:rPr>
              <a:t>水災危險潛勢地區疏散撤離標準作業程序</a:t>
            </a:r>
            <a:r>
              <a:rPr lang="en-US" altLang="zh-TW" sz="2000" b="1">
                <a:solidFill>
                  <a:srgbClr val="0000CC"/>
                </a:solidFill>
                <a:latin typeface="標楷體" pitchFamily="65" charset="-120"/>
                <a:ea typeface="標楷體" pitchFamily="65" charset="-120"/>
              </a:rPr>
              <a:t>(99.5.5</a:t>
            </a:r>
            <a:r>
              <a:rPr lang="zh-TW" altLang="en-US" sz="2000" b="1">
                <a:solidFill>
                  <a:srgbClr val="0000CC"/>
                </a:solidFill>
                <a:latin typeface="標楷體" pitchFamily="65" charset="-120"/>
                <a:ea typeface="標楷體" pitchFamily="65" charset="-120"/>
              </a:rPr>
              <a:t>經濟部修正函頒</a:t>
            </a:r>
            <a:r>
              <a:rPr lang="en-US" altLang="zh-TW" sz="2000" b="1">
                <a:solidFill>
                  <a:srgbClr val="0000CC"/>
                </a:solidFill>
                <a:latin typeface="標楷體" pitchFamily="65" charset="-120"/>
                <a:ea typeface="標楷體" pitchFamily="65" charset="-120"/>
              </a:rPr>
              <a:t>)</a:t>
            </a:r>
          </a:p>
        </p:txBody>
      </p:sp>
      <p:grpSp>
        <p:nvGrpSpPr>
          <p:cNvPr id="47114" name="Group 30"/>
          <p:cNvGrpSpPr>
            <a:grpSpLocks/>
          </p:cNvGrpSpPr>
          <p:nvPr/>
        </p:nvGrpSpPr>
        <p:grpSpPr bwMode="auto">
          <a:xfrm>
            <a:off x="7769225" y="589359"/>
            <a:ext cx="1406525" cy="1404937"/>
            <a:chOff x="5252" y="391"/>
            <a:chExt cx="988" cy="935"/>
          </a:xfrm>
        </p:grpSpPr>
        <p:sp>
          <p:nvSpPr>
            <p:cNvPr id="66" name="AutoShape 31"/>
            <p:cNvSpPr>
              <a:spLocks noChangeArrowheads="1"/>
            </p:cNvSpPr>
            <p:nvPr/>
          </p:nvSpPr>
          <p:spPr bwMode="auto">
            <a:xfrm>
              <a:off x="5252" y="391"/>
              <a:ext cx="988" cy="862"/>
            </a:xfrm>
            <a:prstGeom prst="star16">
              <a:avLst>
                <a:gd name="adj" fmla="val 37500"/>
              </a:avLst>
            </a:prstGeom>
            <a:solidFill>
              <a:srgbClr val="FFFF00"/>
            </a:solidFill>
            <a:ln w="28575" algn="ctr">
              <a:solidFill>
                <a:srgbClr val="FF0000"/>
              </a:solidFill>
              <a:miter lim="800000"/>
              <a:headEnd/>
              <a:tailEnd/>
            </a:ln>
            <a:effectLst>
              <a:outerShdw dist="107763" dir="2700000" algn="ctr" rotWithShape="0">
                <a:srgbClr val="FF9999">
                  <a:alpha val="50000"/>
                </a:srgbClr>
              </a:outerShdw>
            </a:effectLst>
          </p:spPr>
          <p:txBody>
            <a:bodyPr anchor="ctr">
              <a:spAutoFit/>
            </a:bodyPr>
            <a:lstStyle/>
            <a:p>
              <a:pPr>
                <a:defRPr/>
              </a:pPr>
              <a:endParaRPr lang="zh-TW" altLang="en-US"/>
            </a:p>
          </p:txBody>
        </p:sp>
        <p:sp>
          <p:nvSpPr>
            <p:cNvPr id="67" name="Text Box 32"/>
            <p:cNvSpPr txBox="1">
              <a:spLocks noChangeArrowheads="1"/>
            </p:cNvSpPr>
            <p:nvPr/>
          </p:nvSpPr>
          <p:spPr bwMode="auto">
            <a:xfrm>
              <a:off x="5388" y="572"/>
              <a:ext cx="725" cy="754"/>
            </a:xfrm>
            <a:prstGeom prst="rect">
              <a:avLst/>
            </a:prstGeom>
            <a:noFill/>
            <a:ln>
              <a:noFill/>
            </a:ln>
            <a:effectLst/>
            <a:extLst/>
          </p:spPr>
          <p:txBody>
            <a:bodyPr>
              <a:spAutoFit/>
            </a:bodyPr>
            <a:lstStyle/>
            <a:p>
              <a:pPr>
                <a:lnSpc>
                  <a:spcPct val="90000"/>
                </a:lnSpc>
                <a:spcBef>
                  <a:spcPct val="50000"/>
                </a:spcBef>
                <a:defRPr/>
              </a:pPr>
              <a:r>
                <a:rPr lang="zh-TW" altLang="en-US" sz="2400" b="1">
                  <a:effectLst>
                    <a:outerShdw blurRad="38100" dist="38100" dir="2700000" algn="tl">
                      <a:srgbClr val="C0C0C0"/>
                    </a:outerShdw>
                  </a:effectLst>
                  <a:latin typeface="標楷體" pitchFamily="65" charset="-120"/>
                  <a:ea typeface="標楷體" pitchFamily="65" charset="-120"/>
                </a:rPr>
                <a:t>提供決策應用</a:t>
              </a:r>
              <a:r>
                <a:rPr lang="zh-TW" altLang="en-US" sz="2800" b="1">
                  <a:effectLst>
                    <a:outerShdw blurRad="38100" dist="38100" dir="2700000" algn="tl">
                      <a:srgbClr val="C0C0C0"/>
                    </a:outerShdw>
                  </a:effectLst>
                  <a:latin typeface="標楷體" pitchFamily="65" charset="-120"/>
                  <a:ea typeface="標楷體" pitchFamily="65" charset="-120"/>
                </a:rPr>
                <a:t> </a:t>
              </a:r>
            </a:p>
          </p:txBody>
        </p:sp>
      </p:grpSp>
    </p:spTree>
    <p:extLst>
      <p:ext uri="{BB962C8B-B14F-4D97-AF65-F5344CB8AC3E}">
        <p14:creationId xmlns:p14="http://schemas.microsoft.com/office/powerpoint/2010/main" val="3342405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457200" y="365695"/>
            <a:ext cx="8229600" cy="447328"/>
          </a:xfrm>
        </p:spPr>
        <p:txBody>
          <a:bodyPr>
            <a:normAutofit fontScale="90000"/>
          </a:bodyPr>
          <a:lstStyle/>
          <a:p>
            <a:r>
              <a:rPr lang="zh-TW" altLang="en-US" sz="3200" b="1" dirty="0" smtClean="0">
                <a:effectLst>
                  <a:outerShdw blurRad="38100" dist="38100" dir="2700000" algn="tl">
                    <a:srgbClr val="000000">
                      <a:alpha val="43137"/>
                    </a:srgbClr>
                  </a:outerShdw>
                </a:effectLst>
              </a:rPr>
              <a:t>水災疏散撤離作業－啟動時機</a:t>
            </a:r>
          </a:p>
        </p:txBody>
      </p:sp>
      <p:sp>
        <p:nvSpPr>
          <p:cNvPr id="48132" name="AutoShape 2"/>
          <p:cNvSpPr>
            <a:spLocks noChangeArrowheads="1"/>
          </p:cNvSpPr>
          <p:nvPr/>
        </p:nvSpPr>
        <p:spPr bwMode="auto">
          <a:xfrm rot="5400000">
            <a:off x="4286250" y="2094309"/>
            <a:ext cx="304800" cy="800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FF00"/>
              </a:gs>
              <a:gs pos="100000">
                <a:srgbClr val="FF6600"/>
              </a:gs>
            </a:gsLst>
            <a:lin ang="5400000" scaled="1"/>
          </a:gradFill>
          <a:ln w="15875">
            <a:solidFill>
              <a:srgbClr val="FF0000"/>
            </a:solidFill>
            <a:miter lim="800000"/>
            <a:headEnd/>
            <a:tailEnd/>
          </a:ln>
        </p:spPr>
        <p:txBody>
          <a:bodyPr lIns="90000" tIns="46800" rIns="90000" bIns="46800" anchor="ctr">
            <a:spAutoFit/>
          </a:bodyPr>
          <a:lstStyle/>
          <a:p>
            <a:endParaRPr lang="zh-TW" altLang="en-US"/>
          </a:p>
        </p:txBody>
      </p:sp>
      <p:sp>
        <p:nvSpPr>
          <p:cNvPr id="48133" name="AutoShape 3"/>
          <p:cNvSpPr>
            <a:spLocks noChangeArrowheads="1"/>
          </p:cNvSpPr>
          <p:nvPr/>
        </p:nvSpPr>
        <p:spPr bwMode="auto">
          <a:xfrm rot="5400000">
            <a:off x="4305300" y="3980259"/>
            <a:ext cx="266700" cy="800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rgbClr val="FF3300"/>
              </a:gs>
            </a:gsLst>
            <a:lin ang="5400000" scaled="1"/>
          </a:gradFill>
          <a:ln w="19050">
            <a:solidFill>
              <a:srgbClr val="FF0000"/>
            </a:solidFill>
            <a:miter lim="800000"/>
            <a:headEnd/>
            <a:tailEnd/>
          </a:ln>
        </p:spPr>
        <p:txBody>
          <a:bodyPr lIns="90000" tIns="46800" rIns="90000" bIns="46800" anchor="ctr">
            <a:spAutoFit/>
          </a:bodyPr>
          <a:lstStyle/>
          <a:p>
            <a:endParaRPr lang="zh-TW" altLang="en-US"/>
          </a:p>
        </p:txBody>
      </p:sp>
      <p:grpSp>
        <p:nvGrpSpPr>
          <p:cNvPr id="48134" name="Group 4"/>
          <p:cNvGrpSpPr>
            <a:grpSpLocks/>
          </p:cNvGrpSpPr>
          <p:nvPr/>
        </p:nvGrpSpPr>
        <p:grpSpPr bwMode="auto">
          <a:xfrm>
            <a:off x="152400" y="1427559"/>
            <a:ext cx="8763000" cy="914400"/>
            <a:chOff x="144" y="912"/>
            <a:chExt cx="5520" cy="576"/>
          </a:xfrm>
        </p:grpSpPr>
        <p:sp>
          <p:nvSpPr>
            <p:cNvPr id="48160" name="Rectangle 5"/>
            <p:cNvSpPr>
              <a:spLocks noChangeArrowheads="1"/>
            </p:cNvSpPr>
            <p:nvPr/>
          </p:nvSpPr>
          <p:spPr bwMode="auto">
            <a:xfrm>
              <a:off x="144" y="912"/>
              <a:ext cx="5520" cy="576"/>
            </a:xfrm>
            <a:prstGeom prst="rect">
              <a:avLst/>
            </a:prstGeom>
            <a:solidFill>
              <a:srgbClr val="FFFF99">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8161" name="Text Box 6"/>
            <p:cNvSpPr txBox="1">
              <a:spLocks noChangeArrowheads="1"/>
            </p:cNvSpPr>
            <p:nvPr/>
          </p:nvSpPr>
          <p:spPr bwMode="auto">
            <a:xfrm>
              <a:off x="1296" y="960"/>
              <a:ext cx="3120" cy="250"/>
            </a:xfrm>
            <a:prstGeom prst="rect">
              <a:avLst/>
            </a:prstGeom>
            <a:solidFill>
              <a:srgbClr val="CCC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準備疏散撤離</a:t>
              </a:r>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啟動時機</a:t>
              </a:r>
            </a:p>
          </p:txBody>
        </p:sp>
        <p:sp>
          <p:nvSpPr>
            <p:cNvPr id="10" name="Text Box 7"/>
            <p:cNvSpPr txBox="1">
              <a:spLocks noChangeArrowheads="1"/>
            </p:cNvSpPr>
            <p:nvPr/>
          </p:nvSpPr>
          <p:spPr bwMode="auto">
            <a:xfrm>
              <a:off x="672" y="1248"/>
              <a:ext cx="2304" cy="192"/>
            </a:xfrm>
            <a:prstGeom prst="rect">
              <a:avLst/>
            </a:prstGeom>
            <a:solidFill>
              <a:srgbClr val="FFFF66"/>
            </a:solidFill>
            <a:ln w="12700">
              <a:solidFill>
                <a:schemeClr val="tx1"/>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發布</a:t>
              </a:r>
              <a:r>
                <a:rPr lang="zh-TW" altLang="en-US" sz="1600" b="1">
                  <a:effectLst>
                    <a:outerShdw blurRad="38100" dist="38100" dir="2700000" algn="tl">
                      <a:srgbClr val="FFFFFF"/>
                    </a:outerShdw>
                  </a:effectLst>
                  <a:latin typeface="Times New Roman" pitchFamily="18" charset="0"/>
                  <a:ea typeface="標楷體" pitchFamily="65" charset="-120"/>
                </a:rPr>
                <a:t>海上</a:t>
              </a:r>
              <a:r>
                <a:rPr lang="zh-TW" altLang="en-US" b="1">
                  <a:solidFill>
                    <a:srgbClr val="FF0000"/>
                  </a:solidFill>
                  <a:effectLst>
                    <a:outerShdw blurRad="38100" dist="38100" dir="2700000" algn="tl">
                      <a:srgbClr val="000000"/>
                    </a:outerShdw>
                  </a:effectLst>
                  <a:latin typeface="Times New Roman" pitchFamily="18" charset="0"/>
                  <a:ea typeface="標楷體" pitchFamily="65" charset="-120"/>
                </a:rPr>
                <a:t>陸上颱風警報之警戒區域</a:t>
              </a:r>
            </a:p>
          </p:txBody>
        </p:sp>
        <p:sp>
          <p:nvSpPr>
            <p:cNvPr id="11" name="Text Box 8"/>
            <p:cNvSpPr txBox="1">
              <a:spLocks noChangeArrowheads="1"/>
            </p:cNvSpPr>
            <p:nvPr/>
          </p:nvSpPr>
          <p:spPr bwMode="auto">
            <a:xfrm>
              <a:off x="3072" y="1248"/>
              <a:ext cx="2160" cy="192"/>
            </a:xfrm>
            <a:prstGeom prst="rect">
              <a:avLst/>
            </a:prstGeom>
            <a:solidFill>
              <a:srgbClr val="FFFF66"/>
            </a:solidFill>
            <a:ln w="12700">
              <a:solidFill>
                <a:srgbClr val="000000"/>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發布豪雨特報</a:t>
              </a:r>
              <a:r>
                <a:rPr lang="zh-TW" altLang="en-US" b="1">
                  <a:solidFill>
                    <a:srgbClr val="FF0000"/>
                  </a:solidFill>
                  <a:effectLst>
                    <a:outerShdw blurRad="38100" dist="38100" dir="2700000" algn="tl">
                      <a:srgbClr val="000000"/>
                    </a:outerShdw>
                  </a:effectLst>
                  <a:latin typeface="Times New Roman" pitchFamily="18" charset="0"/>
                  <a:ea typeface="標楷體" pitchFamily="65" charset="-120"/>
                </a:rPr>
                <a:t>大豪雨之警戒區域</a:t>
              </a:r>
            </a:p>
          </p:txBody>
        </p:sp>
        <p:sp>
          <p:nvSpPr>
            <p:cNvPr id="12" name="Text Box 9"/>
            <p:cNvSpPr txBox="1">
              <a:spLocks noChangeArrowheads="1"/>
            </p:cNvSpPr>
            <p:nvPr/>
          </p:nvSpPr>
          <p:spPr bwMode="auto">
            <a:xfrm>
              <a:off x="144" y="912"/>
              <a:ext cx="768" cy="312"/>
            </a:xfrm>
            <a:prstGeom prst="rect">
              <a:avLst/>
            </a:prstGeom>
            <a:gradFill rotWithShape="0">
              <a:gsLst>
                <a:gs pos="0">
                  <a:srgbClr val="FFFFFF"/>
                </a:gs>
                <a:gs pos="100000">
                  <a:srgbClr val="FFFF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準備</a:t>
              </a:r>
            </a:p>
          </p:txBody>
        </p:sp>
      </p:grpSp>
      <p:grpSp>
        <p:nvGrpSpPr>
          <p:cNvPr id="48135" name="Group 10"/>
          <p:cNvGrpSpPr>
            <a:grpSpLocks/>
          </p:cNvGrpSpPr>
          <p:nvPr/>
        </p:nvGrpSpPr>
        <p:grpSpPr bwMode="auto">
          <a:xfrm>
            <a:off x="152400" y="2646759"/>
            <a:ext cx="8763000" cy="1600200"/>
            <a:chOff x="144" y="1680"/>
            <a:chExt cx="5520" cy="1008"/>
          </a:xfrm>
        </p:grpSpPr>
        <p:sp>
          <p:nvSpPr>
            <p:cNvPr id="48152" name="Rectangle 11"/>
            <p:cNvSpPr>
              <a:spLocks noChangeArrowheads="1"/>
            </p:cNvSpPr>
            <p:nvPr/>
          </p:nvSpPr>
          <p:spPr bwMode="auto">
            <a:xfrm>
              <a:off x="144" y="1680"/>
              <a:ext cx="5520" cy="1008"/>
            </a:xfrm>
            <a:prstGeom prst="rect">
              <a:avLst/>
            </a:prstGeom>
            <a:solidFill>
              <a:srgbClr val="FFCC99">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8153" name="Text Box 12"/>
            <p:cNvSpPr txBox="1">
              <a:spLocks noChangeArrowheads="1"/>
            </p:cNvSpPr>
            <p:nvPr/>
          </p:nvSpPr>
          <p:spPr bwMode="auto">
            <a:xfrm>
              <a:off x="1248" y="1728"/>
              <a:ext cx="3216" cy="2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chemeClr val="bg1"/>
                  </a:solidFill>
                  <a:latin typeface="新細明體" pitchFamily="18" charset="-120"/>
                </a:rPr>
                <a:t>【</a:t>
              </a:r>
              <a:r>
                <a:rPr lang="zh-TW" altLang="en-US" sz="2000" b="1">
                  <a:solidFill>
                    <a:schemeClr val="bg1"/>
                  </a:solidFill>
                  <a:latin typeface="Times New Roman" pitchFamily="18" charset="0"/>
                  <a:ea typeface="標楷體" pitchFamily="65" charset="-120"/>
                </a:rPr>
                <a:t>勸告疏散撤離及完成撤離準備</a:t>
              </a:r>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啟動時機</a:t>
              </a:r>
            </a:p>
          </p:txBody>
        </p:sp>
        <p:sp>
          <p:nvSpPr>
            <p:cNvPr id="16" name="Text Box 13"/>
            <p:cNvSpPr txBox="1">
              <a:spLocks noChangeArrowheads="1"/>
            </p:cNvSpPr>
            <p:nvPr/>
          </p:nvSpPr>
          <p:spPr bwMode="auto">
            <a:xfrm>
              <a:off x="1229" y="2016"/>
              <a:ext cx="944" cy="624"/>
            </a:xfrm>
            <a:prstGeom prst="rect">
              <a:avLst/>
            </a:prstGeom>
            <a:solidFill>
              <a:srgbClr val="FFCC66"/>
            </a:solidFill>
            <a:ln w="12700">
              <a:solidFill>
                <a:schemeClr val="tx1"/>
              </a:solidFill>
              <a:miter lim="800000"/>
              <a:headEnd/>
              <a:tailEnd type="none" w="sm" len="sm"/>
            </a:ln>
            <a:effectLst/>
            <a:extLst/>
          </p:spPr>
          <p:txBody>
            <a:bodyPr anchor="ctr" anchorCtr="1"/>
            <a:lstStyle/>
            <a:p>
              <a:pPr>
                <a:defRPr/>
              </a:pPr>
              <a:r>
                <a:rPr lang="zh-TW" altLang="en-US" sz="1400" b="1">
                  <a:latin typeface="Times New Roman" pitchFamily="18" charset="0"/>
                  <a:ea typeface="標楷體" pitchFamily="65" charset="-120"/>
                </a:rPr>
                <a:t>中央、縣市管河川達</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二級警戒</a:t>
              </a:r>
              <a:r>
                <a:rPr lang="zh-TW" altLang="en-US" sz="1400" b="1">
                  <a:latin typeface="Times New Roman" pitchFamily="18" charset="0"/>
                  <a:ea typeface="標楷體" pitchFamily="65" charset="-120"/>
                </a:rPr>
                <a:t>水位且</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持續上升</a:t>
              </a:r>
              <a:r>
                <a:rPr lang="zh-TW" altLang="en-US" sz="1400" b="1">
                  <a:latin typeface="Times New Roman" pitchFamily="18" charset="0"/>
                  <a:ea typeface="標楷體" pitchFamily="65" charset="-120"/>
                </a:rPr>
                <a:t>或</a:t>
              </a:r>
              <a:r>
                <a:rPr lang="zh-TW" altLang="en-US" sz="1400" b="1">
                  <a:solidFill>
                    <a:srgbClr val="FF0000"/>
                  </a:solidFill>
                  <a:effectLst>
                    <a:outerShdw blurRad="38100" dist="38100" dir="2700000" algn="tl">
                      <a:srgbClr val="000000"/>
                    </a:outerShdw>
                  </a:effectLst>
                  <a:latin typeface="Times New Roman" pitchFamily="18" charset="0"/>
                  <a:ea typeface="標楷體" pitchFamily="65" charset="-120"/>
                </a:rPr>
                <a:t>有危險之虞</a:t>
              </a:r>
            </a:p>
          </p:txBody>
        </p:sp>
        <p:sp>
          <p:nvSpPr>
            <p:cNvPr id="17" name="Text Box 14"/>
            <p:cNvSpPr txBox="1">
              <a:spLocks noChangeArrowheads="1"/>
            </p:cNvSpPr>
            <p:nvPr/>
          </p:nvSpPr>
          <p:spPr bwMode="auto">
            <a:xfrm>
              <a:off x="2267" y="2016"/>
              <a:ext cx="1141"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defRPr/>
              </a:pP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淹水警戒發布</a:t>
              </a:r>
              <a:r>
                <a:rPr lang="zh-TW" altLang="en-US" sz="1600" b="1">
                  <a:latin typeface="Times New Roman" pitchFamily="18" charset="0"/>
                  <a:ea typeface="標楷體" pitchFamily="65" charset="-120"/>
                </a:rPr>
                <a:t>及</a:t>
              </a:r>
              <a:r>
                <a:rPr lang="zh-TW" altLang="en-US" sz="1600" b="1">
                  <a:solidFill>
                    <a:srgbClr val="FF0000"/>
                  </a:solidFill>
                  <a:latin typeface="Times New Roman" pitchFamily="18" charset="0"/>
                  <a:ea typeface="標楷體" pitchFamily="65" charset="-120"/>
                </a:rPr>
                <a:t>現地</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已有輕微積水</a:t>
              </a:r>
              <a:r>
                <a:rPr lang="zh-TW" altLang="en-US" sz="1600" b="1">
                  <a:latin typeface="Times New Roman" pitchFamily="18" charset="0"/>
                  <a:ea typeface="標楷體" pitchFamily="65" charset="-120"/>
                </a:rPr>
                <a:t>跡象</a:t>
              </a:r>
            </a:p>
          </p:txBody>
        </p:sp>
        <p:sp>
          <p:nvSpPr>
            <p:cNvPr id="18" name="Text Box 15"/>
            <p:cNvSpPr txBox="1">
              <a:spLocks noChangeArrowheads="1"/>
            </p:cNvSpPr>
            <p:nvPr/>
          </p:nvSpPr>
          <p:spPr bwMode="auto">
            <a:xfrm>
              <a:off x="3447" y="2016"/>
              <a:ext cx="991"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400" b="1">
                  <a:latin typeface="標楷體" pitchFamily="65" charset="-120"/>
                  <a:ea typeface="標楷體" pitchFamily="65" charset="-120"/>
                </a:rPr>
                <a:t>水庫管理單位發布</a:t>
              </a:r>
              <a:r>
                <a:rPr lang="zh-TW" altLang="en-US" sz="1400" b="1">
                  <a:effectLst>
                    <a:outerShdw blurRad="38100" dist="38100" dir="2700000" algn="tl">
                      <a:srgbClr val="FFFFFF"/>
                    </a:outerShdw>
                  </a:effectLst>
                  <a:latin typeface="標楷體" pitchFamily="65" charset="-120"/>
                  <a:ea typeface="標楷體" pitchFamily="65" charset="-120"/>
                </a:rPr>
                <a:t>洩</a:t>
              </a:r>
              <a:r>
                <a:rPr lang="en-US" altLang="zh-TW" sz="1400" b="1">
                  <a:effectLst>
                    <a:outerShdw blurRad="38100" dist="38100" dir="2700000" algn="tl">
                      <a:srgbClr val="FFFFFF"/>
                    </a:outerShdw>
                  </a:effectLst>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溢</a:t>
              </a:r>
              <a:r>
                <a:rPr lang="en-US" altLang="zh-TW" sz="1400" b="1">
                  <a:effectLst>
                    <a:outerShdw blurRad="38100" dist="38100" dir="2700000" algn="tl">
                      <a:srgbClr val="FFFFFF"/>
                    </a:outerShdw>
                  </a:effectLst>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洪通報</a:t>
              </a:r>
            </a:p>
            <a:p>
              <a:pPr algn="ctr">
                <a:defRPr/>
              </a:pP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依內容或自判</a:t>
              </a:r>
              <a:r>
                <a:rPr lang="en-US" altLang="zh-TW" sz="1600" b="1">
                  <a:latin typeface="標楷體" pitchFamily="65" charset="-120"/>
                  <a:ea typeface="標楷體" pitchFamily="65" charset="-120"/>
                </a:rPr>
                <a:t>)</a:t>
              </a:r>
            </a:p>
          </p:txBody>
        </p:sp>
        <p:sp>
          <p:nvSpPr>
            <p:cNvPr id="19" name="Text Box 16"/>
            <p:cNvSpPr txBox="1">
              <a:spLocks noChangeArrowheads="1"/>
            </p:cNvSpPr>
            <p:nvPr/>
          </p:nvSpPr>
          <p:spPr bwMode="auto">
            <a:xfrm>
              <a:off x="285" y="2016"/>
              <a:ext cx="849" cy="528"/>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600" b="1">
                  <a:latin typeface="Times New Roman" pitchFamily="18" charset="0"/>
                  <a:ea typeface="標楷體" pitchFamily="65" charset="-120"/>
                </a:rPr>
                <a:t>中央災害應變中心通報</a:t>
              </a:r>
              <a:r>
                <a:rPr lang="zh-TW" altLang="en-US" sz="1600" b="1">
                  <a:effectLst>
                    <a:outerShdw blurRad="38100" dist="38100" dir="2700000" algn="tl">
                      <a:srgbClr val="FFFFFF"/>
                    </a:outerShdw>
                  </a:effectLst>
                  <a:latin typeface="Times New Roman" pitchFamily="18" charset="0"/>
                  <a:ea typeface="標楷體" pitchFamily="65" charset="-120"/>
                </a:rPr>
                <a:t>勸告建議</a:t>
              </a:r>
            </a:p>
          </p:txBody>
        </p:sp>
        <p:sp>
          <p:nvSpPr>
            <p:cNvPr id="20" name="Text Box 17"/>
            <p:cNvSpPr txBox="1">
              <a:spLocks noChangeArrowheads="1"/>
            </p:cNvSpPr>
            <p:nvPr/>
          </p:nvSpPr>
          <p:spPr bwMode="auto">
            <a:xfrm>
              <a:off x="4464" y="2016"/>
              <a:ext cx="1200" cy="672"/>
            </a:xfrm>
            <a:prstGeom prst="rect">
              <a:avLst/>
            </a:prstGeom>
            <a:solidFill>
              <a:srgbClr val="FFCC66"/>
            </a:solidFill>
            <a:ln w="12700">
              <a:solidFill>
                <a:schemeClr val="tx1"/>
              </a:solidFill>
              <a:miter lim="800000"/>
              <a:headEnd/>
              <a:tailEnd type="none" w="sm" len="sm"/>
            </a:ln>
            <a:effectLst/>
            <a:extLst/>
          </p:spPr>
          <p:txBody>
            <a:bodyPr anchor="ctr" anchorCtr="1"/>
            <a:lstStyle/>
            <a:p>
              <a:pPr algn="ctr">
                <a:defRPr/>
              </a:pPr>
              <a:r>
                <a:rPr lang="zh-TW" altLang="en-US" sz="1400" b="1">
                  <a:latin typeface="標楷體" pitchFamily="65" charset="-120"/>
                  <a:ea typeface="標楷體" pitchFamily="65" charset="-120"/>
                </a:rPr>
                <a:t>依鄉鎮市、村里長、幹事或民眾</a:t>
              </a:r>
              <a:r>
                <a:rPr lang="zh-TW" altLang="en-US" sz="1400" b="1">
                  <a:effectLst>
                    <a:outerShdw blurRad="38100" dist="38100" dir="2700000" algn="tl">
                      <a:srgbClr val="FFFFFF"/>
                    </a:outerShdw>
                  </a:effectLst>
                  <a:latin typeface="標楷體" pitchFamily="65" charset="-120"/>
                  <a:ea typeface="標楷體" pitchFamily="65" charset="-120"/>
                </a:rPr>
                <a:t>通報</a:t>
              </a:r>
              <a:r>
                <a:rPr lang="zh-TW" altLang="en-US" sz="1400" b="1">
                  <a:latin typeface="標楷體" pitchFamily="65" charset="-120"/>
                  <a:ea typeface="標楷體" pitchFamily="65" charset="-120"/>
                </a:rPr>
                <a:t>，</a:t>
              </a:r>
              <a:r>
                <a:rPr lang="zh-TW" altLang="en-US" sz="1400" b="1">
                  <a:effectLst>
                    <a:outerShdw blurRad="38100" dist="38100" dir="2700000" algn="tl">
                      <a:srgbClr val="FFFFFF"/>
                    </a:outerShdw>
                  </a:effectLst>
                  <a:latin typeface="標楷體" pitchFamily="65" charset="-120"/>
                  <a:ea typeface="標楷體" pitchFamily="65" charset="-120"/>
                </a:rPr>
                <a:t>現地</a:t>
              </a:r>
              <a:r>
                <a:rPr lang="zh-TW" altLang="en-US" sz="1400" b="1">
                  <a:latin typeface="標楷體" pitchFamily="65" charset="-120"/>
                  <a:ea typeface="標楷體" pitchFamily="65" charset="-120"/>
                </a:rPr>
                <a:t>輕微積淹水，</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經地方研判必要時</a:t>
              </a:r>
              <a:r>
                <a:rPr lang="zh-TW" altLang="en-US" sz="1400" b="1">
                  <a:latin typeface="標楷體" pitchFamily="65" charset="-120"/>
                  <a:ea typeface="標楷體" pitchFamily="65" charset="-120"/>
                </a:rPr>
                <a:t> </a:t>
              </a:r>
            </a:p>
          </p:txBody>
        </p:sp>
        <p:sp>
          <p:nvSpPr>
            <p:cNvPr id="21" name="Text Box 18"/>
            <p:cNvSpPr txBox="1">
              <a:spLocks noChangeArrowheads="1"/>
            </p:cNvSpPr>
            <p:nvPr/>
          </p:nvSpPr>
          <p:spPr bwMode="auto">
            <a:xfrm>
              <a:off x="144" y="1680"/>
              <a:ext cx="768" cy="312"/>
            </a:xfrm>
            <a:prstGeom prst="rect">
              <a:avLst/>
            </a:prstGeom>
            <a:gradFill rotWithShape="0">
              <a:gsLst>
                <a:gs pos="0">
                  <a:srgbClr val="FFFFFF"/>
                </a:gs>
                <a:gs pos="100000">
                  <a:srgbClr val="FF66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勸告</a:t>
              </a:r>
            </a:p>
          </p:txBody>
        </p:sp>
      </p:grpSp>
      <p:grpSp>
        <p:nvGrpSpPr>
          <p:cNvPr id="48136" name="Group 19"/>
          <p:cNvGrpSpPr>
            <a:grpSpLocks/>
          </p:cNvGrpSpPr>
          <p:nvPr/>
        </p:nvGrpSpPr>
        <p:grpSpPr bwMode="auto">
          <a:xfrm>
            <a:off x="152400" y="4551759"/>
            <a:ext cx="8763000" cy="2070100"/>
            <a:chOff x="144" y="2880"/>
            <a:chExt cx="5520" cy="1304"/>
          </a:xfrm>
        </p:grpSpPr>
        <p:sp>
          <p:nvSpPr>
            <p:cNvPr id="48143" name="Rectangle 20"/>
            <p:cNvSpPr>
              <a:spLocks noChangeArrowheads="1"/>
            </p:cNvSpPr>
            <p:nvPr/>
          </p:nvSpPr>
          <p:spPr bwMode="auto">
            <a:xfrm>
              <a:off x="144" y="2880"/>
              <a:ext cx="5520" cy="1304"/>
            </a:xfrm>
            <a:prstGeom prst="rect">
              <a:avLst/>
            </a:prstGeom>
            <a:solidFill>
              <a:srgbClr val="FF9966">
                <a:alpha val="50195"/>
              </a:srgbClr>
            </a:solidFill>
            <a:ln w="19050">
              <a:solidFill>
                <a:schemeClr val="tx1"/>
              </a:solidFill>
              <a:miter lim="800000"/>
              <a:headEnd/>
              <a:tailEnd/>
            </a:ln>
          </p:spPr>
          <p:txBody>
            <a:bodyPr lIns="90000" tIns="46800" rIns="90000" bIns="46800" anchor="ctr">
              <a:spAutoFit/>
            </a:bodyPr>
            <a:lstStyle/>
            <a:p>
              <a:endParaRPr lang="zh-TW" altLang="en-US"/>
            </a:p>
          </p:txBody>
        </p:sp>
        <p:sp>
          <p:nvSpPr>
            <p:cNvPr id="48144" name="Text Box 21"/>
            <p:cNvSpPr txBox="1">
              <a:spLocks noChangeArrowheads="1"/>
            </p:cNvSpPr>
            <p:nvPr/>
          </p:nvSpPr>
          <p:spPr bwMode="auto">
            <a:xfrm>
              <a:off x="1296" y="2928"/>
              <a:ext cx="3216" cy="2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強制疏散撤離</a:t>
              </a:r>
              <a:r>
                <a:rPr lang="en-US" altLang="zh-TW" sz="2000" b="1">
                  <a:solidFill>
                    <a:schemeClr val="bg1"/>
                  </a:solidFill>
                  <a:latin typeface="新細明體" pitchFamily="18" charset="-120"/>
                  <a:ea typeface="標楷體" pitchFamily="65" charset="-120"/>
                </a:rPr>
                <a:t>】</a:t>
              </a:r>
              <a:r>
                <a:rPr lang="zh-TW" altLang="en-US" sz="2000" b="1">
                  <a:solidFill>
                    <a:schemeClr val="bg1"/>
                  </a:solidFill>
                  <a:latin typeface="Times New Roman" pitchFamily="18" charset="0"/>
                  <a:ea typeface="標楷體" pitchFamily="65" charset="-120"/>
                </a:rPr>
                <a:t>啟動時機</a:t>
              </a:r>
            </a:p>
          </p:txBody>
        </p:sp>
        <p:sp>
          <p:nvSpPr>
            <p:cNvPr id="25" name="Text Box 22"/>
            <p:cNvSpPr txBox="1">
              <a:spLocks noChangeArrowheads="1"/>
            </p:cNvSpPr>
            <p:nvPr/>
          </p:nvSpPr>
          <p:spPr bwMode="auto">
            <a:xfrm>
              <a:off x="1968" y="3216"/>
              <a:ext cx="960" cy="836"/>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淹水警戒發布</a:t>
              </a:r>
              <a:r>
                <a:rPr lang="zh-TW" altLang="en-US" sz="1600" b="1">
                  <a:latin typeface="標楷體" pitchFamily="65" charset="-120"/>
                  <a:ea typeface="標楷體" pitchFamily="65" charset="-120"/>
                </a:rPr>
                <a:t>及現地</a:t>
              </a: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已淹水</a:t>
              </a:r>
              <a:r>
                <a:rPr lang="en-US" altLang="zh-TW" sz="1600" b="1">
                  <a:solidFill>
                    <a:srgbClr val="FF0000"/>
                  </a:solidFill>
                  <a:effectLst>
                    <a:outerShdw blurRad="38100" dist="38100" dir="2700000" algn="tl">
                      <a:srgbClr val="000000"/>
                    </a:outerShdw>
                  </a:effectLst>
                  <a:latin typeface="標楷體" pitchFamily="65" charset="-120"/>
                  <a:ea typeface="標楷體" pitchFamily="65" charset="-120"/>
                </a:rPr>
                <a:t>30 cm</a:t>
              </a:r>
              <a:r>
                <a:rPr lang="en-US" altLang="zh-TW" sz="1600" b="1">
                  <a:latin typeface="標楷體" pitchFamily="65" charset="-120"/>
                  <a:ea typeface="標楷體" pitchFamily="65" charset="-120"/>
                </a:rPr>
                <a:t>(</a:t>
              </a:r>
              <a:r>
                <a:rPr lang="zh-TW" altLang="en-US" sz="1600" b="1">
                  <a:latin typeface="標楷體" pitchFamily="65" charset="-120"/>
                  <a:ea typeface="標楷體" pitchFamily="65" charset="-120"/>
                </a:rPr>
                <a:t>或因地制宜</a:t>
              </a:r>
              <a:r>
                <a:rPr lang="en-US" altLang="zh-TW" sz="1600" b="1">
                  <a:latin typeface="標楷體" pitchFamily="65" charset="-120"/>
                  <a:ea typeface="標楷體" pitchFamily="65" charset="-120"/>
                </a:rPr>
                <a:t>50 cm)</a:t>
              </a:r>
              <a:r>
                <a:rPr lang="zh-TW" altLang="en-US" sz="1600" b="1">
                  <a:latin typeface="標楷體" pitchFamily="65" charset="-120"/>
                  <a:ea typeface="標楷體" pitchFamily="65" charset="-120"/>
                </a:rPr>
                <a:t>且</a:t>
              </a:r>
              <a:r>
                <a:rPr lang="zh-TW" altLang="en-US" sz="1600" b="1">
                  <a:solidFill>
                    <a:srgbClr val="FF0000"/>
                  </a:solidFill>
                  <a:effectLst>
                    <a:outerShdw blurRad="38100" dist="38100" dir="2700000" algn="tl">
                      <a:srgbClr val="000000"/>
                    </a:outerShdw>
                  </a:effectLst>
                  <a:latin typeface="標楷體" pitchFamily="65" charset="-120"/>
                  <a:ea typeface="標楷體" pitchFamily="65" charset="-120"/>
                </a:rPr>
                <a:t>持續上升</a:t>
              </a:r>
            </a:p>
          </p:txBody>
        </p:sp>
        <p:sp>
          <p:nvSpPr>
            <p:cNvPr id="26" name="Text Box 23"/>
            <p:cNvSpPr txBox="1">
              <a:spLocks noChangeArrowheads="1"/>
            </p:cNvSpPr>
            <p:nvPr/>
          </p:nvSpPr>
          <p:spPr bwMode="auto">
            <a:xfrm>
              <a:off x="2976" y="3216"/>
              <a:ext cx="816"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標楷體" pitchFamily="65" charset="-120"/>
                  <a:ea typeface="標楷體" pitchFamily="65" charset="-120"/>
                </a:rPr>
                <a:t>發布洩</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溢</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洪通報且</a:t>
              </a:r>
              <a:r>
                <a:rPr lang="zh-TW" altLang="en-US" sz="1400" b="1">
                  <a:effectLst>
                    <a:outerShdw blurRad="38100" dist="38100" dir="2700000" algn="tl">
                      <a:srgbClr val="FFFFFF"/>
                    </a:outerShdw>
                  </a:effectLst>
                  <a:latin typeface="標楷體" pitchFamily="65" charset="-120"/>
                  <a:ea typeface="標楷體" pitchFamily="65" charset="-120"/>
                </a:rPr>
                <a:t>洩洪量大於下游河川堤防設計標準</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依內容或自判</a:t>
              </a:r>
              <a:r>
                <a:rPr lang="en-US" altLang="zh-TW" sz="1400" b="1">
                  <a:latin typeface="標楷體" pitchFamily="65" charset="-120"/>
                  <a:ea typeface="標楷體" pitchFamily="65" charset="-120"/>
                </a:rPr>
                <a:t>)</a:t>
              </a:r>
            </a:p>
          </p:txBody>
        </p:sp>
        <p:sp>
          <p:nvSpPr>
            <p:cNvPr id="27" name="Text Box 24"/>
            <p:cNvSpPr txBox="1">
              <a:spLocks noChangeArrowheads="1"/>
            </p:cNvSpPr>
            <p:nvPr/>
          </p:nvSpPr>
          <p:spPr bwMode="auto">
            <a:xfrm>
              <a:off x="192" y="3216"/>
              <a:ext cx="720" cy="682"/>
            </a:xfrm>
            <a:prstGeom prst="rect">
              <a:avLst/>
            </a:prstGeom>
            <a:solidFill>
              <a:srgbClr val="FF7C80"/>
            </a:solidFill>
            <a:ln w="12700">
              <a:solidFill>
                <a:schemeClr val="tx1"/>
              </a:solidFill>
              <a:miter lim="800000"/>
              <a:headEnd/>
              <a:tailEnd/>
            </a:ln>
            <a:effectLst/>
            <a:extLst/>
          </p:spPr>
          <p:txBody>
            <a:bodyPr>
              <a:spAutoFit/>
            </a:bodyPr>
            <a:lstStyle/>
            <a:p>
              <a:pPr algn="ctr">
                <a:defRPr/>
              </a:pPr>
              <a:r>
                <a:rPr lang="zh-TW" altLang="en-US" sz="1600" b="1">
                  <a:latin typeface="Times New Roman" pitchFamily="18" charset="0"/>
                  <a:ea typeface="標楷體" pitchFamily="65" charset="-120"/>
                </a:rPr>
                <a:t>中央災害應變中心通報</a:t>
              </a:r>
            </a:p>
            <a:p>
              <a:pPr algn="ctr">
                <a:defRPr/>
              </a:pPr>
              <a:r>
                <a:rPr lang="zh-TW" altLang="en-US" sz="1600" b="1">
                  <a:effectLst>
                    <a:outerShdw blurRad="38100" dist="38100" dir="2700000" algn="tl">
                      <a:srgbClr val="FFFFFF"/>
                    </a:outerShdw>
                  </a:effectLst>
                  <a:latin typeface="Times New Roman" pitchFamily="18" charset="0"/>
                  <a:ea typeface="標楷體" pitchFamily="65" charset="-120"/>
                </a:rPr>
                <a:t>強制建議</a:t>
              </a:r>
            </a:p>
          </p:txBody>
        </p:sp>
        <p:sp>
          <p:nvSpPr>
            <p:cNvPr id="28" name="Text Box 25"/>
            <p:cNvSpPr txBox="1">
              <a:spLocks noChangeArrowheads="1"/>
            </p:cNvSpPr>
            <p:nvPr/>
          </p:nvSpPr>
          <p:spPr bwMode="auto">
            <a:xfrm>
              <a:off x="3840" y="3216"/>
              <a:ext cx="1152"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標楷體" pitchFamily="65" charset="-120"/>
                  <a:ea typeface="標楷體" pitchFamily="65" charset="-120"/>
                </a:rPr>
                <a:t>依鄉鎮市、村里長、幹事或民眾通報，現地</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已淹水</a:t>
              </a:r>
              <a:r>
                <a:rPr lang="en-US" altLang="zh-TW" sz="1400" b="1">
                  <a:solidFill>
                    <a:srgbClr val="FF0000"/>
                  </a:solidFill>
                  <a:effectLst>
                    <a:outerShdw blurRad="38100" dist="38100" dir="2700000" algn="tl">
                      <a:srgbClr val="000000"/>
                    </a:outerShdw>
                  </a:effectLst>
                  <a:latin typeface="標楷體" pitchFamily="65" charset="-120"/>
                  <a:ea typeface="標楷體" pitchFamily="65" charset="-120"/>
                </a:rPr>
                <a:t>30 cm</a:t>
              </a:r>
              <a:r>
                <a:rPr lang="en-US" altLang="zh-TW" sz="1400" b="1">
                  <a:latin typeface="標楷體" pitchFamily="65" charset="-120"/>
                  <a:ea typeface="標楷體" pitchFamily="65" charset="-120"/>
                </a:rPr>
                <a:t>(</a:t>
              </a:r>
              <a:r>
                <a:rPr lang="zh-TW" altLang="en-US" sz="1400" b="1">
                  <a:latin typeface="標楷體" pitchFamily="65" charset="-120"/>
                  <a:ea typeface="標楷體" pitchFamily="65" charset="-120"/>
                </a:rPr>
                <a:t>或因地制宜</a:t>
              </a:r>
              <a:r>
                <a:rPr lang="en-US" altLang="zh-TW" sz="1400" b="1">
                  <a:latin typeface="標楷體" pitchFamily="65" charset="-120"/>
                  <a:ea typeface="標楷體" pitchFamily="65" charset="-120"/>
                </a:rPr>
                <a:t>50 cm)</a:t>
              </a:r>
              <a:r>
                <a:rPr lang="zh-TW" altLang="en-US" sz="1400" b="1">
                  <a:latin typeface="標楷體" pitchFamily="65" charset="-120"/>
                  <a:ea typeface="標楷體" pitchFamily="65" charset="-120"/>
                </a:rPr>
                <a:t>且</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持續上升</a:t>
              </a:r>
              <a:r>
                <a:rPr lang="zh-TW" altLang="en-US" sz="1400" b="1">
                  <a:latin typeface="標楷體" pitchFamily="65" charset="-120"/>
                  <a:ea typeface="標楷體" pitchFamily="65" charset="-120"/>
                </a:rPr>
                <a:t>，河川</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溢淹之虞</a:t>
              </a:r>
              <a:r>
                <a:rPr lang="zh-TW" altLang="en-US" sz="1400" b="1">
                  <a:latin typeface="標楷體" pitchFamily="65" charset="-120"/>
                  <a:ea typeface="標楷體" pitchFamily="65" charset="-120"/>
                </a:rPr>
                <a:t>，</a:t>
              </a:r>
              <a:r>
                <a:rPr lang="zh-TW" altLang="en-US" sz="1400" b="1">
                  <a:solidFill>
                    <a:srgbClr val="FF0000"/>
                  </a:solidFill>
                  <a:effectLst>
                    <a:outerShdw blurRad="38100" dist="38100" dir="2700000" algn="tl">
                      <a:srgbClr val="000000"/>
                    </a:outerShdw>
                  </a:effectLst>
                  <a:latin typeface="標楷體" pitchFamily="65" charset="-120"/>
                  <a:ea typeface="標楷體" pitchFamily="65" charset="-120"/>
                </a:rPr>
                <a:t>地方研判必要</a:t>
              </a:r>
              <a:r>
                <a:rPr lang="zh-TW" altLang="en-US" sz="1400" b="1">
                  <a:latin typeface="Times New Roman" pitchFamily="18" charset="0"/>
                </a:rPr>
                <a:t> </a:t>
              </a:r>
            </a:p>
          </p:txBody>
        </p:sp>
        <p:sp>
          <p:nvSpPr>
            <p:cNvPr id="29" name="Text Box 26"/>
            <p:cNvSpPr txBox="1">
              <a:spLocks noChangeArrowheads="1"/>
            </p:cNvSpPr>
            <p:nvPr/>
          </p:nvSpPr>
          <p:spPr bwMode="auto">
            <a:xfrm>
              <a:off x="960" y="3216"/>
              <a:ext cx="960" cy="816"/>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Times New Roman" pitchFamily="18" charset="0"/>
                  <a:ea typeface="標楷體" pitchFamily="65" charset="-120"/>
                </a:rPr>
                <a:t>中央、縣市管河川達</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一級警戒</a:t>
              </a:r>
              <a:r>
                <a:rPr lang="zh-TW" altLang="en-US" sz="1400" b="1">
                  <a:latin typeface="Times New Roman" pitchFamily="18" charset="0"/>
                  <a:ea typeface="標楷體" pitchFamily="65" charset="-120"/>
                </a:rPr>
                <a:t>水位且</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持續上升</a:t>
              </a:r>
              <a:r>
                <a:rPr lang="zh-TW" altLang="en-US" sz="1400" b="1">
                  <a:latin typeface="Times New Roman" pitchFamily="18" charset="0"/>
                  <a:ea typeface="標楷體" pitchFamily="65" charset="-120"/>
                </a:rPr>
                <a:t>或</a:t>
              </a:r>
              <a:r>
                <a:rPr lang="zh-TW" altLang="en-US" sz="1600" b="1">
                  <a:solidFill>
                    <a:srgbClr val="FF0000"/>
                  </a:solidFill>
                  <a:effectLst>
                    <a:outerShdw blurRad="38100" dist="38100" dir="2700000" algn="tl">
                      <a:srgbClr val="000000"/>
                    </a:outerShdw>
                  </a:effectLst>
                  <a:latin typeface="Times New Roman" pitchFamily="18" charset="0"/>
                  <a:ea typeface="標楷體" pitchFamily="65" charset="-120"/>
                </a:rPr>
                <a:t>有溢堤之虞</a:t>
              </a:r>
            </a:p>
          </p:txBody>
        </p:sp>
        <p:sp>
          <p:nvSpPr>
            <p:cNvPr id="30" name="Text Box 27"/>
            <p:cNvSpPr txBox="1">
              <a:spLocks noChangeArrowheads="1"/>
            </p:cNvSpPr>
            <p:nvPr/>
          </p:nvSpPr>
          <p:spPr bwMode="auto">
            <a:xfrm>
              <a:off x="5040" y="3224"/>
              <a:ext cx="576" cy="870"/>
            </a:xfrm>
            <a:prstGeom prst="rect">
              <a:avLst/>
            </a:prstGeom>
            <a:solidFill>
              <a:srgbClr val="FF7C80"/>
            </a:solidFill>
            <a:ln w="12700">
              <a:solidFill>
                <a:schemeClr val="tx1"/>
              </a:solidFill>
              <a:miter lim="800000"/>
              <a:headEnd/>
              <a:tailEnd/>
            </a:ln>
            <a:effectLst/>
            <a:extLst/>
          </p:spPr>
          <p:txBody>
            <a:bodyPr>
              <a:spAutoFit/>
            </a:bodyPr>
            <a:lstStyle/>
            <a:p>
              <a:pPr>
                <a:defRPr/>
              </a:pPr>
              <a:r>
                <a:rPr lang="zh-TW" altLang="en-US" sz="1400" b="1">
                  <a:latin typeface="Times New Roman" pitchFamily="18" charset="0"/>
                  <a:ea typeface="標楷體" pitchFamily="65" charset="-120"/>
                </a:rPr>
                <a:t>水利建造物</a:t>
              </a:r>
              <a:r>
                <a:rPr lang="zh-TW" altLang="en-US" sz="1400" b="1">
                  <a:effectLst>
                    <a:outerShdw blurRad="38100" dist="38100" dir="2700000" algn="tl">
                      <a:srgbClr val="FFFFFF"/>
                    </a:outerShdw>
                  </a:effectLst>
                  <a:latin typeface="Times New Roman" pitchFamily="18" charset="0"/>
                  <a:ea typeface="標楷體" pitchFamily="65" charset="-120"/>
                </a:rPr>
                <a:t>突發重大</a:t>
              </a:r>
              <a:r>
                <a:rPr lang="zh-TW" altLang="en-US" sz="1400" b="1">
                  <a:latin typeface="Times New Roman" pitchFamily="18" charset="0"/>
                  <a:ea typeface="標楷體" pitchFamily="65" charset="-120"/>
                </a:rPr>
                <a:t>緊急事故，經管理機關</a:t>
              </a:r>
              <a:r>
                <a:rPr lang="zh-TW" altLang="en-US" sz="1400" b="1">
                  <a:effectLst>
                    <a:outerShdw blurRad="38100" dist="38100" dir="2700000" algn="tl">
                      <a:srgbClr val="FFFFFF"/>
                    </a:outerShdw>
                  </a:effectLst>
                  <a:latin typeface="Times New Roman" pitchFamily="18" charset="0"/>
                  <a:ea typeface="標楷體" pitchFamily="65" charset="-120"/>
                </a:rPr>
                <a:t>通報</a:t>
              </a:r>
            </a:p>
          </p:txBody>
        </p:sp>
        <p:sp>
          <p:nvSpPr>
            <p:cNvPr id="31" name="Text Box 28"/>
            <p:cNvSpPr txBox="1">
              <a:spLocks noChangeArrowheads="1"/>
            </p:cNvSpPr>
            <p:nvPr/>
          </p:nvSpPr>
          <p:spPr bwMode="auto">
            <a:xfrm>
              <a:off x="144" y="2880"/>
              <a:ext cx="768" cy="312"/>
            </a:xfrm>
            <a:prstGeom prst="rect">
              <a:avLst/>
            </a:prstGeom>
            <a:gradFill rotWithShape="0">
              <a:gsLst>
                <a:gs pos="0">
                  <a:schemeClr val="bg1"/>
                </a:gs>
                <a:gs pos="100000">
                  <a:srgbClr val="FF0000"/>
                </a:gs>
              </a:gsLst>
              <a:lin ang="5400000" scaled="1"/>
            </a:gradFill>
            <a:ln w="38100" cmpd="dbl">
              <a:solidFill>
                <a:srgbClr val="000000"/>
              </a:solidFill>
              <a:miter lim="800000"/>
              <a:headEnd/>
              <a:tailEnd/>
            </a:ln>
            <a:effectLst/>
            <a:extLst/>
          </p:spPr>
          <p:txBody>
            <a:bodyPr lIns="90000" tIns="46800" rIns="90000" bIns="46800">
              <a:spAutoFit/>
            </a:bodyPr>
            <a:lstStyle/>
            <a:p>
              <a:pPr algn="ctr">
                <a:spcBef>
                  <a:spcPct val="50000"/>
                </a:spcBef>
                <a:defRPr/>
              </a:pPr>
              <a:r>
                <a:rPr lang="zh-TW" altLang="en-US" sz="2400" b="1">
                  <a:effectLst>
                    <a:outerShdw blurRad="38100" dist="38100" dir="2700000" algn="tl">
                      <a:srgbClr val="FFFFFF"/>
                    </a:outerShdw>
                  </a:effectLst>
                  <a:latin typeface="Times New Roman" pitchFamily="18" charset="0"/>
                  <a:ea typeface="標楷體" pitchFamily="65" charset="-120"/>
                </a:rPr>
                <a:t>強制</a:t>
              </a:r>
            </a:p>
          </p:txBody>
        </p:sp>
      </p:grpSp>
      <p:sp>
        <p:nvSpPr>
          <p:cNvPr id="32" name="Text Box 29"/>
          <p:cNvSpPr txBox="1">
            <a:spLocks noChangeArrowheads="1"/>
          </p:cNvSpPr>
          <p:nvPr/>
        </p:nvSpPr>
        <p:spPr bwMode="auto">
          <a:xfrm>
            <a:off x="133672" y="836712"/>
            <a:ext cx="8686800" cy="495300"/>
          </a:xfrm>
          <a:prstGeom prst="rect">
            <a:avLst/>
          </a:prstGeom>
          <a:solidFill>
            <a:srgbClr val="CCFFCC">
              <a:alpha val="50000"/>
            </a:srgbClr>
          </a:solidFill>
          <a:ln w="38100" cmpd="dbl">
            <a:solidFill>
              <a:srgbClr val="99CCFF"/>
            </a:solidFill>
            <a:miter lim="800000"/>
            <a:headEnd/>
            <a:tailEnd/>
          </a:ln>
          <a:effectLst/>
          <a:extLst/>
        </p:spPr>
        <p:txBody>
          <a:bodyPr>
            <a:spAutoFit/>
          </a:bodyPr>
          <a:lstStyle/>
          <a:p>
            <a:pPr>
              <a:spcBef>
                <a:spcPct val="20000"/>
              </a:spcBef>
              <a:defRPr/>
            </a:pPr>
            <a:r>
              <a:rPr lang="zh-TW" altLang="en-US" sz="2400" b="1" dirty="0">
                <a:effectLst>
                  <a:outerShdw blurRad="38100" dist="38100" dir="2700000" algn="tl">
                    <a:srgbClr val="FFFFFF"/>
                  </a:outerShdw>
                </a:effectLst>
                <a:latin typeface="標楷體" pitchFamily="65" charset="-120"/>
                <a:ea typeface="標楷體" pitchFamily="65" charset="-120"/>
              </a:rPr>
              <a:t>水災危險潛勢地區疏散撤離標準作業程序</a:t>
            </a:r>
            <a:r>
              <a:rPr lang="en-US" altLang="zh-TW" sz="2000" b="1" dirty="0">
                <a:solidFill>
                  <a:srgbClr val="0000CC"/>
                </a:solidFill>
                <a:latin typeface="標楷體" pitchFamily="65" charset="-120"/>
                <a:ea typeface="標楷體" pitchFamily="65" charset="-120"/>
              </a:rPr>
              <a:t>(99.5.5</a:t>
            </a:r>
            <a:r>
              <a:rPr lang="zh-TW" altLang="en-US" sz="2000" b="1" dirty="0">
                <a:solidFill>
                  <a:srgbClr val="0000CC"/>
                </a:solidFill>
                <a:latin typeface="標楷體" pitchFamily="65" charset="-120"/>
                <a:ea typeface="標楷體" pitchFamily="65" charset="-120"/>
              </a:rPr>
              <a:t>經濟部修正函頒</a:t>
            </a:r>
            <a:r>
              <a:rPr lang="en-US" altLang="zh-TW" sz="2000" b="1" dirty="0">
                <a:solidFill>
                  <a:srgbClr val="0000CC"/>
                </a:solidFill>
                <a:latin typeface="標楷體" pitchFamily="65" charset="-120"/>
                <a:ea typeface="標楷體" pitchFamily="65" charset="-120"/>
              </a:rPr>
              <a:t>)</a:t>
            </a:r>
          </a:p>
        </p:txBody>
      </p:sp>
      <p:grpSp>
        <p:nvGrpSpPr>
          <p:cNvPr id="48138" name="Group 30"/>
          <p:cNvGrpSpPr>
            <a:grpSpLocks/>
          </p:cNvGrpSpPr>
          <p:nvPr/>
        </p:nvGrpSpPr>
        <p:grpSpPr bwMode="auto">
          <a:xfrm>
            <a:off x="7661275" y="589359"/>
            <a:ext cx="1406525" cy="1404937"/>
            <a:chOff x="5252" y="391"/>
            <a:chExt cx="988" cy="935"/>
          </a:xfrm>
        </p:grpSpPr>
        <p:sp>
          <p:nvSpPr>
            <p:cNvPr id="34" name="AutoShape 31"/>
            <p:cNvSpPr>
              <a:spLocks noChangeArrowheads="1"/>
            </p:cNvSpPr>
            <p:nvPr/>
          </p:nvSpPr>
          <p:spPr bwMode="auto">
            <a:xfrm>
              <a:off x="5252" y="391"/>
              <a:ext cx="988" cy="862"/>
            </a:xfrm>
            <a:prstGeom prst="star16">
              <a:avLst>
                <a:gd name="adj" fmla="val 37500"/>
              </a:avLst>
            </a:prstGeom>
            <a:solidFill>
              <a:srgbClr val="FFFF00"/>
            </a:solidFill>
            <a:ln w="28575" algn="ctr">
              <a:solidFill>
                <a:srgbClr val="FF0000"/>
              </a:solidFill>
              <a:miter lim="800000"/>
              <a:headEnd/>
              <a:tailEnd/>
            </a:ln>
            <a:effectLst>
              <a:outerShdw dist="107763" dir="2700000" algn="ctr" rotWithShape="0">
                <a:srgbClr val="FF9999">
                  <a:alpha val="50000"/>
                </a:srgbClr>
              </a:outerShdw>
            </a:effectLst>
          </p:spPr>
          <p:txBody>
            <a:bodyPr anchor="ctr">
              <a:spAutoFit/>
            </a:bodyPr>
            <a:lstStyle/>
            <a:p>
              <a:pPr>
                <a:defRPr/>
              </a:pPr>
              <a:endParaRPr lang="zh-TW" altLang="en-US"/>
            </a:p>
          </p:txBody>
        </p:sp>
        <p:sp>
          <p:nvSpPr>
            <p:cNvPr id="35" name="Text Box 32"/>
            <p:cNvSpPr txBox="1">
              <a:spLocks noChangeArrowheads="1"/>
            </p:cNvSpPr>
            <p:nvPr/>
          </p:nvSpPr>
          <p:spPr bwMode="auto">
            <a:xfrm>
              <a:off x="5388" y="572"/>
              <a:ext cx="725" cy="754"/>
            </a:xfrm>
            <a:prstGeom prst="rect">
              <a:avLst/>
            </a:prstGeom>
            <a:noFill/>
            <a:ln>
              <a:noFill/>
            </a:ln>
            <a:effectLst/>
            <a:extLst/>
          </p:spPr>
          <p:txBody>
            <a:bodyPr>
              <a:spAutoFit/>
            </a:bodyPr>
            <a:lstStyle/>
            <a:p>
              <a:pPr>
                <a:lnSpc>
                  <a:spcPct val="90000"/>
                </a:lnSpc>
                <a:spcBef>
                  <a:spcPct val="50000"/>
                </a:spcBef>
                <a:defRPr/>
              </a:pPr>
              <a:r>
                <a:rPr lang="zh-TW" altLang="en-US" sz="2400" b="1">
                  <a:effectLst>
                    <a:outerShdw blurRad="38100" dist="38100" dir="2700000" algn="tl">
                      <a:srgbClr val="C0C0C0"/>
                    </a:outerShdw>
                  </a:effectLst>
                  <a:latin typeface="標楷體" pitchFamily="65" charset="-120"/>
                  <a:ea typeface="標楷體" pitchFamily="65" charset="-120"/>
                </a:rPr>
                <a:t>提供決策應用</a:t>
              </a:r>
              <a:r>
                <a:rPr lang="zh-TW" altLang="en-US" sz="2800" b="1">
                  <a:effectLst>
                    <a:outerShdw blurRad="38100" dist="38100" dir="2700000" algn="tl">
                      <a:srgbClr val="C0C0C0"/>
                    </a:outerShdw>
                  </a:effectLst>
                  <a:latin typeface="標楷體" pitchFamily="65" charset="-120"/>
                  <a:ea typeface="標楷體" pitchFamily="65" charset="-120"/>
                </a:rPr>
                <a:t> </a:t>
              </a:r>
            </a:p>
          </p:txBody>
        </p:sp>
      </p:grpSp>
      <p:sp>
        <p:nvSpPr>
          <p:cNvPr id="36" name="Text Box 34"/>
          <p:cNvSpPr txBox="1">
            <a:spLocks noChangeArrowheads="1"/>
          </p:cNvSpPr>
          <p:nvPr/>
        </p:nvSpPr>
        <p:spPr bwMode="auto">
          <a:xfrm>
            <a:off x="895350" y="1608534"/>
            <a:ext cx="7191375" cy="704850"/>
          </a:xfrm>
          <a:prstGeom prst="rect">
            <a:avLst/>
          </a:prstGeom>
          <a:solidFill>
            <a:srgbClr val="000000">
              <a:alpha val="50000"/>
            </a:srgbClr>
          </a:solidFill>
          <a:ln w="9525">
            <a:solidFill>
              <a:srgbClr val="000000"/>
            </a:solidFill>
            <a:miter lim="800000"/>
            <a:headEnd/>
            <a:tailEnd/>
          </a:ln>
          <a:effectLst>
            <a:outerShdw dist="45791" dir="2021404" algn="ctr" rotWithShape="0">
              <a:schemeClr val="bg2">
                <a:alpha val="50000"/>
              </a:schemeClr>
            </a:outerShdw>
          </a:effectLst>
        </p:spPr>
        <p:txBody>
          <a:bodyPr>
            <a:spAutoFit/>
          </a:bodyPr>
          <a:lstStyle/>
          <a:p>
            <a:pPr>
              <a:lnSpc>
                <a:spcPct val="90000"/>
              </a:lnSpc>
              <a:spcBef>
                <a:spcPct val="50000"/>
              </a:spcBef>
              <a:defRPr/>
            </a:pPr>
            <a:r>
              <a:rPr lang="zh-TW" altLang="en-US" sz="4400" b="1">
                <a:solidFill>
                  <a:schemeClr val="bg1"/>
                </a:solidFill>
                <a:effectLst>
                  <a:outerShdw blurRad="38100" dist="38100" dir="2700000" algn="tl">
                    <a:srgbClr val="EEECE1"/>
                  </a:outerShdw>
                </a:effectLst>
                <a:latin typeface="Times New Roman" pitchFamily="18" charset="0"/>
                <a:ea typeface="標楷體" pitchFamily="65" charset="-120"/>
              </a:rPr>
              <a:t>預防性疏散撤離</a:t>
            </a:r>
            <a:r>
              <a:rPr lang="en-US" altLang="zh-TW" sz="4400" b="1">
                <a:solidFill>
                  <a:schemeClr val="bg1"/>
                </a:solidFill>
                <a:effectLst>
                  <a:outerShdw blurRad="38100" dist="38100" dir="2700000" algn="tl">
                    <a:srgbClr val="EEECE1"/>
                  </a:outerShdw>
                </a:effectLst>
                <a:latin typeface="Times New Roman" pitchFamily="18" charset="0"/>
                <a:ea typeface="標楷體" pitchFamily="65" charset="-120"/>
              </a:rPr>
              <a:t>(</a:t>
            </a:r>
            <a:r>
              <a:rPr lang="zh-TW" altLang="en-US" sz="4400" b="1">
                <a:solidFill>
                  <a:schemeClr val="bg1"/>
                </a:solidFill>
                <a:effectLst>
                  <a:outerShdw blurRad="38100" dist="38100" dir="2700000" algn="tl">
                    <a:srgbClr val="EEECE1"/>
                  </a:outerShdw>
                </a:effectLst>
                <a:latin typeface="Times New Roman" pitchFamily="18" charset="0"/>
                <a:ea typeface="標楷體" pitchFamily="65" charset="-120"/>
              </a:rPr>
              <a:t>需援護對象</a:t>
            </a:r>
            <a:r>
              <a:rPr lang="en-US" altLang="zh-TW" sz="4400" b="1">
                <a:solidFill>
                  <a:schemeClr val="bg1"/>
                </a:solidFill>
                <a:effectLst>
                  <a:outerShdw blurRad="38100" dist="38100" dir="2700000" algn="tl">
                    <a:srgbClr val="EEECE1"/>
                  </a:outerShdw>
                </a:effectLst>
                <a:latin typeface="Times New Roman" pitchFamily="18" charset="0"/>
                <a:ea typeface="標楷體" pitchFamily="65" charset="-120"/>
              </a:rPr>
              <a:t>)</a:t>
            </a:r>
            <a:endParaRPr lang="en-US" altLang="zh-TW" sz="4400" b="1">
              <a:solidFill>
                <a:schemeClr val="bg1"/>
              </a:solidFill>
              <a:effectLst>
                <a:outerShdw blurRad="38100" dist="38100" dir="2700000" algn="tl">
                  <a:srgbClr val="EEECE1"/>
                </a:outerShdw>
              </a:effectLst>
              <a:latin typeface="標楷體" pitchFamily="65" charset="-120"/>
              <a:ea typeface="標楷體" pitchFamily="65" charset="-120"/>
            </a:endParaRPr>
          </a:p>
        </p:txBody>
      </p:sp>
      <p:sp>
        <p:nvSpPr>
          <p:cNvPr id="37" name="Text Box 35"/>
          <p:cNvSpPr txBox="1">
            <a:spLocks noChangeArrowheads="1"/>
          </p:cNvSpPr>
          <p:nvPr/>
        </p:nvSpPr>
        <p:spPr bwMode="auto">
          <a:xfrm>
            <a:off x="204788" y="3103959"/>
            <a:ext cx="8721725" cy="2962275"/>
          </a:xfrm>
          <a:prstGeom prst="rect">
            <a:avLst/>
          </a:prstGeom>
          <a:solidFill>
            <a:srgbClr val="FFFF00">
              <a:alpha val="50000"/>
            </a:srgbClr>
          </a:solidFill>
          <a:ln w="9525">
            <a:solidFill>
              <a:srgbClr val="000000"/>
            </a:solidFill>
            <a:miter lim="800000"/>
            <a:headEnd/>
            <a:tailEnd/>
          </a:ln>
          <a:effectLst>
            <a:outerShdw dist="45791" dir="2021404" algn="ctr" rotWithShape="0">
              <a:schemeClr val="bg2">
                <a:alpha val="50000"/>
              </a:schemeClr>
            </a:outerShdw>
          </a:effectLst>
        </p:spPr>
        <p:txBody>
          <a:bodyPr>
            <a:spAutoFit/>
          </a:bodyPr>
          <a:lstStyle>
            <a:lvl1pPr marL="187325" indent="-187325">
              <a:defRPr kumimoji="1">
                <a:solidFill>
                  <a:schemeClr val="tx1"/>
                </a:solidFill>
                <a:latin typeface="Arial" pitchFamily="34" charset="0"/>
                <a:ea typeface="新細明體" pitchFamily="18" charset="-120"/>
              </a:defRPr>
            </a:lvl1pPr>
            <a:lvl2pPr>
              <a:defRPr kumimoji="1">
                <a:solidFill>
                  <a:schemeClr val="tx1"/>
                </a:solidFill>
                <a:latin typeface="Arial" pitchFamily="34" charset="0"/>
                <a:ea typeface="新細明體" pitchFamily="18" charset="-120"/>
              </a:defRPr>
            </a:lvl2pPr>
            <a:lvl3pPr>
              <a:defRPr kumimoji="1">
                <a:solidFill>
                  <a:schemeClr val="tx1"/>
                </a:solidFill>
                <a:latin typeface="Arial" pitchFamily="34" charset="0"/>
                <a:ea typeface="新細明體" pitchFamily="18" charset="-120"/>
              </a:defRPr>
            </a:lvl3pPr>
            <a:lvl4pPr>
              <a:defRPr kumimoji="1">
                <a:solidFill>
                  <a:schemeClr val="tx1"/>
                </a:solidFill>
                <a:latin typeface="Arial" pitchFamily="34" charset="0"/>
                <a:ea typeface="新細明體" pitchFamily="18" charset="-120"/>
              </a:defRPr>
            </a:lvl4pPr>
            <a:lvl5pPr>
              <a:defRPr kumimoji="1">
                <a:solidFill>
                  <a:schemeClr val="tx1"/>
                </a:solidFill>
                <a:latin typeface="Arial" pitchFamily="34" charset="0"/>
                <a:ea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defRPr>
            </a:lvl9pPr>
          </a:lstStyle>
          <a:p>
            <a:pPr algn="ctr">
              <a:lnSpc>
                <a:spcPct val="90000"/>
              </a:lnSpc>
              <a:spcBef>
                <a:spcPct val="50000"/>
              </a:spcBef>
              <a:defRPr/>
            </a:pPr>
            <a:r>
              <a:rPr lang="zh-TW" altLang="en-US" sz="4400" b="1" u="sng" smtClean="0">
                <a:effectLst>
                  <a:outerShdw blurRad="38100" dist="38100" dir="2700000" algn="tl">
                    <a:srgbClr val="FFFFFF"/>
                  </a:outerShdw>
                </a:effectLst>
                <a:latin typeface="Times New Roman" pitchFamily="18" charset="0"/>
                <a:ea typeface="標楷體" pitchFamily="65" charset="-120"/>
              </a:rPr>
              <a:t>下達命令之決策</a:t>
            </a:r>
          </a:p>
          <a:p>
            <a:pPr>
              <a:lnSpc>
                <a:spcPct val="90000"/>
              </a:lnSpc>
              <a:spcBef>
                <a:spcPct val="50000"/>
              </a:spcBef>
              <a:buFontTx/>
              <a:buChar char="•"/>
              <a:defRPr/>
            </a:pPr>
            <a:r>
              <a:rPr lang="zh-TW" altLang="en-US" sz="4000" b="1" smtClean="0">
                <a:solidFill>
                  <a:srgbClr val="FF0000"/>
                </a:solidFill>
                <a:effectLst>
                  <a:outerShdw blurRad="38100" dist="38100" dir="2700000" algn="tl">
                    <a:srgbClr val="000000"/>
                  </a:outerShdw>
                </a:effectLst>
                <a:latin typeface="Times New Roman" pitchFamily="18" charset="0"/>
                <a:ea typeface="標楷體" pitchFamily="65" charset="-120"/>
              </a:rPr>
              <a:t>中央</a:t>
            </a:r>
            <a:r>
              <a:rPr lang="zh-TW" altLang="en-US" sz="4000" b="1" smtClean="0">
                <a:effectLst>
                  <a:outerShdw blurRad="38100" dist="38100" dir="2700000" algn="tl">
                    <a:srgbClr val="FFFFFF"/>
                  </a:outerShdw>
                </a:effectLst>
                <a:latin typeface="Times New Roman" pitchFamily="18" charset="0"/>
                <a:ea typeface="標楷體" pitchFamily="65" charset="-120"/>
              </a:rPr>
              <a:t>災害應變中心建議或縣市指示</a:t>
            </a:r>
          </a:p>
          <a:p>
            <a:pPr>
              <a:lnSpc>
                <a:spcPct val="90000"/>
              </a:lnSpc>
              <a:spcBef>
                <a:spcPct val="50000"/>
              </a:spcBef>
              <a:buFontTx/>
              <a:buChar char="•"/>
              <a:defRPr/>
            </a:pPr>
            <a:r>
              <a:rPr lang="zh-TW" altLang="en-US" sz="4000" b="1" smtClean="0">
                <a:solidFill>
                  <a:srgbClr val="FF0000"/>
                </a:solidFill>
                <a:effectLst>
                  <a:outerShdw blurRad="38100" dist="38100" dir="2700000" algn="tl">
                    <a:srgbClr val="000000"/>
                  </a:outerShdw>
                </a:effectLst>
                <a:latin typeface="Times New Roman" pitchFamily="18" charset="0"/>
                <a:ea typeface="標楷體" pitchFamily="65" charset="-120"/>
              </a:rPr>
              <a:t>中央</a:t>
            </a:r>
            <a:r>
              <a:rPr lang="zh-TW" altLang="en-US" sz="4000" b="1" smtClean="0">
                <a:effectLst>
                  <a:outerShdw blurRad="38100" dist="38100" dir="2700000" algn="tl">
                    <a:srgbClr val="FFFFFF"/>
                  </a:outerShdw>
                </a:effectLst>
                <a:latin typeface="Times New Roman" pitchFamily="18" charset="0"/>
                <a:ea typeface="標楷體" pitchFamily="65" charset="-120"/>
              </a:rPr>
              <a:t>提供警戒資訊</a:t>
            </a:r>
            <a:r>
              <a:rPr lang="en-US" altLang="zh-TW" sz="4000" b="1" smtClean="0">
                <a:effectLst>
                  <a:outerShdw blurRad="38100" dist="38100" dir="2700000" algn="tl">
                    <a:srgbClr val="FFFFFF"/>
                  </a:outerShdw>
                </a:effectLst>
                <a:latin typeface="Times New Roman" pitchFamily="18" charset="0"/>
                <a:ea typeface="標楷體" pitchFamily="65" charset="-120"/>
              </a:rPr>
              <a:t>+</a:t>
            </a:r>
            <a:r>
              <a:rPr lang="zh-TW" altLang="en-US" sz="4000" b="1" smtClean="0">
                <a:solidFill>
                  <a:srgbClr val="FF0000"/>
                </a:solidFill>
                <a:effectLst>
                  <a:outerShdw blurRad="38100" dist="38100" dir="2700000" algn="tl">
                    <a:srgbClr val="000000"/>
                  </a:outerShdw>
                </a:effectLst>
                <a:latin typeface="Times New Roman" pitchFamily="18" charset="0"/>
                <a:ea typeface="標楷體" pitchFamily="65" charset="-120"/>
              </a:rPr>
              <a:t>地方自行</a:t>
            </a:r>
            <a:r>
              <a:rPr lang="zh-TW" altLang="en-US" sz="4000" b="1" smtClean="0">
                <a:effectLst>
                  <a:outerShdw blurRad="38100" dist="38100" dir="2700000" algn="tl">
                    <a:srgbClr val="FFFFFF"/>
                  </a:outerShdw>
                </a:effectLst>
                <a:latin typeface="Times New Roman" pitchFamily="18" charset="0"/>
                <a:ea typeface="標楷體" pitchFamily="65" charset="-120"/>
              </a:rPr>
              <a:t>研判</a:t>
            </a:r>
            <a:r>
              <a:rPr lang="en-US" altLang="zh-TW" sz="4000" b="1" smtClean="0">
                <a:effectLst>
                  <a:outerShdw blurRad="38100" dist="38100" dir="2700000" algn="tl">
                    <a:srgbClr val="FFFFFF"/>
                  </a:outerShdw>
                </a:effectLst>
                <a:latin typeface="Times New Roman" pitchFamily="18" charset="0"/>
                <a:ea typeface="標楷體" pitchFamily="65" charset="-120"/>
              </a:rPr>
              <a:t>(</a:t>
            </a:r>
            <a:r>
              <a:rPr lang="zh-TW" altLang="en-US" sz="4000" b="1" smtClean="0">
                <a:effectLst>
                  <a:outerShdw blurRad="38100" dist="38100" dir="2700000" algn="tl">
                    <a:srgbClr val="FFFFFF"/>
                  </a:outerShdw>
                </a:effectLst>
                <a:latin typeface="Times New Roman" pitchFamily="18" charset="0"/>
                <a:ea typeface="標楷體" pitchFamily="65" charset="-120"/>
              </a:rPr>
              <a:t>依現地境況研判</a:t>
            </a:r>
            <a:r>
              <a:rPr lang="en-US" altLang="zh-TW" sz="4000" b="1" smtClean="0">
                <a:effectLst>
                  <a:outerShdw blurRad="38100" dist="38100" dir="2700000" algn="tl">
                    <a:srgbClr val="FFFFFF"/>
                  </a:outerShdw>
                </a:effectLst>
                <a:latin typeface="Times New Roman" pitchFamily="18" charset="0"/>
                <a:ea typeface="標楷體" pitchFamily="65" charset="-120"/>
              </a:rPr>
              <a:t>+</a:t>
            </a:r>
            <a:r>
              <a:rPr lang="zh-TW" altLang="en-US" sz="4000" b="1" smtClean="0">
                <a:effectLst>
                  <a:outerShdw blurRad="38100" dist="38100" dir="2700000" algn="tl">
                    <a:srgbClr val="FFFFFF"/>
                  </a:outerShdw>
                </a:effectLst>
                <a:latin typeface="Times New Roman" pitchFamily="18" charset="0"/>
                <a:ea typeface="標楷體" pitchFamily="65" charset="-120"/>
              </a:rPr>
              <a:t>專人現地巡視通報</a:t>
            </a:r>
            <a:r>
              <a:rPr lang="en-US" altLang="zh-TW" sz="4000" b="1" smtClean="0">
                <a:effectLst>
                  <a:outerShdw blurRad="38100" dist="38100" dir="2700000" algn="tl">
                    <a:srgbClr val="FFFFFF"/>
                  </a:outerShdw>
                </a:effectLst>
                <a:latin typeface="Times New Roman" pitchFamily="18" charset="0"/>
                <a:ea typeface="標楷體" pitchFamily="65" charset="-120"/>
              </a:rPr>
              <a:t>)</a:t>
            </a:r>
          </a:p>
        </p:txBody>
      </p:sp>
    </p:spTree>
    <p:extLst>
      <p:ext uri="{BB962C8B-B14F-4D97-AF65-F5344CB8AC3E}">
        <p14:creationId xmlns:p14="http://schemas.microsoft.com/office/powerpoint/2010/main" val="30137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ppt_x</p:attrName>
                                        </p:attrNameLst>
                                      </p:cBhvr>
                                      <p:tavLst>
                                        <p:tav tm="0">
                                          <p:val>
                                            <p:fltVal val="0.5"/>
                                          </p:val>
                                        </p:tav>
                                        <p:tav tm="100000">
                                          <p:val>
                                            <p:strVal val="#ppt_x"/>
                                          </p:val>
                                        </p:tav>
                                      </p:tavLst>
                                    </p:anim>
                                    <p:anim calcmode="lin" valueType="num">
                                      <p:cBhvr>
                                        <p:cTn id="1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 calcmode="lin" valueType="num">
                                      <p:cBhvr>
                                        <p:cTn id="17" dur="500" fill="hold"/>
                                        <p:tgtEl>
                                          <p:spTgt spid="37"/>
                                        </p:tgtEl>
                                        <p:attrNameLst>
                                          <p:attrName>ppt_x</p:attrName>
                                        </p:attrNameLst>
                                      </p:cBhvr>
                                      <p:tavLst>
                                        <p:tav tm="0">
                                          <p:val>
                                            <p:fltVal val="0.5"/>
                                          </p:val>
                                        </p:tav>
                                        <p:tav tm="100000">
                                          <p:val>
                                            <p:strVal val="#ppt_x"/>
                                          </p:val>
                                        </p:tav>
                                      </p:tavLst>
                                    </p:anim>
                                    <p:anim calcmode="lin" valueType="num">
                                      <p:cBhvr>
                                        <p:cTn id="18"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utoUpdateAnimBg="0"/>
      <p:bldP spid="37"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76</a:t>
            </a:fld>
            <a:endParaRPr lang="en-US" altLang="zh-TW"/>
          </a:p>
        </p:txBody>
      </p:sp>
      <p:sp>
        <p:nvSpPr>
          <p:cNvPr id="3" name="矩形 2"/>
          <p:cNvSpPr/>
          <p:nvPr/>
        </p:nvSpPr>
        <p:spPr>
          <a:xfrm>
            <a:off x="683568" y="620688"/>
            <a:ext cx="7488832" cy="769441"/>
          </a:xfrm>
          <a:prstGeom prst="rect">
            <a:avLst/>
          </a:prstGeom>
        </p:spPr>
        <p:txBody>
          <a:bodyPr wrap="square">
            <a:spAutoFit/>
          </a:bodyPr>
          <a:lstStyle/>
          <a:p>
            <a:r>
              <a:rPr lang="ja-JP" altLang="en-US" sz="2400" b="1" dirty="0">
                <a:effectLst>
                  <a:outerShdw blurRad="38100" dist="38100" dir="2700000" algn="tl">
                    <a:srgbClr val="000000">
                      <a:alpha val="43137"/>
                    </a:srgbClr>
                  </a:outerShdw>
                </a:effectLst>
              </a:rPr>
              <a:t>東日本大震災から３年　避難生活、今なお２６万７千人</a:t>
            </a:r>
          </a:p>
          <a:p>
            <a:r>
              <a:rPr lang="en-US" altLang="ja-JP" sz="2000" b="1" dirty="0">
                <a:effectLst>
                  <a:outerShdw blurRad="38100" dist="38100" dir="2700000" algn="tl">
                    <a:srgbClr val="000000">
                      <a:alpha val="43137"/>
                    </a:srgbClr>
                  </a:outerShdw>
                </a:effectLst>
              </a:rPr>
              <a:t>2014</a:t>
            </a:r>
            <a:r>
              <a:rPr lang="ja-JP" altLang="en-US" sz="2000" b="1" dirty="0">
                <a:effectLst>
                  <a:outerShdw blurRad="38100" dist="38100" dir="2700000" algn="tl">
                    <a:srgbClr val="000000">
                      <a:alpha val="43137"/>
                    </a:srgbClr>
                  </a:outerShdw>
                </a:effectLst>
              </a:rPr>
              <a:t>年</a:t>
            </a:r>
            <a:r>
              <a:rPr lang="en-US" altLang="ja-JP" sz="2000" b="1" dirty="0">
                <a:effectLst>
                  <a:outerShdw blurRad="38100" dist="38100" dir="2700000" algn="tl">
                    <a:srgbClr val="000000">
                      <a:alpha val="43137"/>
                    </a:srgbClr>
                  </a:outerShdw>
                </a:effectLst>
              </a:rPr>
              <a:t>3</a:t>
            </a:r>
            <a:r>
              <a:rPr lang="ja-JP" altLang="en-US" sz="2000" b="1" dirty="0">
                <a:effectLst>
                  <a:outerShdw blurRad="38100" dist="38100" dir="2700000" algn="tl">
                    <a:srgbClr val="000000">
                      <a:alpha val="43137"/>
                    </a:srgbClr>
                  </a:outerShdw>
                </a:effectLst>
              </a:rPr>
              <a:t>月</a:t>
            </a:r>
            <a:r>
              <a:rPr lang="en-US" altLang="ja-JP" sz="2000" b="1" dirty="0">
                <a:effectLst>
                  <a:outerShdw blurRad="38100" dist="38100" dir="2700000" algn="tl">
                    <a:srgbClr val="000000">
                      <a:alpha val="43137"/>
                    </a:srgbClr>
                  </a:outerShdw>
                </a:effectLst>
              </a:rPr>
              <a:t>10</a:t>
            </a:r>
            <a:r>
              <a:rPr lang="ja-JP" altLang="en-US" sz="2000" b="1" dirty="0">
                <a:effectLst>
                  <a:outerShdw blurRad="38100" dist="38100" dir="2700000" algn="tl">
                    <a:srgbClr val="000000">
                      <a:alpha val="43137"/>
                    </a:srgbClr>
                  </a:outerShdw>
                </a:effectLst>
              </a:rPr>
              <a:t>日</a:t>
            </a:r>
            <a:r>
              <a:rPr lang="en-US" altLang="ja-JP" sz="2000" b="1" dirty="0">
                <a:effectLst>
                  <a:outerShdw blurRad="38100" dist="38100" dir="2700000" algn="tl">
                    <a:srgbClr val="000000">
                      <a:alpha val="43137"/>
                    </a:srgbClr>
                  </a:outerShdw>
                </a:effectLst>
              </a:rPr>
              <a:t>21</a:t>
            </a:r>
            <a:r>
              <a:rPr lang="ja-JP" altLang="en-US" sz="2000" b="1" dirty="0">
                <a:effectLst>
                  <a:outerShdw blurRad="38100" dist="38100" dir="2700000" algn="tl">
                    <a:srgbClr val="000000">
                      <a:alpha val="43137"/>
                    </a:srgbClr>
                  </a:outerShdw>
                </a:effectLst>
              </a:rPr>
              <a:t>時</a:t>
            </a:r>
            <a:r>
              <a:rPr lang="en-US" altLang="ja-JP" sz="2000" b="1" dirty="0">
                <a:effectLst>
                  <a:outerShdw blurRad="38100" dist="38100" dir="2700000" algn="tl">
                    <a:srgbClr val="000000">
                      <a:alpha val="43137"/>
                    </a:srgbClr>
                  </a:outerShdw>
                </a:effectLst>
              </a:rPr>
              <a:t>36</a:t>
            </a:r>
            <a:r>
              <a:rPr lang="ja-JP" altLang="en-US" sz="2000" b="1" dirty="0">
                <a:effectLst>
                  <a:outerShdw blurRad="38100" dist="38100" dir="2700000" algn="tl">
                    <a:srgbClr val="000000">
                      <a:alpha val="43137"/>
                    </a:srgbClr>
                  </a:outerShdw>
                </a:effectLst>
              </a:rPr>
              <a:t>分</a:t>
            </a:r>
          </a:p>
        </p:txBody>
      </p:sp>
      <p:pic>
        <p:nvPicPr>
          <p:cNvPr id="921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24" t="17262" r="51475" b="21230"/>
          <a:stretch/>
        </p:blipFill>
        <p:spPr bwMode="auto">
          <a:xfrm>
            <a:off x="1763688" y="1516615"/>
            <a:ext cx="5162872" cy="486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95527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77</a:t>
            </a:fld>
            <a:endParaRPr lang="en-US" altLang="zh-TW"/>
          </a:p>
        </p:txBody>
      </p:sp>
      <p:sp>
        <p:nvSpPr>
          <p:cNvPr id="3" name="矩形 2"/>
          <p:cNvSpPr/>
          <p:nvPr/>
        </p:nvSpPr>
        <p:spPr>
          <a:xfrm>
            <a:off x="899592" y="1052737"/>
            <a:ext cx="5976664" cy="1754326"/>
          </a:xfrm>
          <a:prstGeom prst="rect">
            <a:avLst/>
          </a:prstGeom>
        </p:spPr>
        <p:txBody>
          <a:bodyPr wrap="square">
            <a:spAutoFit/>
          </a:bodyPr>
          <a:lstStyle/>
          <a:p>
            <a:r>
              <a:rPr lang="ja-JP" altLang="en-US" b="1" dirty="0"/>
              <a:t>避難・転居者数（</a:t>
            </a:r>
            <a:r>
              <a:rPr lang="en-US" altLang="ja-JP" b="1" u="sng" dirty="0">
                <a:hlinkClick r:id="rId2"/>
              </a:rPr>
              <a:t>2014</a:t>
            </a:r>
            <a:r>
              <a:rPr lang="ja-JP" altLang="en-US" b="1" u="sng" dirty="0">
                <a:hlinkClick r:id="rId2"/>
              </a:rPr>
              <a:t>年</a:t>
            </a:r>
            <a:r>
              <a:rPr lang="en-US" altLang="ja-JP" b="1" u="sng" dirty="0">
                <a:hlinkClick r:id="rId2"/>
              </a:rPr>
              <a:t>5</a:t>
            </a:r>
            <a:r>
              <a:rPr lang="ja-JP" altLang="en-US" b="1" u="sng" dirty="0">
                <a:hlinkClick r:id="rId2"/>
              </a:rPr>
              <a:t>月</a:t>
            </a:r>
            <a:r>
              <a:rPr lang="en-US" altLang="ja-JP" b="1" u="sng" dirty="0">
                <a:hlinkClick r:id="rId2"/>
              </a:rPr>
              <a:t>23</a:t>
            </a:r>
            <a:r>
              <a:rPr lang="ja-JP" altLang="en-US" b="1" u="sng" dirty="0">
                <a:hlinkClick r:id="rId2"/>
              </a:rPr>
              <a:t>日復興庁発表</a:t>
            </a:r>
            <a:r>
              <a:rPr lang="ja-JP" altLang="en-US" b="1" dirty="0"/>
              <a:t>）</a:t>
            </a:r>
            <a:r>
              <a:rPr lang="ja-JP" altLang="en-US" dirty="0"/>
              <a:t/>
            </a:r>
            <a:br>
              <a:rPr lang="ja-JP" altLang="en-US" dirty="0"/>
            </a:br>
            <a:r>
              <a:rPr lang="en-US" altLang="ja-JP" dirty="0"/>
              <a:t>2014/5/15</a:t>
            </a:r>
            <a:r>
              <a:rPr lang="ja-JP" altLang="en-US" dirty="0"/>
              <a:t>現在：</a:t>
            </a:r>
            <a:r>
              <a:rPr lang="en-US" altLang="ja-JP" dirty="0"/>
              <a:t>25</a:t>
            </a:r>
            <a:r>
              <a:rPr lang="ja-JP" altLang="en-US" dirty="0"/>
              <a:t>万</a:t>
            </a:r>
            <a:r>
              <a:rPr lang="en-US" altLang="ja-JP" dirty="0"/>
              <a:t>8219</a:t>
            </a:r>
            <a:r>
              <a:rPr lang="ja-JP" altLang="en-US" dirty="0"/>
              <a:t>人（前回より</a:t>
            </a:r>
            <a:r>
              <a:rPr lang="en-US" altLang="ja-JP" dirty="0"/>
              <a:t>5173</a:t>
            </a:r>
            <a:r>
              <a:rPr lang="ja-JP" altLang="en-US" dirty="0"/>
              <a:t>人減）</a:t>
            </a:r>
            <a:br>
              <a:rPr lang="ja-JP" altLang="en-US" dirty="0"/>
            </a:br>
            <a:r>
              <a:rPr lang="ja-JP" altLang="en-US" dirty="0"/>
              <a:t>＜内訳＞</a:t>
            </a:r>
            <a:br>
              <a:rPr lang="ja-JP" altLang="en-US" dirty="0"/>
            </a:br>
            <a:r>
              <a:rPr lang="ja-JP" altLang="en-US" dirty="0"/>
              <a:t>　住宅等（公営、仮設、民間賃貸等）　</a:t>
            </a:r>
            <a:r>
              <a:rPr lang="en-US" altLang="ja-JP" dirty="0"/>
              <a:t>240,794</a:t>
            </a:r>
            <a:r>
              <a:rPr lang="ja-JP" altLang="en-US" dirty="0"/>
              <a:t>人</a:t>
            </a:r>
            <a:br>
              <a:rPr lang="ja-JP" altLang="en-US" dirty="0"/>
            </a:br>
            <a:r>
              <a:rPr lang="ja-JP" altLang="en-US" dirty="0"/>
              <a:t>　親族・知人宅等　</a:t>
            </a:r>
            <a:r>
              <a:rPr lang="en-US" altLang="ja-JP" dirty="0"/>
              <a:t>16,931</a:t>
            </a:r>
            <a:r>
              <a:rPr lang="ja-JP" altLang="en-US" dirty="0"/>
              <a:t>人*</a:t>
            </a:r>
            <a:br>
              <a:rPr lang="ja-JP" altLang="en-US" dirty="0"/>
            </a:br>
            <a:r>
              <a:rPr lang="ja-JP" altLang="en-US" dirty="0"/>
              <a:t>　病院等　</a:t>
            </a:r>
            <a:r>
              <a:rPr lang="en-US" altLang="ja-JP" dirty="0"/>
              <a:t>494</a:t>
            </a:r>
            <a:r>
              <a:rPr lang="ja-JP" altLang="en-US" dirty="0"/>
              <a:t>人</a:t>
            </a:r>
            <a:endParaRPr lang="zh-TW" altLang="en-US" dirty="0"/>
          </a:p>
        </p:txBody>
      </p:sp>
      <p:sp>
        <p:nvSpPr>
          <p:cNvPr id="4" name="矩形 3"/>
          <p:cNvSpPr/>
          <p:nvPr/>
        </p:nvSpPr>
        <p:spPr>
          <a:xfrm>
            <a:off x="1115616" y="3068960"/>
            <a:ext cx="4572000" cy="1200329"/>
          </a:xfrm>
          <a:prstGeom prst="rect">
            <a:avLst/>
          </a:prstGeom>
        </p:spPr>
        <p:txBody>
          <a:bodyPr>
            <a:spAutoFit/>
          </a:bodyPr>
          <a:lstStyle/>
          <a:p>
            <a:r>
              <a:rPr lang="ja-JP" altLang="en-US" b="1" dirty="0"/>
              <a:t>県外への避難・転居者数（</a:t>
            </a:r>
            <a:r>
              <a:rPr lang="en-US" altLang="ja-JP" b="1" u="sng" dirty="0">
                <a:hlinkClick r:id="rId2"/>
              </a:rPr>
              <a:t>2014</a:t>
            </a:r>
            <a:r>
              <a:rPr lang="ja-JP" altLang="en-US" b="1" u="sng" dirty="0">
                <a:hlinkClick r:id="rId2"/>
              </a:rPr>
              <a:t>年</a:t>
            </a:r>
            <a:r>
              <a:rPr lang="en-US" altLang="ja-JP" b="1" u="sng" dirty="0">
                <a:hlinkClick r:id="rId2"/>
              </a:rPr>
              <a:t>5</a:t>
            </a:r>
            <a:r>
              <a:rPr lang="ja-JP" altLang="en-US" b="1" u="sng" dirty="0">
                <a:hlinkClick r:id="rId2"/>
              </a:rPr>
              <a:t>月</a:t>
            </a:r>
            <a:r>
              <a:rPr lang="en-US" altLang="ja-JP" b="1" u="sng" dirty="0">
                <a:hlinkClick r:id="rId2"/>
              </a:rPr>
              <a:t>23</a:t>
            </a:r>
            <a:r>
              <a:rPr lang="ja-JP" altLang="en-US" b="1" u="sng" dirty="0">
                <a:hlinkClick r:id="rId2"/>
              </a:rPr>
              <a:t>日復興庁発表</a:t>
            </a:r>
            <a:r>
              <a:rPr lang="ja-JP" altLang="en-US" b="1" dirty="0"/>
              <a:t>）</a:t>
            </a:r>
            <a:r>
              <a:rPr lang="ja-JP" altLang="en-US" dirty="0"/>
              <a:t/>
            </a:r>
            <a:br>
              <a:rPr lang="ja-JP" altLang="en-US" dirty="0"/>
            </a:br>
            <a:r>
              <a:rPr lang="en-US" altLang="ja-JP" dirty="0"/>
              <a:t>2014/5/15</a:t>
            </a:r>
            <a:r>
              <a:rPr lang="ja-JP" altLang="en-US" dirty="0"/>
              <a:t>現在：岩手県から</a:t>
            </a:r>
            <a:r>
              <a:rPr lang="en-US" altLang="ja-JP" dirty="0"/>
              <a:t>1,447</a:t>
            </a:r>
            <a:r>
              <a:rPr lang="ja-JP" altLang="en-US" dirty="0"/>
              <a:t>人、宮城県から</a:t>
            </a:r>
            <a:r>
              <a:rPr lang="en-US" altLang="ja-JP" dirty="0"/>
              <a:t>6,819</a:t>
            </a:r>
            <a:r>
              <a:rPr lang="ja-JP" altLang="en-US" dirty="0"/>
              <a:t>人、福島県から</a:t>
            </a:r>
            <a:r>
              <a:rPr lang="en-US" altLang="ja-JP" dirty="0"/>
              <a:t>45,854</a:t>
            </a:r>
            <a:r>
              <a:rPr lang="ja-JP" altLang="en-US" dirty="0"/>
              <a:t>人</a:t>
            </a:r>
            <a:endParaRPr lang="zh-TW" altLang="en-US" dirty="0"/>
          </a:p>
        </p:txBody>
      </p:sp>
    </p:spTree>
    <p:extLst>
      <p:ext uri="{BB962C8B-B14F-4D97-AF65-F5344CB8AC3E}">
        <p14:creationId xmlns:p14="http://schemas.microsoft.com/office/powerpoint/2010/main" val="394769954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78</a:t>
            </a:fld>
            <a:endParaRPr lang="en-US" altLang="zh-TW"/>
          </a:p>
        </p:txBody>
      </p:sp>
      <p:sp>
        <p:nvSpPr>
          <p:cNvPr id="3" name="矩形 2"/>
          <p:cNvSpPr/>
          <p:nvPr/>
        </p:nvSpPr>
        <p:spPr>
          <a:xfrm>
            <a:off x="251520" y="520584"/>
            <a:ext cx="3888432" cy="2031325"/>
          </a:xfrm>
          <a:prstGeom prst="rect">
            <a:avLst/>
          </a:prstGeom>
        </p:spPr>
        <p:txBody>
          <a:bodyPr wrap="square">
            <a:spAutoFit/>
          </a:bodyPr>
          <a:lstStyle/>
          <a:p>
            <a:r>
              <a:rPr lang="ja-JP" altLang="en-US" b="1" dirty="0"/>
              <a:t>福島県から県外への避難状況　</a:t>
            </a:r>
            <a:r>
              <a:rPr lang="en-US" altLang="ja-JP" b="1" dirty="0"/>
              <a:t>45,854</a:t>
            </a:r>
            <a:r>
              <a:rPr lang="ja-JP" altLang="en-US" b="1" dirty="0"/>
              <a:t>人（</a:t>
            </a:r>
            <a:r>
              <a:rPr lang="en-US" altLang="ja-JP" b="1" dirty="0"/>
              <a:t>2014</a:t>
            </a:r>
            <a:r>
              <a:rPr lang="ja-JP" altLang="en-US" b="1" dirty="0"/>
              <a:t>年</a:t>
            </a:r>
            <a:r>
              <a:rPr lang="en-US" altLang="ja-JP" b="1" dirty="0"/>
              <a:t>5</a:t>
            </a:r>
            <a:r>
              <a:rPr lang="ja-JP" altLang="en-US" b="1" dirty="0"/>
              <a:t>月</a:t>
            </a:r>
            <a:r>
              <a:rPr lang="en-US" altLang="ja-JP" b="1" dirty="0"/>
              <a:t>15</a:t>
            </a:r>
            <a:r>
              <a:rPr lang="ja-JP" altLang="en-US" b="1" dirty="0"/>
              <a:t>日現在）</a:t>
            </a:r>
            <a:r>
              <a:rPr lang="ja-JP" altLang="en-US" dirty="0"/>
              <a:t/>
            </a:r>
            <a:br>
              <a:rPr lang="ja-JP" altLang="en-US" dirty="0"/>
            </a:br>
            <a:r>
              <a:rPr lang="ja-JP" altLang="en-US" dirty="0"/>
              <a:t>・避難所　</a:t>
            </a:r>
            <a:r>
              <a:rPr lang="en-US" altLang="ja-JP" dirty="0"/>
              <a:t>0</a:t>
            </a:r>
            <a:r>
              <a:rPr lang="ja-JP" altLang="en-US" dirty="0"/>
              <a:t>人</a:t>
            </a:r>
            <a:br>
              <a:rPr lang="ja-JP" altLang="en-US" dirty="0"/>
            </a:br>
            <a:r>
              <a:rPr lang="ja-JP" altLang="en-US" dirty="0"/>
              <a:t>・旅館・ホテル　</a:t>
            </a:r>
            <a:r>
              <a:rPr lang="en-US" altLang="ja-JP" dirty="0"/>
              <a:t>0</a:t>
            </a:r>
            <a:r>
              <a:rPr lang="ja-JP" altLang="en-US" dirty="0"/>
              <a:t>人</a:t>
            </a:r>
            <a:br>
              <a:rPr lang="ja-JP" altLang="en-US" dirty="0"/>
            </a:br>
            <a:r>
              <a:rPr lang="ja-JP" altLang="en-US" dirty="0"/>
              <a:t>・その他（親族・知人宅等）　</a:t>
            </a:r>
            <a:r>
              <a:rPr lang="en-US" altLang="ja-JP" dirty="0"/>
              <a:t>9,732</a:t>
            </a:r>
            <a:r>
              <a:rPr lang="ja-JP" altLang="en-US" dirty="0"/>
              <a:t>人 </a:t>
            </a:r>
            <a:br>
              <a:rPr lang="ja-JP" altLang="en-US" dirty="0"/>
            </a:br>
            <a:r>
              <a:rPr lang="ja-JP" altLang="en-US" dirty="0"/>
              <a:t>・住宅等（公営、仮設、民間、病院含む）　</a:t>
            </a:r>
            <a:r>
              <a:rPr lang="en-US" altLang="ja-JP" dirty="0"/>
              <a:t>36,122</a:t>
            </a:r>
            <a:r>
              <a:rPr lang="ja-JP" altLang="en-US" dirty="0"/>
              <a:t>人</a:t>
            </a:r>
            <a:endParaRPr lang="zh-TW" altLang="en-US" dirty="0"/>
          </a:p>
        </p:txBody>
      </p:sp>
      <p:pic>
        <p:nvPicPr>
          <p:cNvPr id="93186" name="Picture 2" descr="fukushima2014_05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433426"/>
            <a:ext cx="4819650" cy="641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020807"/>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阪神淡路大地震狀況</a:t>
            </a:r>
            <a:endParaRPr lang="zh-TW" altLang="en-US" dirty="0"/>
          </a:p>
        </p:txBody>
      </p:sp>
      <p:sp>
        <p:nvSpPr>
          <p:cNvPr id="3" name="副標題 2"/>
          <p:cNvSpPr>
            <a:spLocks noGrp="1"/>
          </p:cNvSpPr>
          <p:nvPr>
            <p:ph type="subTitle" idx="1"/>
          </p:nvPr>
        </p:nvSpPr>
        <p:spPr/>
        <p:txBody>
          <a:bodyPr/>
          <a:lstStyle/>
          <a:p>
            <a:endParaRPr lang="zh-TW" altLang="en-US"/>
          </a:p>
        </p:txBody>
      </p:sp>
      <p:sp>
        <p:nvSpPr>
          <p:cNvPr id="4" name="文字方塊 3"/>
          <p:cNvSpPr txBox="1"/>
          <p:nvPr/>
        </p:nvSpPr>
        <p:spPr>
          <a:xfrm>
            <a:off x="1043608" y="6581001"/>
            <a:ext cx="7488832" cy="276999"/>
          </a:xfrm>
          <a:prstGeom prst="rect">
            <a:avLst/>
          </a:prstGeom>
          <a:noFill/>
        </p:spPr>
        <p:txBody>
          <a:bodyPr wrap="square" rtlCol="0">
            <a:spAutoFit/>
          </a:bodyPr>
          <a:lstStyle/>
          <a:p>
            <a:r>
              <a:rPr lang="zh-TW" altLang="en-US" sz="1200" dirty="0">
                <a:latin typeface="微軟正黑體" pitchFamily="34" charset="-120"/>
                <a:ea typeface="微軟正黑體" pitchFamily="34" charset="-120"/>
              </a:rPr>
              <a:t>神戶市教育委員会，</a:t>
            </a:r>
            <a:r>
              <a:rPr lang="en-US" altLang="zh-TW" sz="1200" dirty="0">
                <a:latin typeface="微軟正黑體" pitchFamily="34" charset="-120"/>
                <a:ea typeface="微軟正黑體" pitchFamily="34" charset="-120"/>
              </a:rPr>
              <a:t>1996</a:t>
            </a:r>
            <a:r>
              <a:rPr lang="zh-TW" altLang="en-US" sz="1200" dirty="0" smtClean="0">
                <a:latin typeface="微軟正黑體" pitchFamily="34" charset="-120"/>
                <a:ea typeface="微軟正黑體" pitchFamily="34" charset="-120"/>
              </a:rPr>
              <a:t>，</a:t>
            </a:r>
            <a:r>
              <a:rPr lang="ja-JP" altLang="en-US" sz="1200" b="1" dirty="0">
                <a:latin typeface="微軟正黑體" pitchFamily="34" charset="-120"/>
                <a:ea typeface="微軟正黑體" pitchFamily="34" charset="-120"/>
              </a:rPr>
              <a:t>神戶の教育は死なず</a:t>
            </a:r>
            <a:r>
              <a:rPr lang="en-US" altLang="ja-JP" sz="1200" b="1" dirty="0">
                <a:latin typeface="微軟正黑體" pitchFamily="34" charset="-120"/>
                <a:ea typeface="微軟正黑體" pitchFamily="34" charset="-120"/>
              </a:rPr>
              <a:t>: </a:t>
            </a:r>
            <a:r>
              <a:rPr lang="zh-TW" altLang="en-US" sz="1200" b="1" dirty="0" smtClean="0">
                <a:latin typeface="微軟正黑體" pitchFamily="34" charset="-120"/>
                <a:ea typeface="微軟正黑體" pitchFamily="34" charset="-120"/>
              </a:rPr>
              <a:t> </a:t>
            </a:r>
            <a:r>
              <a:rPr lang="ja-JP" altLang="en-US" sz="1200" dirty="0" smtClean="0">
                <a:latin typeface="微軟正黑體" pitchFamily="34" charset="-120"/>
                <a:ea typeface="微軟正黑體" pitchFamily="34" charset="-120"/>
              </a:rPr>
              <a:t>阪</a:t>
            </a:r>
            <a:r>
              <a:rPr lang="ja-JP" altLang="en-US" sz="1200" dirty="0">
                <a:latin typeface="微軟正黑體" pitchFamily="34" charset="-120"/>
                <a:ea typeface="微軟正黑體" pitchFamily="34" charset="-120"/>
              </a:rPr>
              <a:t>神・淡路大震災に学ぶ学校危機管理</a:t>
            </a:r>
            <a:r>
              <a:rPr lang="zh-TW" altLang="en-US" sz="1200" dirty="0" smtClean="0">
                <a:latin typeface="微軟正黑體" pitchFamily="34" charset="-120"/>
                <a:ea typeface="微軟正黑體" pitchFamily="34" charset="-120"/>
              </a:rPr>
              <a:t>小</a:t>
            </a:r>
            <a:r>
              <a:rPr lang="zh-TW" altLang="en-US" sz="1200" dirty="0">
                <a:latin typeface="微軟正黑體" pitchFamily="34" charset="-120"/>
                <a:ea typeface="微軟正黑體" pitchFamily="34" charset="-120"/>
              </a:rPr>
              <a:t>学館，</a:t>
            </a:r>
            <a:r>
              <a:rPr lang="en-US" altLang="zh-TW" sz="1200" dirty="0">
                <a:latin typeface="微軟正黑體" pitchFamily="34" charset="-120"/>
                <a:ea typeface="微軟正黑體" pitchFamily="34" charset="-120"/>
              </a:rPr>
              <a:t>254 </a:t>
            </a:r>
            <a:r>
              <a:rPr lang="zh-TW" altLang="en-US" sz="1200" dirty="0" smtClean="0">
                <a:latin typeface="微軟正黑體" pitchFamily="34" charset="-120"/>
                <a:ea typeface="微軟正黑體" pitchFamily="34" charset="-120"/>
              </a:rPr>
              <a:t>頁</a:t>
            </a:r>
            <a:endParaRPr lang="zh-TW" altLang="en-US" sz="1200" dirty="0">
              <a:latin typeface="微軟正黑體" pitchFamily="34" charset="-120"/>
              <a:ea typeface="微軟正黑體" pitchFamily="34" charset="-120"/>
            </a:endParaRPr>
          </a:p>
        </p:txBody>
      </p:sp>
    </p:spTree>
    <p:extLst>
      <p:ext uri="{BB962C8B-B14F-4D97-AF65-F5344CB8AC3E}">
        <p14:creationId xmlns:p14="http://schemas.microsoft.com/office/powerpoint/2010/main" val="3921616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340768"/>
            <a:ext cx="3888432" cy="4855175"/>
          </a:xfrm>
          <a:prstGeom prst="rect">
            <a:avLst/>
          </a:prstGeom>
        </p:spPr>
        <p:txBody>
          <a:bodyPr wrap="square">
            <a:spAutoFit/>
          </a:bodyPr>
          <a:lstStyle/>
          <a:p>
            <a:pPr marL="266700" lvl="0" indent="-266700"/>
            <a:r>
              <a:rPr lang="en-US" altLang="zh-TW" dirty="0" smtClean="0">
                <a:solidFill>
                  <a:schemeClr val="bg1">
                    <a:lumMod val="50000"/>
                  </a:schemeClr>
                </a:solidFill>
                <a:latin typeface="+mn-ea"/>
              </a:rPr>
              <a:t>1</a:t>
            </a:r>
            <a:r>
              <a:rPr lang="en-US" altLang="zh-TW" sz="2000" dirty="0" smtClean="0">
                <a:solidFill>
                  <a:schemeClr val="bg1">
                    <a:lumMod val="50000"/>
                  </a:schemeClr>
                </a:solidFill>
                <a:latin typeface="+mn-ea"/>
              </a:rPr>
              <a:t>. </a:t>
            </a:r>
            <a:r>
              <a:rPr lang="zh-TW" altLang="en-US" sz="2000" dirty="0">
                <a:solidFill>
                  <a:schemeClr val="bg1">
                    <a:lumMod val="50000"/>
                  </a:schemeClr>
                </a:solidFill>
                <a:latin typeface="+mn-ea"/>
              </a:rPr>
              <a:t>正確的</a:t>
            </a:r>
            <a:r>
              <a:rPr lang="zh-TW" altLang="zh-TW" sz="2000" dirty="0" smtClean="0">
                <a:solidFill>
                  <a:schemeClr val="bg1">
                    <a:lumMod val="50000"/>
                  </a:schemeClr>
                </a:solidFill>
                <a:latin typeface="+mn-ea"/>
              </a:rPr>
              <a:t>態度與行動：認知、知識與技巧。</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危害（例如：類別，來源和強度）；脆弱度，災害風險承受力及學校週邊災害歷史</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降低災害風險手段的知識</a:t>
            </a:r>
            <a:endParaRPr lang="en-US" altLang="zh-TW" dirty="0" smtClean="0">
              <a:solidFill>
                <a:schemeClr val="bg1">
                  <a:lumMod val="50000"/>
                </a:schemeClr>
              </a:solidFill>
              <a:latin typeface="+mn-ea"/>
            </a:endParaRPr>
          </a:p>
          <a:p>
            <a:pPr marL="711200" lvl="1" indent="-254000">
              <a:spcBef>
                <a:spcPts val="300"/>
              </a:spcBef>
              <a:buFont typeface="Arial" pitchFamily="34" charset="0"/>
              <a:buChar char="•"/>
            </a:pPr>
            <a:r>
              <a:rPr lang="zh-TW" altLang="zh-TW" dirty="0" smtClean="0">
                <a:solidFill>
                  <a:schemeClr val="bg1">
                    <a:lumMod val="50000"/>
                  </a:schemeClr>
                </a:solidFill>
                <a:latin typeface="+mn-ea"/>
              </a:rPr>
              <a:t>整合性災害風險管理訓練</a:t>
            </a:r>
          </a:p>
          <a:p>
            <a:pPr marL="711200" lvl="1" indent="-254000">
              <a:spcBef>
                <a:spcPts val="300"/>
              </a:spcBef>
              <a:buFont typeface="Arial" pitchFamily="34" charset="0"/>
              <a:buChar char="•"/>
            </a:pPr>
            <a:r>
              <a:rPr lang="zh-TW" altLang="en-US" dirty="0" smtClean="0">
                <a:solidFill>
                  <a:schemeClr val="bg1">
                    <a:lumMod val="50000"/>
                  </a:schemeClr>
                </a:solidFill>
                <a:latin typeface="+mn-ea"/>
              </a:rPr>
              <a:t>與</a:t>
            </a:r>
            <a:r>
              <a:rPr lang="zh-TW" altLang="zh-TW" dirty="0" smtClean="0">
                <a:solidFill>
                  <a:schemeClr val="bg1">
                    <a:lumMod val="50000"/>
                  </a:schemeClr>
                </a:solidFill>
                <a:latin typeface="+mn-ea"/>
              </a:rPr>
              <a:t>周邊社區一起演習</a:t>
            </a:r>
            <a:endParaRPr lang="en-US" altLang="zh-TW" dirty="0" smtClean="0">
              <a:solidFill>
                <a:schemeClr val="bg1">
                  <a:lumMod val="50000"/>
                </a:schemeClr>
              </a:solidFill>
              <a:latin typeface="+mn-ea"/>
            </a:endParaRPr>
          </a:p>
          <a:p>
            <a:pPr marL="711200" lvl="1" indent="-254000">
              <a:buFont typeface="Arial" pitchFamily="34" charset="0"/>
              <a:buChar char="•"/>
            </a:pPr>
            <a:endParaRPr lang="en-US" altLang="zh-TW" dirty="0" smtClean="0">
              <a:solidFill>
                <a:schemeClr val="bg1">
                  <a:lumMod val="50000"/>
                </a:schemeClr>
              </a:solidFill>
              <a:latin typeface="+mn-ea"/>
            </a:endParaRPr>
          </a:p>
          <a:p>
            <a:pPr lvl="1"/>
            <a:endParaRPr lang="zh-TW" altLang="zh-TW" sz="1200" dirty="0" smtClean="0">
              <a:solidFill>
                <a:schemeClr val="bg1">
                  <a:lumMod val="50000"/>
                </a:schemeClr>
              </a:solidFill>
              <a:latin typeface="+mn-ea"/>
            </a:endParaRPr>
          </a:p>
          <a:p>
            <a:pPr marL="266700" indent="-266700"/>
            <a:r>
              <a:rPr lang="en-US" altLang="zh-TW" dirty="0" smtClean="0">
                <a:solidFill>
                  <a:schemeClr val="bg1">
                    <a:lumMod val="50000"/>
                  </a:schemeClr>
                </a:solidFill>
                <a:latin typeface="+mn-ea"/>
              </a:rPr>
              <a:t>2.</a:t>
            </a:r>
            <a:r>
              <a:rPr lang="zh-TW" altLang="zh-TW" sz="2000" dirty="0" smtClean="0">
                <a:solidFill>
                  <a:schemeClr val="bg1">
                    <a:lumMod val="50000"/>
                  </a:schemeClr>
                </a:solidFill>
                <a:latin typeface="+mn-ea"/>
              </a:rPr>
              <a:t>學校政策</a:t>
            </a:r>
            <a:r>
              <a:rPr lang="zh-TW" altLang="en-US" sz="2000" dirty="0" smtClean="0">
                <a:solidFill>
                  <a:schemeClr val="bg1">
                    <a:lumMod val="50000"/>
                  </a:schemeClr>
                </a:solidFill>
                <a:latin typeface="+mn-ea"/>
              </a:rPr>
              <a:t>支持</a:t>
            </a:r>
            <a:r>
              <a:rPr lang="zh-TW" altLang="zh-TW" sz="2000" dirty="0" smtClean="0">
                <a:solidFill>
                  <a:schemeClr val="bg1">
                    <a:lumMod val="50000"/>
                  </a:schemeClr>
                </a:solidFill>
                <a:latin typeface="+mn-ea"/>
              </a:rPr>
              <a:t>：學校應對 </a:t>
            </a:r>
            <a:r>
              <a:rPr lang="en-US" altLang="zh-TW" sz="2000" dirty="0" smtClean="0">
                <a:solidFill>
                  <a:schemeClr val="bg1">
                    <a:lumMod val="50000"/>
                  </a:schemeClr>
                </a:solidFill>
                <a:latin typeface="+mn-ea"/>
              </a:rPr>
              <a:t>(</a:t>
            </a:r>
            <a:r>
              <a:rPr lang="zh-TW" altLang="zh-TW" sz="2000" dirty="0" smtClean="0">
                <a:solidFill>
                  <a:schemeClr val="bg1">
                    <a:lumMod val="50000"/>
                  </a:schemeClr>
                </a:solidFill>
                <a:latin typeface="+mn-ea"/>
              </a:rPr>
              <a:t>計畫</a:t>
            </a:r>
            <a:r>
              <a:rPr lang="en-US" altLang="zh-TW" sz="2000" dirty="0" smtClean="0">
                <a:solidFill>
                  <a:schemeClr val="bg1">
                    <a:lumMod val="50000"/>
                  </a:schemeClr>
                </a:solidFill>
                <a:latin typeface="+mn-ea"/>
              </a:rPr>
              <a:t>)</a:t>
            </a:r>
            <a:r>
              <a:rPr lang="zh-TW" altLang="zh-TW" sz="2000" dirty="0" smtClean="0">
                <a:solidFill>
                  <a:schemeClr val="bg1">
                    <a:lumMod val="50000"/>
                  </a:schemeClr>
                </a:solidFill>
                <a:latin typeface="+mn-ea"/>
              </a:rPr>
              <a:t>執行</a:t>
            </a:r>
            <a:r>
              <a:rPr lang="zh-TW" altLang="en-US" sz="2000" dirty="0" smtClean="0">
                <a:solidFill>
                  <a:schemeClr val="bg1">
                    <a:lumMod val="50000"/>
                  </a:schemeClr>
                </a:solidFill>
                <a:latin typeface="+mn-ea"/>
              </a:rPr>
              <a:t>作業</a:t>
            </a:r>
            <a:r>
              <a:rPr lang="zh-TW" altLang="zh-TW" sz="2000" dirty="0" smtClean="0">
                <a:solidFill>
                  <a:schemeClr val="bg1">
                    <a:lumMod val="50000"/>
                  </a:schemeClr>
                </a:solidFill>
                <a:latin typeface="+mn-ea"/>
              </a:rPr>
              <a:t>做出正式決策</a:t>
            </a:r>
            <a:r>
              <a:rPr lang="zh-TW" altLang="en-US" sz="2000" dirty="0" smtClean="0">
                <a:solidFill>
                  <a:schemeClr val="bg1">
                    <a:lumMod val="50000"/>
                  </a:schemeClr>
                </a:solidFill>
                <a:latin typeface="+mn-ea"/>
              </a:rPr>
              <a:t>，</a:t>
            </a:r>
            <a:r>
              <a:rPr lang="zh-TW" altLang="zh-TW" sz="2000" dirty="0" smtClean="0">
                <a:solidFill>
                  <a:schemeClr val="bg1">
                    <a:lumMod val="50000"/>
                  </a:schemeClr>
                </a:solidFill>
                <a:latin typeface="+mn-ea"/>
              </a:rPr>
              <a:t>做為計畫基礎、原針及方向</a:t>
            </a:r>
          </a:p>
          <a:p>
            <a:pPr marL="711200" lvl="1" indent="-254000">
              <a:spcBef>
                <a:spcPts val="300"/>
              </a:spcBef>
              <a:buFont typeface="Arial" pitchFamily="34" charset="0"/>
              <a:buChar char="•"/>
            </a:pPr>
            <a:r>
              <a:rPr lang="zh-TW" altLang="en-US" dirty="0" smtClean="0">
                <a:solidFill>
                  <a:schemeClr val="bg1">
                    <a:lumMod val="50000"/>
                  </a:schemeClr>
                </a:solidFill>
                <a:latin typeface="+mn-ea"/>
              </a:rPr>
              <a:t>校長</a:t>
            </a:r>
            <a:r>
              <a:rPr lang="en-US" altLang="zh-TW" dirty="0" smtClean="0">
                <a:solidFill>
                  <a:schemeClr val="bg1">
                    <a:lumMod val="50000"/>
                  </a:schemeClr>
                </a:solidFill>
                <a:latin typeface="+mn-ea"/>
              </a:rPr>
              <a:t>/</a:t>
            </a:r>
            <a:r>
              <a:rPr lang="zh-TW" altLang="en-US" dirty="0" smtClean="0">
                <a:solidFill>
                  <a:schemeClr val="bg1">
                    <a:lumMod val="50000"/>
                  </a:schemeClr>
                </a:solidFill>
                <a:latin typeface="+mn-ea"/>
              </a:rPr>
              <a:t>主任的支持及投入</a:t>
            </a:r>
            <a:endParaRPr lang="en-US" altLang="zh-TW" dirty="0" smtClean="0">
              <a:solidFill>
                <a:schemeClr val="bg1">
                  <a:lumMod val="50000"/>
                </a:schemeClr>
              </a:solidFill>
              <a:latin typeface="+mn-ea"/>
            </a:endParaRPr>
          </a:p>
          <a:p>
            <a:pPr marL="711200" lvl="1" indent="-254000">
              <a:spcBef>
                <a:spcPts val="300"/>
              </a:spcBef>
              <a:buFont typeface="Arial" pitchFamily="34" charset="0"/>
              <a:buChar char="•"/>
            </a:pPr>
            <a:r>
              <a:rPr lang="zh-TW" altLang="zh-TW" dirty="0" smtClean="0">
                <a:solidFill>
                  <a:schemeClr val="bg1">
                    <a:lumMod val="50000"/>
                  </a:schemeClr>
                </a:solidFill>
                <a:latin typeface="+mn-ea"/>
              </a:rPr>
              <a:t>藉由政策、協議</a:t>
            </a:r>
            <a:r>
              <a:rPr lang="zh-TW" altLang="en-US" dirty="0" smtClean="0">
                <a:solidFill>
                  <a:schemeClr val="bg1">
                    <a:lumMod val="50000"/>
                  </a:schemeClr>
                </a:solidFill>
                <a:latin typeface="+mn-ea"/>
              </a:rPr>
              <a:t>來</a:t>
            </a:r>
            <a:r>
              <a:rPr lang="zh-TW" altLang="zh-TW" dirty="0" smtClean="0">
                <a:solidFill>
                  <a:schemeClr val="bg1">
                    <a:lumMod val="50000"/>
                  </a:schemeClr>
                </a:solidFill>
                <a:latin typeface="+mn-ea"/>
              </a:rPr>
              <a:t>支持</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訊息、知識及訓練的可及性</a:t>
            </a:r>
            <a:endParaRPr lang="en-US" altLang="zh-TW" dirty="0" smtClean="0">
              <a:solidFill>
                <a:schemeClr val="bg1">
                  <a:lumMod val="50000"/>
                </a:schemeClr>
              </a:solidFill>
              <a:latin typeface="+mn-ea"/>
            </a:endParaRPr>
          </a:p>
        </p:txBody>
      </p:sp>
      <p:sp>
        <p:nvSpPr>
          <p:cNvPr id="4" name="標題 1"/>
          <p:cNvSpPr txBox="1">
            <a:spLocks/>
          </p:cNvSpPr>
          <p:nvPr/>
        </p:nvSpPr>
        <p:spPr>
          <a:xfrm>
            <a:off x="59838" y="260648"/>
            <a:ext cx="623730" cy="59766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TW" altLang="en-US" sz="4400" b="0" i="0" u="none" strike="noStrike" kern="1200" cap="none" spc="0" normalizeH="0" baseline="0" noProof="0" dirty="0">
              <a:ln>
                <a:noFill/>
              </a:ln>
              <a:solidFill>
                <a:schemeClr val="tx1"/>
              </a:solidFill>
              <a:effectLst/>
              <a:uLnTx/>
              <a:uFillTx/>
              <a:latin typeface="+mn-ea"/>
              <a:cs typeface="+mj-cs"/>
            </a:endParaRPr>
          </a:p>
        </p:txBody>
      </p:sp>
      <p:pic>
        <p:nvPicPr>
          <p:cNvPr id="6" name="Picture 2"/>
          <p:cNvPicPr>
            <a:picLocks noChangeAspect="1" noChangeArrowheads="1"/>
          </p:cNvPicPr>
          <p:nvPr/>
        </p:nvPicPr>
        <p:blipFill>
          <a:blip r:embed="rId2" cstate="print"/>
          <a:srcRect l="30633" t="15375" r="28024" b="6250"/>
          <a:stretch>
            <a:fillRect/>
          </a:stretch>
        </p:blipFill>
        <p:spPr bwMode="auto">
          <a:xfrm>
            <a:off x="4499992" y="332656"/>
            <a:ext cx="4443959" cy="6318335"/>
          </a:xfrm>
          <a:prstGeom prst="rect">
            <a:avLst/>
          </a:prstGeom>
          <a:noFill/>
          <a:ln w="9525">
            <a:noFill/>
            <a:miter lim="800000"/>
            <a:headEnd/>
            <a:tailEnd/>
          </a:ln>
        </p:spPr>
      </p:pic>
      <p:sp>
        <p:nvSpPr>
          <p:cNvPr id="11" name="標題 10"/>
          <p:cNvSpPr>
            <a:spLocks noGrp="1"/>
          </p:cNvSpPr>
          <p:nvPr>
            <p:ph type="title"/>
          </p:nvPr>
        </p:nvSpPr>
        <p:spPr/>
        <p:txBody>
          <a:bodyPr>
            <a:normAutofit/>
          </a:bodyPr>
          <a:lstStyle/>
          <a:p>
            <a:r>
              <a:rPr lang="zh-TW" altLang="en-US" sz="3600" dirty="0" smtClean="0">
                <a:latin typeface="+mn-ea"/>
                <a:ea typeface="+mn-ea"/>
              </a:rPr>
              <a:t>基本工作</a:t>
            </a:r>
            <a:endParaRPr lang="zh-TW" altLang="en-US" sz="3600" dirty="0">
              <a:latin typeface="+mn-ea"/>
              <a:ea typeface="+mn-ea"/>
            </a:endParaRPr>
          </a:p>
        </p:txBody>
      </p:sp>
      <p:sp>
        <p:nvSpPr>
          <p:cNvPr id="7" name="投影片編號版面配置區 6"/>
          <p:cNvSpPr>
            <a:spLocks noGrp="1"/>
          </p:cNvSpPr>
          <p:nvPr>
            <p:ph type="sldNum" sz="quarter" idx="12"/>
          </p:nvPr>
        </p:nvSpPr>
        <p:spPr/>
        <p:txBody>
          <a:bodyPr/>
          <a:lstStyle/>
          <a:p>
            <a:pPr>
              <a:defRPr/>
            </a:pPr>
            <a:fld id="{A26BDB3D-7FFB-4994-ABE6-91D8465D010E}" type="slidenum">
              <a:rPr lang="zh-TW" altLang="en-US" smtClean="0">
                <a:latin typeface="+mn-ea"/>
                <a:ea typeface="+mn-ea"/>
              </a:rPr>
              <a:pPr>
                <a:defRPr/>
              </a:pPr>
              <a:t>8</a:t>
            </a:fld>
            <a:endParaRPr lang="en-US" altLang="zh-TW">
              <a:latin typeface="+mn-ea"/>
              <a:ea typeface="+mn-ea"/>
            </a:endParaRPr>
          </a:p>
        </p:txBody>
      </p:sp>
    </p:spTree>
    <p:extLst>
      <p:ext uri="{BB962C8B-B14F-4D97-AF65-F5344CB8AC3E}">
        <p14:creationId xmlns:p14="http://schemas.microsoft.com/office/powerpoint/2010/main" val="24053748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圖表 4"/>
          <p:cNvGraphicFramePr>
            <a:graphicFrameLocks/>
          </p:cNvGraphicFramePr>
          <p:nvPr>
            <p:extLst>
              <p:ext uri="{D42A27DB-BD31-4B8C-83A1-F6EECF244321}">
                <p14:modId xmlns:p14="http://schemas.microsoft.com/office/powerpoint/2010/main" val="2952061662"/>
              </p:ext>
            </p:extLst>
          </p:nvPr>
        </p:nvGraphicFramePr>
        <p:xfrm>
          <a:off x="683568" y="404664"/>
          <a:ext cx="5616624" cy="3096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圖表 5"/>
          <p:cNvGraphicFramePr>
            <a:graphicFrameLocks/>
          </p:cNvGraphicFramePr>
          <p:nvPr>
            <p:extLst>
              <p:ext uri="{D42A27DB-BD31-4B8C-83A1-F6EECF244321}">
                <p14:modId xmlns:p14="http://schemas.microsoft.com/office/powerpoint/2010/main" val="1431487699"/>
              </p:ext>
            </p:extLst>
          </p:nvPr>
        </p:nvGraphicFramePr>
        <p:xfrm>
          <a:off x="4067944" y="3620794"/>
          <a:ext cx="4887864" cy="2949301"/>
        </p:xfrm>
        <a:graphic>
          <a:graphicData uri="http://schemas.openxmlformats.org/drawingml/2006/chart">
            <c:chart xmlns:c="http://schemas.openxmlformats.org/drawingml/2006/chart" xmlns:r="http://schemas.openxmlformats.org/officeDocument/2006/relationships" r:id="rId3"/>
          </a:graphicData>
        </a:graphic>
      </p:graphicFrame>
      <p:sp>
        <p:nvSpPr>
          <p:cNvPr id="4" name="文字方塊 3"/>
          <p:cNvSpPr txBox="1"/>
          <p:nvPr/>
        </p:nvSpPr>
        <p:spPr>
          <a:xfrm>
            <a:off x="1043608" y="6581001"/>
            <a:ext cx="7488832" cy="276999"/>
          </a:xfrm>
          <a:prstGeom prst="rect">
            <a:avLst/>
          </a:prstGeom>
          <a:noFill/>
        </p:spPr>
        <p:txBody>
          <a:bodyPr wrap="square" rtlCol="0">
            <a:spAutoFit/>
          </a:bodyPr>
          <a:lstStyle/>
          <a:p>
            <a:r>
              <a:rPr lang="zh-TW" altLang="en-US" sz="1200" dirty="0">
                <a:latin typeface="微軟正黑體" pitchFamily="34" charset="-120"/>
                <a:ea typeface="微軟正黑體" pitchFamily="34" charset="-120"/>
              </a:rPr>
              <a:t>神戶市教育委員会，</a:t>
            </a:r>
            <a:r>
              <a:rPr lang="en-US" altLang="zh-TW" sz="1200" dirty="0">
                <a:latin typeface="微軟正黑體" pitchFamily="34" charset="-120"/>
                <a:ea typeface="微軟正黑體" pitchFamily="34" charset="-120"/>
              </a:rPr>
              <a:t>1996</a:t>
            </a:r>
            <a:r>
              <a:rPr lang="zh-TW" altLang="en-US" sz="1200" dirty="0" smtClean="0">
                <a:latin typeface="微軟正黑體" pitchFamily="34" charset="-120"/>
                <a:ea typeface="微軟正黑體" pitchFamily="34" charset="-120"/>
              </a:rPr>
              <a:t>，</a:t>
            </a:r>
            <a:r>
              <a:rPr lang="ja-JP" altLang="en-US" sz="1200" b="1" dirty="0">
                <a:latin typeface="微軟正黑體" pitchFamily="34" charset="-120"/>
                <a:ea typeface="微軟正黑體" pitchFamily="34" charset="-120"/>
              </a:rPr>
              <a:t>神戶の教育は死なず</a:t>
            </a:r>
            <a:r>
              <a:rPr lang="en-US" altLang="ja-JP" sz="1200" b="1" dirty="0">
                <a:latin typeface="微軟正黑體" pitchFamily="34" charset="-120"/>
                <a:ea typeface="微軟正黑體" pitchFamily="34" charset="-120"/>
              </a:rPr>
              <a:t>: </a:t>
            </a:r>
            <a:r>
              <a:rPr lang="zh-TW" altLang="en-US" sz="1200" b="1" dirty="0" smtClean="0">
                <a:latin typeface="微軟正黑體" pitchFamily="34" charset="-120"/>
                <a:ea typeface="微軟正黑體" pitchFamily="34" charset="-120"/>
              </a:rPr>
              <a:t> </a:t>
            </a:r>
            <a:r>
              <a:rPr lang="ja-JP" altLang="en-US" sz="1200" dirty="0" smtClean="0">
                <a:latin typeface="微軟正黑體" pitchFamily="34" charset="-120"/>
                <a:ea typeface="微軟正黑體" pitchFamily="34" charset="-120"/>
              </a:rPr>
              <a:t>阪</a:t>
            </a:r>
            <a:r>
              <a:rPr lang="ja-JP" altLang="en-US" sz="1200" dirty="0">
                <a:latin typeface="微軟正黑體" pitchFamily="34" charset="-120"/>
                <a:ea typeface="微軟正黑體" pitchFamily="34" charset="-120"/>
              </a:rPr>
              <a:t>神・淡路大震災に学ぶ学校危機管理</a:t>
            </a:r>
            <a:r>
              <a:rPr lang="zh-TW" altLang="en-US" sz="1200" dirty="0" smtClean="0">
                <a:latin typeface="微軟正黑體" pitchFamily="34" charset="-120"/>
                <a:ea typeface="微軟正黑體" pitchFamily="34" charset="-120"/>
              </a:rPr>
              <a:t>小</a:t>
            </a:r>
            <a:r>
              <a:rPr lang="zh-TW" altLang="en-US" sz="1200" dirty="0">
                <a:latin typeface="微軟正黑體" pitchFamily="34" charset="-120"/>
                <a:ea typeface="微軟正黑體" pitchFamily="34" charset="-120"/>
              </a:rPr>
              <a:t>学館，</a:t>
            </a:r>
            <a:r>
              <a:rPr lang="en-US" altLang="zh-TW" sz="1200" dirty="0">
                <a:latin typeface="微軟正黑體" pitchFamily="34" charset="-120"/>
                <a:ea typeface="微軟正黑體" pitchFamily="34" charset="-120"/>
              </a:rPr>
              <a:t>254 </a:t>
            </a:r>
            <a:r>
              <a:rPr lang="zh-TW" altLang="en-US" sz="1200" dirty="0" smtClean="0">
                <a:latin typeface="微軟正黑體" pitchFamily="34" charset="-120"/>
                <a:ea typeface="微軟正黑體" pitchFamily="34" charset="-120"/>
              </a:rPr>
              <a:t>頁</a:t>
            </a:r>
            <a:endParaRPr lang="zh-TW" altLang="en-US" sz="1200" dirty="0">
              <a:latin typeface="微軟正黑體" pitchFamily="34" charset="-120"/>
              <a:ea typeface="微軟正黑體" pitchFamily="34" charset="-120"/>
            </a:endParaRPr>
          </a:p>
        </p:txBody>
      </p:sp>
    </p:spTree>
    <p:extLst>
      <p:ext uri="{BB962C8B-B14F-4D97-AF65-F5344CB8AC3E}">
        <p14:creationId xmlns:p14="http://schemas.microsoft.com/office/powerpoint/2010/main" val="61329962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215878835"/>
              </p:ext>
            </p:extLst>
          </p:nvPr>
        </p:nvGraphicFramePr>
        <p:xfrm>
          <a:off x="107504" y="116632"/>
          <a:ext cx="3960440" cy="2840120"/>
        </p:xfrm>
        <a:graphic>
          <a:graphicData uri="http://schemas.openxmlformats.org/drawingml/2006/table">
            <a:tbl>
              <a:tblPr firstRow="1">
                <a:tableStyleId>{ED083AE6-46FA-4A59-8FB0-9F97EB10719F}</a:tableStyleId>
              </a:tblPr>
              <a:tblGrid>
                <a:gridCol w="2307941"/>
                <a:gridCol w="644387"/>
                <a:gridCol w="1008112"/>
              </a:tblGrid>
              <a:tr h="131661">
                <a:tc>
                  <a:txBody>
                    <a:bodyPr/>
                    <a:lstStyle/>
                    <a:p>
                      <a:pPr algn="l" fontAlgn="ctr"/>
                      <a:r>
                        <a:rPr lang="zh-TW" altLang="en-US" sz="1400" u="none" strike="noStrike" dirty="0">
                          <a:solidFill>
                            <a:srgbClr val="C00000"/>
                          </a:solidFill>
                          <a:effectLst/>
                          <a:latin typeface="微軟正黑體" pitchFamily="34" charset="-120"/>
                          <a:ea typeface="微軟正黑體" pitchFamily="34" charset="-120"/>
                        </a:rPr>
                        <a:t>避難所業務</a:t>
                      </a:r>
                      <a:endParaRPr lang="zh-TW" altLang="en-US" sz="1400" b="0" i="0" u="none" strike="noStrike" dirty="0">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zh-TW" altLang="en-US" sz="1400" u="none" strike="noStrike">
                          <a:solidFill>
                            <a:srgbClr val="C00000"/>
                          </a:solidFill>
                          <a:effectLst/>
                          <a:latin typeface="微軟正黑體" pitchFamily="34" charset="-120"/>
                          <a:ea typeface="微軟正黑體" pitchFamily="34" charset="-120"/>
                        </a:rPr>
                        <a:t>學校數</a:t>
                      </a:r>
                      <a:endParaRPr lang="zh-TW" altLang="en-US"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zh-TW" altLang="en-US" sz="1400" u="none" strike="noStrike">
                          <a:solidFill>
                            <a:srgbClr val="C00000"/>
                          </a:solidFill>
                          <a:effectLst/>
                          <a:latin typeface="微軟正黑體" pitchFamily="34" charset="-120"/>
                          <a:ea typeface="微軟正黑體" pitchFamily="34" charset="-120"/>
                        </a:rPr>
                        <a:t>期間</a:t>
                      </a:r>
                      <a:endParaRPr lang="zh-TW" altLang="en-US"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400" u="none" strike="noStrike" dirty="0">
                          <a:solidFill>
                            <a:srgbClr val="C00000"/>
                          </a:solidFill>
                          <a:effectLst/>
                          <a:latin typeface="微軟正黑體" pitchFamily="34" charset="-120"/>
                          <a:ea typeface="微軟正黑體" pitchFamily="34" charset="-120"/>
                        </a:rPr>
                        <a:t>民眾救出</a:t>
                      </a:r>
                      <a:endParaRPr lang="zh-TW" altLang="en-US" sz="1400" b="0" i="0" u="none" strike="noStrike" dirty="0">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400" u="none" strike="noStrike">
                          <a:solidFill>
                            <a:srgbClr val="C00000"/>
                          </a:solidFill>
                          <a:effectLst/>
                          <a:latin typeface="微軟正黑體" pitchFamily="34" charset="-120"/>
                          <a:ea typeface="微軟正黑體" pitchFamily="34" charset="-120"/>
                        </a:rPr>
                        <a:t>28</a:t>
                      </a:r>
                      <a:endParaRPr lang="en-US" altLang="zh-TW"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400" u="none" strike="noStrike">
                          <a:solidFill>
                            <a:srgbClr val="C00000"/>
                          </a:solidFill>
                          <a:effectLst/>
                          <a:latin typeface="微軟正黑體" pitchFamily="34" charset="-120"/>
                          <a:ea typeface="微軟正黑體" pitchFamily="34" charset="-120"/>
                        </a:rPr>
                        <a:t>1.17-1.23</a:t>
                      </a:r>
                      <a:endParaRPr lang="en-US" altLang="zh-TW"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400" u="none" strike="noStrike" dirty="0">
                          <a:solidFill>
                            <a:srgbClr val="C00000"/>
                          </a:solidFill>
                          <a:effectLst/>
                          <a:latin typeface="微軟正黑體" pitchFamily="34" charset="-120"/>
                          <a:ea typeface="微軟正黑體" pitchFamily="34" charset="-120"/>
                        </a:rPr>
                        <a:t>遺體安置搬運</a:t>
                      </a:r>
                      <a:endParaRPr lang="zh-TW" altLang="en-US" sz="1400" b="0" i="0" u="none" strike="noStrike" dirty="0">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400" u="none" strike="noStrike">
                          <a:solidFill>
                            <a:srgbClr val="C00000"/>
                          </a:solidFill>
                          <a:effectLst/>
                          <a:latin typeface="微軟正黑體" pitchFamily="34" charset="-120"/>
                          <a:ea typeface="微軟正黑體" pitchFamily="34" charset="-120"/>
                        </a:rPr>
                        <a:t>32</a:t>
                      </a:r>
                      <a:endParaRPr lang="en-US" altLang="zh-TW"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400" u="none" strike="noStrike">
                          <a:solidFill>
                            <a:srgbClr val="C00000"/>
                          </a:solidFill>
                          <a:effectLst/>
                          <a:latin typeface="微軟正黑體" pitchFamily="34" charset="-120"/>
                          <a:ea typeface="微軟正黑體" pitchFamily="34" charset="-120"/>
                        </a:rPr>
                        <a:t>1.17-1.31</a:t>
                      </a:r>
                      <a:endParaRPr lang="en-US" altLang="zh-TW"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400" u="none" strike="noStrike" dirty="0">
                          <a:solidFill>
                            <a:srgbClr val="C00000"/>
                          </a:solidFill>
                          <a:effectLst/>
                          <a:latin typeface="微軟正黑體" pitchFamily="34" charset="-120"/>
                          <a:ea typeface="微軟正黑體" pitchFamily="34" charset="-120"/>
                        </a:rPr>
                        <a:t>水抵達後搬運</a:t>
                      </a:r>
                      <a:endParaRPr lang="zh-TW" altLang="en-US" sz="1400" b="0" i="0" u="none" strike="noStrike" dirty="0">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400" u="none" strike="noStrike">
                          <a:solidFill>
                            <a:srgbClr val="C00000"/>
                          </a:solidFill>
                          <a:effectLst/>
                          <a:latin typeface="微軟正黑體" pitchFamily="34" charset="-120"/>
                          <a:ea typeface="微軟正黑體" pitchFamily="34" charset="-120"/>
                        </a:rPr>
                        <a:t>157</a:t>
                      </a:r>
                      <a:endParaRPr lang="en-US" altLang="zh-TW" sz="1400" b="0" i="0" u="none" strike="noStrike">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400" u="none" strike="noStrike" dirty="0">
                          <a:solidFill>
                            <a:srgbClr val="C00000"/>
                          </a:solidFill>
                          <a:effectLst/>
                          <a:latin typeface="微軟正黑體" pitchFamily="34" charset="-120"/>
                          <a:ea typeface="微軟正黑體" pitchFamily="34" charset="-120"/>
                        </a:rPr>
                        <a:t>1.17-4.10</a:t>
                      </a:r>
                      <a:endParaRPr lang="en-US" altLang="zh-TW" sz="1400" b="0" i="0" u="none" strike="noStrike" dirty="0">
                        <a:solidFill>
                          <a:srgbClr val="C00000"/>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200" u="none" strike="noStrike" dirty="0">
                          <a:solidFill>
                            <a:schemeClr val="tx1">
                              <a:lumMod val="75000"/>
                            </a:schemeClr>
                          </a:solidFill>
                          <a:effectLst/>
                          <a:latin typeface="微軟正黑體" pitchFamily="34" charset="-120"/>
                          <a:ea typeface="微軟正黑體" pitchFamily="34" charset="-120"/>
                        </a:rPr>
                        <a:t>緊急救護</a:t>
                      </a:r>
                      <a:endParaRPr lang="zh-TW" altLang="en-US"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dirty="0">
                          <a:solidFill>
                            <a:schemeClr val="tx1">
                              <a:lumMod val="75000"/>
                            </a:schemeClr>
                          </a:solidFill>
                          <a:effectLst/>
                          <a:latin typeface="微軟正黑體" pitchFamily="34" charset="-120"/>
                          <a:ea typeface="微軟正黑體" pitchFamily="34" charset="-120"/>
                        </a:rPr>
                        <a:t>75</a:t>
                      </a:r>
                      <a:endParaRPr lang="en-US" altLang="zh-TW"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dirty="0">
                          <a:solidFill>
                            <a:schemeClr val="tx1">
                              <a:lumMod val="75000"/>
                            </a:schemeClr>
                          </a:solidFill>
                          <a:effectLst/>
                          <a:latin typeface="微軟正黑體" pitchFamily="34" charset="-120"/>
                          <a:ea typeface="微軟正黑體" pitchFamily="34" charset="-120"/>
                        </a:rPr>
                        <a:t>1.17-6.28</a:t>
                      </a:r>
                      <a:endParaRPr lang="en-US" altLang="zh-TW"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200" u="none" strike="noStrike">
                          <a:solidFill>
                            <a:schemeClr val="tx1">
                              <a:lumMod val="75000"/>
                            </a:schemeClr>
                          </a:solidFill>
                          <a:effectLst/>
                          <a:latin typeface="微軟正黑體" pitchFamily="34" charset="-120"/>
                          <a:ea typeface="微軟正黑體" pitchFamily="34" charset="-120"/>
                        </a:rPr>
                        <a:t>食物抵達後搬運</a:t>
                      </a:r>
                      <a:endParaRPr lang="zh-TW" altLang="en-US"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147</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235792">
                <a:tc>
                  <a:txBody>
                    <a:bodyPr/>
                    <a:lstStyle/>
                    <a:p>
                      <a:pPr algn="l" fontAlgn="ctr"/>
                      <a:r>
                        <a:rPr lang="zh-TW" altLang="en-US" sz="1200" u="none" strike="noStrike">
                          <a:solidFill>
                            <a:schemeClr val="tx1">
                              <a:lumMod val="75000"/>
                            </a:schemeClr>
                          </a:solidFill>
                          <a:effectLst/>
                          <a:latin typeface="微軟正黑體" pitchFamily="34" charset="-120"/>
                          <a:ea typeface="微軟正黑體" pitchFamily="34" charset="-120"/>
                        </a:rPr>
                        <a:t>醫療用品抵達後搬運</a:t>
                      </a:r>
                      <a:endParaRPr lang="zh-TW" altLang="en-US"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72</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200" u="none" strike="noStrike">
                          <a:solidFill>
                            <a:schemeClr val="tx1">
                              <a:lumMod val="75000"/>
                            </a:schemeClr>
                          </a:solidFill>
                          <a:effectLst/>
                          <a:latin typeface="微軟正黑體" pitchFamily="34" charset="-120"/>
                          <a:ea typeface="微軟正黑體" pitchFamily="34" charset="-120"/>
                        </a:rPr>
                        <a:t>廁所清掃</a:t>
                      </a:r>
                      <a:endParaRPr lang="zh-TW" altLang="en-US"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159</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131661">
                <a:tc>
                  <a:txBody>
                    <a:bodyPr/>
                    <a:lstStyle/>
                    <a:p>
                      <a:pPr algn="l" fontAlgn="ctr"/>
                      <a:r>
                        <a:rPr lang="zh-TW" altLang="en-US" sz="1200" u="none" strike="noStrike">
                          <a:solidFill>
                            <a:schemeClr val="tx1">
                              <a:lumMod val="75000"/>
                            </a:schemeClr>
                          </a:solidFill>
                          <a:effectLst/>
                          <a:latin typeface="微軟正黑體" pitchFamily="34" charset="-120"/>
                          <a:ea typeface="微軟正黑體" pitchFamily="34" charset="-120"/>
                        </a:rPr>
                        <a:t>避難所巡視與警戒</a:t>
                      </a:r>
                      <a:endParaRPr lang="zh-TW" altLang="en-US"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183</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235792">
                <a:tc>
                  <a:txBody>
                    <a:bodyPr/>
                    <a:lstStyle/>
                    <a:p>
                      <a:pPr algn="l" fontAlgn="ctr"/>
                      <a:r>
                        <a:rPr lang="zh-TW" altLang="en-US" sz="1200" u="none" strike="noStrike" dirty="0">
                          <a:solidFill>
                            <a:schemeClr val="tx1">
                              <a:lumMod val="75000"/>
                            </a:schemeClr>
                          </a:solidFill>
                          <a:effectLst/>
                          <a:latin typeface="微軟正黑體" pitchFamily="34" charset="-120"/>
                          <a:ea typeface="微軟正黑體" pitchFamily="34" charset="-120"/>
                        </a:rPr>
                        <a:t>外界問題的回答與因應</a:t>
                      </a:r>
                      <a:endParaRPr lang="zh-TW" altLang="en-US"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197</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235792">
                <a:tc>
                  <a:txBody>
                    <a:bodyPr/>
                    <a:lstStyle/>
                    <a:p>
                      <a:pPr algn="l" fontAlgn="ctr"/>
                      <a:r>
                        <a:rPr lang="zh-TW" altLang="en-US" sz="1200" u="none" strike="noStrike">
                          <a:solidFill>
                            <a:schemeClr val="tx1">
                              <a:lumMod val="75000"/>
                            </a:schemeClr>
                          </a:solidFill>
                          <a:effectLst/>
                          <a:latin typeface="微軟正黑體" pitchFamily="34" charset="-120"/>
                          <a:ea typeface="微軟正黑體" pitchFamily="34" charset="-120"/>
                        </a:rPr>
                        <a:t>避難民眾人際關係調處</a:t>
                      </a:r>
                      <a:endParaRPr lang="zh-TW" altLang="en-US"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123</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235792">
                <a:tc>
                  <a:txBody>
                    <a:bodyPr/>
                    <a:lstStyle/>
                    <a:p>
                      <a:pPr algn="l" fontAlgn="ctr"/>
                      <a:r>
                        <a:rPr lang="zh-TW" altLang="en-US" sz="1200" u="none" strike="noStrike" dirty="0">
                          <a:solidFill>
                            <a:schemeClr val="tx1">
                              <a:lumMod val="75000"/>
                            </a:schemeClr>
                          </a:solidFill>
                          <a:effectLst/>
                          <a:latin typeface="微軟正黑體" pitchFamily="34" charset="-120"/>
                          <a:ea typeface="微軟正黑體" pitchFamily="34" charset="-120"/>
                        </a:rPr>
                        <a:t>避難民眾生活苦悶的舒緩</a:t>
                      </a:r>
                      <a:endParaRPr lang="zh-TW" altLang="en-US"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a:solidFill>
                            <a:schemeClr val="tx1">
                              <a:lumMod val="75000"/>
                            </a:schemeClr>
                          </a:solidFill>
                          <a:effectLst/>
                          <a:latin typeface="微軟正黑體" pitchFamily="34" charset="-120"/>
                          <a:ea typeface="微軟正黑體" pitchFamily="34" charset="-120"/>
                        </a:rPr>
                        <a:t>152</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a:solidFill>
                            <a:schemeClr val="tx1">
                              <a:lumMod val="75000"/>
                            </a:schemeClr>
                          </a:solidFill>
                          <a:effectLst/>
                          <a:latin typeface="微軟正黑體" pitchFamily="34" charset="-120"/>
                          <a:ea typeface="微軟正黑體" pitchFamily="34" charset="-120"/>
                        </a:rPr>
                        <a:t>1.17-6.28</a:t>
                      </a:r>
                      <a:endParaRPr lang="en-US" altLang="zh-TW" sz="1200" b="0" i="0" u="none" strike="noStrike">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r h="235792">
                <a:tc>
                  <a:txBody>
                    <a:bodyPr/>
                    <a:lstStyle/>
                    <a:p>
                      <a:pPr algn="l" fontAlgn="ctr"/>
                      <a:r>
                        <a:rPr lang="zh-TW" altLang="en-US" sz="1200" u="none" strike="noStrike" dirty="0">
                          <a:solidFill>
                            <a:schemeClr val="tx1">
                              <a:lumMod val="75000"/>
                            </a:schemeClr>
                          </a:solidFill>
                          <a:effectLst/>
                          <a:latin typeface="微軟正黑體" pitchFamily="34" charset="-120"/>
                          <a:ea typeface="微軟正黑體" pitchFamily="34" charset="-120"/>
                        </a:rPr>
                        <a:t>自治組織的營運、避難場所的指導</a:t>
                      </a:r>
                      <a:endParaRPr lang="zh-TW" altLang="en-US"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r" fontAlgn="ctr"/>
                      <a:r>
                        <a:rPr lang="en-US" altLang="zh-TW" sz="1200" u="none" strike="noStrike" dirty="0">
                          <a:solidFill>
                            <a:schemeClr val="tx1">
                              <a:lumMod val="75000"/>
                            </a:schemeClr>
                          </a:solidFill>
                          <a:effectLst/>
                          <a:latin typeface="微軟正黑體" pitchFamily="34" charset="-120"/>
                          <a:ea typeface="微軟正黑體" pitchFamily="34" charset="-120"/>
                        </a:rPr>
                        <a:t>129</a:t>
                      </a:r>
                      <a:endParaRPr lang="en-US" altLang="zh-TW"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c>
                  <a:txBody>
                    <a:bodyPr/>
                    <a:lstStyle/>
                    <a:p>
                      <a:pPr algn="l" fontAlgn="ctr"/>
                      <a:r>
                        <a:rPr lang="en-US" altLang="zh-TW" sz="1200" u="none" strike="noStrike" dirty="0">
                          <a:solidFill>
                            <a:schemeClr val="tx1">
                              <a:lumMod val="75000"/>
                            </a:schemeClr>
                          </a:solidFill>
                          <a:effectLst/>
                          <a:latin typeface="微軟正黑體" pitchFamily="34" charset="-120"/>
                          <a:ea typeface="微軟正黑體" pitchFamily="34" charset="-120"/>
                        </a:rPr>
                        <a:t>1.17-6.28</a:t>
                      </a:r>
                      <a:endParaRPr lang="en-US" altLang="zh-TW" sz="1200" b="0" i="0" u="none" strike="noStrike" dirty="0">
                        <a:solidFill>
                          <a:schemeClr val="tx1">
                            <a:lumMod val="75000"/>
                          </a:schemeClr>
                        </a:solidFill>
                        <a:effectLst/>
                        <a:latin typeface="微軟正黑體" pitchFamily="34" charset="-120"/>
                        <a:ea typeface="微軟正黑體" pitchFamily="34" charset="-120"/>
                      </a:endParaRPr>
                    </a:p>
                  </a:txBody>
                  <a:tcPr marL="9525" marR="9525" marT="9525" marB="0" anchor="ctr">
                    <a:solidFill>
                      <a:schemeClr val="bg1"/>
                    </a:solidFill>
                  </a:tcPr>
                </a:tc>
              </a:tr>
            </a:tbl>
          </a:graphicData>
        </a:graphic>
      </p:graphicFrame>
      <p:graphicFrame>
        <p:nvGraphicFramePr>
          <p:cNvPr id="5" name="圖表 4"/>
          <p:cNvGraphicFramePr>
            <a:graphicFrameLocks/>
          </p:cNvGraphicFramePr>
          <p:nvPr>
            <p:extLst>
              <p:ext uri="{D42A27DB-BD31-4B8C-83A1-F6EECF244321}">
                <p14:modId xmlns:p14="http://schemas.microsoft.com/office/powerpoint/2010/main" val="205875989"/>
              </p:ext>
            </p:extLst>
          </p:nvPr>
        </p:nvGraphicFramePr>
        <p:xfrm>
          <a:off x="2051720" y="1176801"/>
          <a:ext cx="7092280" cy="537873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字方塊 3"/>
          <p:cNvSpPr txBox="1"/>
          <p:nvPr/>
        </p:nvSpPr>
        <p:spPr>
          <a:xfrm>
            <a:off x="1043608" y="6581001"/>
            <a:ext cx="7488832" cy="276999"/>
          </a:xfrm>
          <a:prstGeom prst="rect">
            <a:avLst/>
          </a:prstGeom>
          <a:noFill/>
        </p:spPr>
        <p:txBody>
          <a:bodyPr wrap="square" rtlCol="0">
            <a:spAutoFit/>
          </a:bodyPr>
          <a:lstStyle/>
          <a:p>
            <a:r>
              <a:rPr lang="zh-TW" altLang="en-US" sz="1200" dirty="0">
                <a:latin typeface="微軟正黑體" pitchFamily="34" charset="-120"/>
                <a:ea typeface="微軟正黑體" pitchFamily="34" charset="-120"/>
              </a:rPr>
              <a:t>神戶市教育委員会，</a:t>
            </a:r>
            <a:r>
              <a:rPr lang="en-US" altLang="zh-TW" sz="1200" dirty="0">
                <a:latin typeface="微軟正黑體" pitchFamily="34" charset="-120"/>
                <a:ea typeface="微軟正黑體" pitchFamily="34" charset="-120"/>
              </a:rPr>
              <a:t>1996</a:t>
            </a:r>
            <a:r>
              <a:rPr lang="zh-TW" altLang="en-US" sz="1200" dirty="0" smtClean="0">
                <a:latin typeface="微軟正黑體" pitchFamily="34" charset="-120"/>
                <a:ea typeface="微軟正黑體" pitchFamily="34" charset="-120"/>
              </a:rPr>
              <a:t>，</a:t>
            </a:r>
            <a:r>
              <a:rPr lang="ja-JP" altLang="en-US" sz="1200" b="1" dirty="0">
                <a:latin typeface="微軟正黑體" pitchFamily="34" charset="-120"/>
                <a:ea typeface="微軟正黑體" pitchFamily="34" charset="-120"/>
              </a:rPr>
              <a:t>神戶の教育は死なず</a:t>
            </a:r>
            <a:r>
              <a:rPr lang="en-US" altLang="ja-JP" sz="1200" b="1" dirty="0">
                <a:latin typeface="微軟正黑體" pitchFamily="34" charset="-120"/>
                <a:ea typeface="微軟正黑體" pitchFamily="34" charset="-120"/>
              </a:rPr>
              <a:t>: </a:t>
            </a:r>
            <a:r>
              <a:rPr lang="zh-TW" altLang="en-US" sz="1200" b="1" dirty="0" smtClean="0">
                <a:latin typeface="微軟正黑體" pitchFamily="34" charset="-120"/>
                <a:ea typeface="微軟正黑體" pitchFamily="34" charset="-120"/>
              </a:rPr>
              <a:t> </a:t>
            </a:r>
            <a:r>
              <a:rPr lang="ja-JP" altLang="en-US" sz="1200" dirty="0" smtClean="0">
                <a:latin typeface="微軟正黑體" pitchFamily="34" charset="-120"/>
                <a:ea typeface="微軟正黑體" pitchFamily="34" charset="-120"/>
              </a:rPr>
              <a:t>阪</a:t>
            </a:r>
            <a:r>
              <a:rPr lang="ja-JP" altLang="en-US" sz="1200" dirty="0">
                <a:latin typeface="微軟正黑體" pitchFamily="34" charset="-120"/>
                <a:ea typeface="微軟正黑體" pitchFamily="34" charset="-120"/>
              </a:rPr>
              <a:t>神・淡路大震災に学ぶ学校危機管理</a:t>
            </a:r>
            <a:r>
              <a:rPr lang="zh-TW" altLang="en-US" sz="1200" dirty="0" smtClean="0">
                <a:latin typeface="微軟正黑體" pitchFamily="34" charset="-120"/>
                <a:ea typeface="微軟正黑體" pitchFamily="34" charset="-120"/>
              </a:rPr>
              <a:t>小</a:t>
            </a:r>
            <a:r>
              <a:rPr lang="zh-TW" altLang="en-US" sz="1200" dirty="0">
                <a:latin typeface="微軟正黑體" pitchFamily="34" charset="-120"/>
                <a:ea typeface="微軟正黑體" pitchFamily="34" charset="-120"/>
              </a:rPr>
              <a:t>学館，</a:t>
            </a:r>
            <a:r>
              <a:rPr lang="en-US" altLang="zh-TW" sz="1200" dirty="0">
                <a:latin typeface="微軟正黑體" pitchFamily="34" charset="-120"/>
                <a:ea typeface="微軟正黑體" pitchFamily="34" charset="-120"/>
              </a:rPr>
              <a:t>254 </a:t>
            </a:r>
            <a:r>
              <a:rPr lang="zh-TW" altLang="en-US" sz="1200" dirty="0" smtClean="0">
                <a:latin typeface="微軟正黑體" pitchFamily="34" charset="-120"/>
                <a:ea typeface="微軟正黑體" pitchFamily="34" charset="-120"/>
              </a:rPr>
              <a:t>頁</a:t>
            </a:r>
            <a:endParaRPr lang="zh-TW" altLang="en-US" sz="1200" dirty="0">
              <a:latin typeface="微軟正黑體" pitchFamily="34" charset="-120"/>
              <a:ea typeface="微軟正黑體" pitchFamily="34" charset="-120"/>
            </a:endParaRPr>
          </a:p>
        </p:txBody>
      </p:sp>
    </p:spTree>
    <p:extLst>
      <p:ext uri="{BB962C8B-B14F-4D97-AF65-F5344CB8AC3E}">
        <p14:creationId xmlns:p14="http://schemas.microsoft.com/office/powerpoint/2010/main" val="2202548973"/>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88821" y="1124744"/>
            <a:ext cx="3637534" cy="369332"/>
          </a:xfrm>
          <a:prstGeom prst="rect">
            <a:avLst/>
          </a:prstGeom>
          <a:noFill/>
        </p:spPr>
        <p:txBody>
          <a:bodyPr wrap="none" rtlCol="0">
            <a:spAutoFit/>
          </a:bodyPr>
          <a:lstStyle/>
          <a:p>
            <a:r>
              <a:rPr lang="zh-TW" altLang="en-US" dirty="0" smtClean="0"/>
              <a:t>教職員住在學校的日數</a:t>
            </a:r>
            <a:r>
              <a:rPr lang="en-US" altLang="zh-TW" dirty="0" smtClean="0"/>
              <a:t>(1.17-3.31)</a:t>
            </a:r>
            <a:endParaRPr lang="zh-TW" altLang="en-US" dirty="0"/>
          </a:p>
        </p:txBody>
      </p:sp>
      <p:sp>
        <p:nvSpPr>
          <p:cNvPr id="3" name="文字方塊 2"/>
          <p:cNvSpPr txBox="1"/>
          <p:nvPr/>
        </p:nvSpPr>
        <p:spPr>
          <a:xfrm>
            <a:off x="922019" y="3717032"/>
            <a:ext cx="3256020" cy="369332"/>
          </a:xfrm>
          <a:prstGeom prst="rect">
            <a:avLst/>
          </a:prstGeom>
          <a:noFill/>
        </p:spPr>
        <p:txBody>
          <a:bodyPr wrap="none" rtlCol="0">
            <a:spAutoFit/>
          </a:bodyPr>
          <a:lstStyle/>
          <a:p>
            <a:r>
              <a:rPr lang="zh-TW" altLang="en-US" dirty="0" smtClean="0"/>
              <a:t>學校之間相互支援狀況</a:t>
            </a:r>
            <a:r>
              <a:rPr lang="en-US" altLang="zh-TW" dirty="0" smtClean="0"/>
              <a:t>(</a:t>
            </a:r>
            <a:r>
              <a:rPr lang="zh-TW" altLang="en-US" dirty="0"/>
              <a:t>一</a:t>
            </a:r>
            <a:r>
              <a:rPr lang="zh-TW" altLang="en-US" dirty="0" smtClean="0"/>
              <a:t>日）</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1845012298"/>
              </p:ext>
            </p:extLst>
          </p:nvPr>
        </p:nvGraphicFramePr>
        <p:xfrm>
          <a:off x="1619672" y="1494076"/>
          <a:ext cx="5400601" cy="1872210"/>
        </p:xfrm>
        <a:graphic>
          <a:graphicData uri="http://schemas.openxmlformats.org/drawingml/2006/table">
            <a:tbl>
              <a:tblPr firstRow="1">
                <a:tableStyleId>{B301B821-A1FF-4177-AEE7-76D212191A09}</a:tableStyleId>
              </a:tblPr>
              <a:tblGrid>
                <a:gridCol w="1264726"/>
                <a:gridCol w="1260288"/>
                <a:gridCol w="958529"/>
                <a:gridCol w="958529"/>
                <a:gridCol w="958529"/>
              </a:tblGrid>
              <a:tr h="312035">
                <a:tc>
                  <a:txBody>
                    <a:bodyPr/>
                    <a:lstStyle/>
                    <a:p>
                      <a:pPr algn="ctr" fontAlgn="ctr"/>
                      <a:r>
                        <a:rPr lang="zh-TW" altLang="en-US" sz="1600" u="none" strike="noStrike" dirty="0">
                          <a:effectLst/>
                        </a:rPr>
                        <a:t>留宿日數</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校長</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教頭</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男教職員</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女教職員</a:t>
                      </a:r>
                      <a:endParaRPr lang="zh-TW" altLang="en-US" sz="1600" b="0" i="0" u="none" strike="noStrike" dirty="0">
                        <a:solidFill>
                          <a:srgbClr val="000000"/>
                        </a:solidFill>
                        <a:effectLst/>
                        <a:latin typeface="新細明體"/>
                      </a:endParaRPr>
                    </a:p>
                  </a:txBody>
                  <a:tcPr marL="9525" marR="9525" marT="9525" marB="0" anchor="ctr"/>
                </a:tc>
              </a:tr>
              <a:tr h="312035">
                <a:tc>
                  <a:txBody>
                    <a:bodyPr/>
                    <a:lstStyle/>
                    <a:p>
                      <a:pPr algn="l" fontAlgn="ctr"/>
                      <a:r>
                        <a:rPr lang="en-US" altLang="zh-TW" sz="1600" u="none" strike="noStrike">
                          <a:effectLst/>
                        </a:rPr>
                        <a:t>5</a:t>
                      </a:r>
                      <a:r>
                        <a:rPr lang="zh-TW" altLang="en-US" sz="1600" u="none" strike="noStrike">
                          <a:effectLst/>
                        </a:rPr>
                        <a:t>日以內</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83</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38</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66</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227</a:t>
                      </a:r>
                      <a:endParaRPr lang="en-US" altLang="zh-TW" sz="1600" b="0" i="0" u="none" strike="noStrike">
                        <a:solidFill>
                          <a:srgbClr val="000000"/>
                        </a:solidFill>
                        <a:effectLst/>
                        <a:latin typeface="新細明體"/>
                      </a:endParaRPr>
                    </a:p>
                  </a:txBody>
                  <a:tcPr marL="9525" marR="9525" marT="9525" marB="0" anchor="ctr"/>
                </a:tc>
              </a:tr>
              <a:tr h="312035">
                <a:tc>
                  <a:txBody>
                    <a:bodyPr/>
                    <a:lstStyle/>
                    <a:p>
                      <a:pPr algn="l" fontAlgn="ctr"/>
                      <a:r>
                        <a:rPr lang="en-US" altLang="zh-TW" sz="1600" u="none" strike="noStrike">
                          <a:effectLst/>
                        </a:rPr>
                        <a:t>6-10</a:t>
                      </a:r>
                      <a:r>
                        <a:rPr lang="zh-TW" altLang="en-US" sz="1600" u="none" strike="noStrike">
                          <a:effectLst/>
                        </a:rPr>
                        <a:t>日</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51</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37</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105</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12</a:t>
                      </a:r>
                      <a:endParaRPr lang="en-US" altLang="zh-TW" sz="1600" b="0" i="0" u="none" strike="noStrike">
                        <a:solidFill>
                          <a:srgbClr val="000000"/>
                        </a:solidFill>
                        <a:effectLst/>
                        <a:latin typeface="新細明體"/>
                      </a:endParaRPr>
                    </a:p>
                  </a:txBody>
                  <a:tcPr marL="9525" marR="9525" marT="9525" marB="0" anchor="ctr"/>
                </a:tc>
              </a:tr>
              <a:tr h="312035">
                <a:tc>
                  <a:txBody>
                    <a:bodyPr/>
                    <a:lstStyle/>
                    <a:p>
                      <a:pPr algn="l" fontAlgn="ctr"/>
                      <a:r>
                        <a:rPr lang="en-US" altLang="zh-TW" sz="1600" u="none" strike="noStrike">
                          <a:effectLst/>
                        </a:rPr>
                        <a:t>11-15</a:t>
                      </a:r>
                      <a:r>
                        <a:rPr lang="zh-TW" altLang="en-US" sz="1600" u="none" strike="noStrike">
                          <a:effectLst/>
                        </a:rPr>
                        <a:t>日</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49</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49</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71</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a:t>
                      </a:r>
                      <a:endParaRPr lang="en-US" altLang="zh-TW" sz="1600" b="0" i="0" u="none" strike="noStrike">
                        <a:solidFill>
                          <a:srgbClr val="000000"/>
                        </a:solidFill>
                        <a:effectLst/>
                        <a:latin typeface="新細明體"/>
                      </a:endParaRPr>
                    </a:p>
                  </a:txBody>
                  <a:tcPr marL="9525" marR="9525" marT="9525" marB="0" anchor="ctr"/>
                </a:tc>
              </a:tr>
              <a:tr h="312035">
                <a:tc>
                  <a:txBody>
                    <a:bodyPr/>
                    <a:lstStyle/>
                    <a:p>
                      <a:pPr algn="l" fontAlgn="ctr"/>
                      <a:r>
                        <a:rPr lang="en-US" altLang="zh-TW" sz="1600" u="none" strike="noStrike">
                          <a:effectLst/>
                        </a:rPr>
                        <a:t>16-20</a:t>
                      </a:r>
                      <a:r>
                        <a:rPr lang="zh-TW" altLang="en-US" sz="1600" u="none" strike="noStrike">
                          <a:effectLst/>
                        </a:rPr>
                        <a:t>日</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43</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34</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26</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a:t>
                      </a:r>
                      <a:endParaRPr lang="en-US" altLang="zh-TW" sz="1600" b="0" i="0" u="none" strike="noStrike">
                        <a:solidFill>
                          <a:srgbClr val="000000"/>
                        </a:solidFill>
                        <a:effectLst/>
                        <a:latin typeface="新細明體"/>
                      </a:endParaRPr>
                    </a:p>
                  </a:txBody>
                  <a:tcPr marL="9525" marR="9525" marT="9525" marB="0" anchor="ctr"/>
                </a:tc>
              </a:tr>
              <a:tr h="312035">
                <a:tc>
                  <a:txBody>
                    <a:bodyPr/>
                    <a:lstStyle/>
                    <a:p>
                      <a:pPr algn="l" fontAlgn="ctr"/>
                      <a:r>
                        <a:rPr lang="en-US" altLang="zh-TW" sz="1600" u="none" strike="noStrike" dirty="0">
                          <a:effectLst/>
                        </a:rPr>
                        <a:t>21</a:t>
                      </a:r>
                      <a:r>
                        <a:rPr lang="zh-TW" altLang="en-US" sz="1600" u="none" strike="noStrike" dirty="0">
                          <a:effectLst/>
                        </a:rPr>
                        <a:t>日以上</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82</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122</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21</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1</a:t>
                      </a:r>
                      <a:endParaRPr lang="en-US" altLang="zh-TW" sz="1600" b="0" i="0" u="none" strike="noStrike" dirty="0">
                        <a:solidFill>
                          <a:srgbClr val="000000"/>
                        </a:solidFill>
                        <a:effectLst/>
                        <a:latin typeface="新細明體"/>
                      </a:endParaRPr>
                    </a:p>
                  </a:txBody>
                  <a:tcPr marL="9525" marR="9525" marT="9525" marB="0" anchor="ct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984630743"/>
              </p:ext>
            </p:extLst>
          </p:nvPr>
        </p:nvGraphicFramePr>
        <p:xfrm>
          <a:off x="1610031" y="4116249"/>
          <a:ext cx="5832648" cy="1963865"/>
        </p:xfrm>
        <a:graphic>
          <a:graphicData uri="http://schemas.openxmlformats.org/drawingml/2006/table">
            <a:tbl>
              <a:tblPr firstRow="1">
                <a:tableStyleId>{B301B821-A1FF-4177-AEE7-76D212191A09}</a:tableStyleId>
              </a:tblPr>
              <a:tblGrid>
                <a:gridCol w="1365904"/>
                <a:gridCol w="1361111"/>
                <a:gridCol w="1035211"/>
                <a:gridCol w="1035211"/>
                <a:gridCol w="1035211"/>
              </a:tblGrid>
              <a:tr h="443675">
                <a:tc>
                  <a:txBody>
                    <a:bodyPr/>
                    <a:lstStyle/>
                    <a:p>
                      <a:pPr algn="ctr" fontAlgn="ctr"/>
                      <a:r>
                        <a:rPr lang="zh-TW" altLang="en-US" sz="1600" u="none" strike="noStrike" dirty="0">
                          <a:effectLst/>
                        </a:rPr>
                        <a:t>調查時間</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派遣學校</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被支援學校</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日間支援</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夜間支援</a:t>
                      </a:r>
                      <a:endParaRPr lang="zh-TW" altLang="en-US" sz="1600" b="0" i="0" u="none" strike="noStrike" dirty="0">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a:effectLst/>
                        </a:rPr>
                        <a:t>1.23~</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96</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70</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461</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a:effectLst/>
                        </a:rPr>
                        <a:t>2</a:t>
                      </a:r>
                      <a:r>
                        <a:rPr lang="zh-TW" altLang="en-US" sz="1600" u="none" strike="noStrike">
                          <a:effectLst/>
                        </a:rPr>
                        <a:t>月上旬</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78</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61</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321</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47</a:t>
                      </a:r>
                      <a:endParaRPr lang="en-US" altLang="zh-TW" sz="1600" b="0" i="0" u="none" strike="noStrike">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a:effectLst/>
                        </a:rPr>
                        <a:t>2</a:t>
                      </a:r>
                      <a:r>
                        <a:rPr lang="zh-TW" altLang="en-US" sz="1600" u="none" strike="noStrike">
                          <a:effectLst/>
                        </a:rPr>
                        <a:t>月下旬</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129</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79</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372</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82</a:t>
                      </a:r>
                      <a:endParaRPr lang="en-US" altLang="zh-TW" sz="1600" b="0" i="0" u="none" strike="noStrike">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a:effectLst/>
                        </a:rPr>
                        <a:t>3</a:t>
                      </a:r>
                      <a:r>
                        <a:rPr lang="zh-TW" altLang="en-US" sz="1600" u="none" strike="noStrike">
                          <a:effectLst/>
                        </a:rPr>
                        <a:t>月</a:t>
                      </a:r>
                      <a:r>
                        <a:rPr lang="en-US" altLang="zh-TW" sz="1600" u="none" strike="noStrike">
                          <a:effectLst/>
                        </a:rPr>
                        <a:t>13</a:t>
                      </a:r>
                      <a:r>
                        <a:rPr lang="zh-TW" altLang="en-US" sz="1600" u="none" strike="noStrike">
                          <a:effectLst/>
                        </a:rPr>
                        <a:t>日</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123</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60</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39</a:t>
                      </a:r>
                      <a:endParaRPr lang="en-US" altLang="zh-TW" sz="1600" b="0" i="0" u="none" strike="noStrike">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a:effectLst/>
                        </a:rPr>
                        <a:t>4</a:t>
                      </a:r>
                      <a:r>
                        <a:rPr lang="zh-TW" altLang="en-US" sz="1600" u="none" strike="noStrike">
                          <a:effectLst/>
                        </a:rPr>
                        <a:t>月</a:t>
                      </a:r>
                      <a:r>
                        <a:rPr lang="en-US" altLang="zh-TW" sz="1600" u="none" strike="noStrike">
                          <a:effectLst/>
                        </a:rPr>
                        <a:t>13</a:t>
                      </a:r>
                      <a:r>
                        <a:rPr lang="zh-TW" altLang="en-US" sz="1600" u="none" strike="noStrike">
                          <a:effectLst/>
                        </a:rPr>
                        <a:t>日</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135</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31</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18</a:t>
                      </a:r>
                      <a:endParaRPr lang="en-US" altLang="zh-TW" sz="1600" b="0" i="0" u="none" strike="noStrike" dirty="0">
                        <a:solidFill>
                          <a:srgbClr val="000000"/>
                        </a:solidFill>
                        <a:effectLst/>
                        <a:latin typeface="新細明體"/>
                      </a:endParaRPr>
                    </a:p>
                  </a:txBody>
                  <a:tcPr marL="9525" marR="9525" marT="9525" marB="0" anchor="ctr"/>
                </a:tc>
              </a:tr>
              <a:tr h="226087">
                <a:tc>
                  <a:txBody>
                    <a:bodyPr/>
                    <a:lstStyle/>
                    <a:p>
                      <a:pPr algn="l" fontAlgn="ctr"/>
                      <a:r>
                        <a:rPr lang="en-US" altLang="zh-TW" sz="1600" u="none" strike="noStrike" dirty="0">
                          <a:effectLst/>
                        </a:rPr>
                        <a:t>6</a:t>
                      </a:r>
                      <a:r>
                        <a:rPr lang="zh-TW" altLang="en-US" sz="1600" u="none" strike="noStrike" dirty="0">
                          <a:effectLst/>
                        </a:rPr>
                        <a:t>月</a:t>
                      </a:r>
                      <a:r>
                        <a:rPr lang="en-US" altLang="zh-TW" sz="1600" u="none" strike="noStrike" dirty="0">
                          <a:effectLst/>
                        </a:rPr>
                        <a:t>1</a:t>
                      </a:r>
                      <a:r>
                        <a:rPr lang="zh-TW" altLang="en-US" sz="1600" u="none" strike="noStrike" dirty="0">
                          <a:effectLst/>
                        </a:rPr>
                        <a:t>日</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67</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30</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11</a:t>
                      </a:r>
                      <a:endParaRPr lang="en-US" altLang="zh-TW" sz="1600" b="0" i="0" u="none" strike="noStrike" dirty="0">
                        <a:solidFill>
                          <a:srgbClr val="000000"/>
                        </a:solidFill>
                        <a:effectLst/>
                        <a:latin typeface="新細明體"/>
                      </a:endParaRPr>
                    </a:p>
                  </a:txBody>
                  <a:tcPr marL="9525" marR="9525" marT="9525" marB="0" anchor="ctr"/>
                </a:tc>
              </a:tr>
            </a:tbl>
          </a:graphicData>
        </a:graphic>
      </p:graphicFrame>
      <p:sp>
        <p:nvSpPr>
          <p:cNvPr id="7" name="文字方塊 6"/>
          <p:cNvSpPr txBox="1"/>
          <p:nvPr/>
        </p:nvSpPr>
        <p:spPr>
          <a:xfrm>
            <a:off x="1043608" y="6581001"/>
            <a:ext cx="7488832" cy="276999"/>
          </a:xfrm>
          <a:prstGeom prst="rect">
            <a:avLst/>
          </a:prstGeom>
          <a:noFill/>
        </p:spPr>
        <p:txBody>
          <a:bodyPr wrap="square" rtlCol="0">
            <a:spAutoFit/>
          </a:bodyPr>
          <a:lstStyle/>
          <a:p>
            <a:r>
              <a:rPr lang="zh-TW" altLang="en-US" sz="1200" dirty="0">
                <a:latin typeface="微軟正黑體" pitchFamily="34" charset="-120"/>
                <a:ea typeface="微軟正黑體" pitchFamily="34" charset="-120"/>
              </a:rPr>
              <a:t>神戶市教育委員会，</a:t>
            </a:r>
            <a:r>
              <a:rPr lang="en-US" altLang="zh-TW" sz="1200" dirty="0">
                <a:latin typeface="微軟正黑體" pitchFamily="34" charset="-120"/>
                <a:ea typeface="微軟正黑體" pitchFamily="34" charset="-120"/>
              </a:rPr>
              <a:t>1996</a:t>
            </a:r>
            <a:r>
              <a:rPr lang="zh-TW" altLang="en-US" sz="1200" dirty="0" smtClean="0">
                <a:latin typeface="微軟正黑體" pitchFamily="34" charset="-120"/>
                <a:ea typeface="微軟正黑體" pitchFamily="34" charset="-120"/>
              </a:rPr>
              <a:t>，</a:t>
            </a:r>
            <a:r>
              <a:rPr lang="ja-JP" altLang="en-US" sz="1200" b="1" dirty="0">
                <a:latin typeface="微軟正黑體" pitchFamily="34" charset="-120"/>
                <a:ea typeface="微軟正黑體" pitchFamily="34" charset="-120"/>
              </a:rPr>
              <a:t>神戶の教育は死なず</a:t>
            </a:r>
            <a:r>
              <a:rPr lang="en-US" altLang="ja-JP" sz="1200" b="1" dirty="0">
                <a:latin typeface="微軟正黑體" pitchFamily="34" charset="-120"/>
                <a:ea typeface="微軟正黑體" pitchFamily="34" charset="-120"/>
              </a:rPr>
              <a:t>: </a:t>
            </a:r>
            <a:r>
              <a:rPr lang="zh-TW" altLang="en-US" sz="1200" b="1" dirty="0" smtClean="0">
                <a:latin typeface="微軟正黑體" pitchFamily="34" charset="-120"/>
                <a:ea typeface="微軟正黑體" pitchFamily="34" charset="-120"/>
              </a:rPr>
              <a:t> </a:t>
            </a:r>
            <a:r>
              <a:rPr lang="ja-JP" altLang="en-US" sz="1200" dirty="0" smtClean="0">
                <a:latin typeface="微軟正黑體" pitchFamily="34" charset="-120"/>
                <a:ea typeface="微軟正黑體" pitchFamily="34" charset="-120"/>
              </a:rPr>
              <a:t>阪</a:t>
            </a:r>
            <a:r>
              <a:rPr lang="ja-JP" altLang="en-US" sz="1200" dirty="0">
                <a:latin typeface="微軟正黑體" pitchFamily="34" charset="-120"/>
                <a:ea typeface="微軟正黑體" pitchFamily="34" charset="-120"/>
              </a:rPr>
              <a:t>神・淡路大震災に学ぶ学校危機管理</a:t>
            </a:r>
            <a:r>
              <a:rPr lang="zh-TW" altLang="en-US" sz="1200" dirty="0" smtClean="0">
                <a:latin typeface="微軟正黑體" pitchFamily="34" charset="-120"/>
                <a:ea typeface="微軟正黑體" pitchFamily="34" charset="-120"/>
              </a:rPr>
              <a:t>小</a:t>
            </a:r>
            <a:r>
              <a:rPr lang="zh-TW" altLang="en-US" sz="1200" dirty="0">
                <a:latin typeface="微軟正黑體" pitchFamily="34" charset="-120"/>
                <a:ea typeface="微軟正黑體" pitchFamily="34" charset="-120"/>
              </a:rPr>
              <a:t>学館，</a:t>
            </a:r>
            <a:r>
              <a:rPr lang="en-US" altLang="zh-TW" sz="1200" dirty="0">
                <a:latin typeface="微軟正黑體" pitchFamily="34" charset="-120"/>
                <a:ea typeface="微軟正黑體" pitchFamily="34" charset="-120"/>
              </a:rPr>
              <a:t>254 </a:t>
            </a:r>
            <a:r>
              <a:rPr lang="zh-TW" altLang="en-US" sz="1200" dirty="0" smtClean="0">
                <a:latin typeface="微軟正黑體" pitchFamily="34" charset="-120"/>
                <a:ea typeface="微軟正黑體" pitchFamily="34" charset="-120"/>
              </a:rPr>
              <a:t>頁</a:t>
            </a:r>
            <a:endParaRPr lang="zh-TW" altLang="en-US" sz="1200" dirty="0">
              <a:latin typeface="微軟正黑體" pitchFamily="34" charset="-120"/>
              <a:ea typeface="微軟正黑體" pitchFamily="34" charset="-120"/>
            </a:endParaRPr>
          </a:p>
        </p:txBody>
      </p:sp>
    </p:spTree>
    <p:extLst>
      <p:ext uri="{BB962C8B-B14F-4D97-AF65-F5344CB8AC3E}">
        <p14:creationId xmlns:p14="http://schemas.microsoft.com/office/powerpoint/2010/main" val="1846312246"/>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840488514"/>
              </p:ext>
            </p:extLst>
          </p:nvPr>
        </p:nvGraphicFramePr>
        <p:xfrm>
          <a:off x="1044893" y="1052736"/>
          <a:ext cx="5616624" cy="2592286"/>
        </p:xfrm>
        <a:graphic>
          <a:graphicData uri="http://schemas.openxmlformats.org/drawingml/2006/table">
            <a:tbl>
              <a:tblPr firstRow="1" bandRow="1">
                <a:tableStyleId>{B301B821-A1FF-4177-AEE7-76D212191A09}</a:tableStyleId>
              </a:tblPr>
              <a:tblGrid>
                <a:gridCol w="1841815"/>
                <a:gridCol w="1805343"/>
                <a:gridCol w="984733"/>
                <a:gridCol w="984733"/>
              </a:tblGrid>
              <a:tr h="560060">
                <a:tc>
                  <a:txBody>
                    <a:bodyPr/>
                    <a:lstStyle/>
                    <a:p>
                      <a:pPr algn="ctr" fontAlgn="ctr"/>
                      <a:r>
                        <a:rPr lang="zh-TW" altLang="en-US" sz="1600" u="none" strike="noStrike" dirty="0">
                          <a:effectLst/>
                        </a:rPr>
                        <a:t>教職員受災狀況</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校園數</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受害人數</a:t>
                      </a:r>
                      <a:endParaRPr lang="zh-TW" altLang="en-US" sz="1600" b="0" i="0" u="none" strike="noStrike" dirty="0">
                        <a:solidFill>
                          <a:srgbClr val="000000"/>
                        </a:solidFill>
                        <a:effectLst/>
                        <a:latin typeface="新細明體"/>
                      </a:endParaRPr>
                    </a:p>
                  </a:txBody>
                  <a:tcPr marL="9525" marR="9525" marT="9525" marB="0" anchor="ctr"/>
                </a:tc>
              </a:tr>
              <a:tr h="290318">
                <a:tc>
                  <a:txBody>
                    <a:bodyPr/>
                    <a:lstStyle/>
                    <a:p>
                      <a:pPr algn="l" fontAlgn="ctr"/>
                      <a:r>
                        <a:rPr lang="zh-TW" altLang="en-US" sz="1600" u="none" strike="noStrike">
                          <a:effectLst/>
                        </a:rPr>
                        <a:t>家屬受害</a:t>
                      </a: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全倒</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256</a:t>
                      </a:r>
                      <a:endParaRPr lang="en-US" altLang="zh-TW" sz="1600" b="0" i="0" u="none" strike="noStrike" dirty="0">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867</a:t>
                      </a:r>
                      <a:endParaRPr lang="en-US" altLang="zh-TW" sz="1600" b="0" i="0" u="none" strike="noStrike">
                        <a:solidFill>
                          <a:srgbClr val="000000"/>
                        </a:solidFill>
                        <a:effectLst/>
                        <a:latin typeface="新細明體"/>
                      </a:endParaRPr>
                    </a:p>
                  </a:txBody>
                  <a:tcPr marL="9525" marR="9525" marT="9525" marB="0" anchor="ctr"/>
                </a:tc>
              </a:tr>
              <a:tr h="290318">
                <a:tc>
                  <a:txBody>
                    <a:bodyPr/>
                    <a:lstStyle/>
                    <a:p>
                      <a:pPr algn="l" fontAlgn="ct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半倒</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287</a:t>
                      </a:r>
                      <a:endParaRPr lang="en-US" altLang="zh-TW" sz="1600" b="0" i="0" u="none" strike="noStrike" dirty="0">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1232</a:t>
                      </a:r>
                      <a:endParaRPr lang="en-US" altLang="zh-TW" sz="1600" b="0" i="0" u="none" strike="noStrike">
                        <a:solidFill>
                          <a:srgbClr val="000000"/>
                        </a:solidFill>
                        <a:effectLst/>
                        <a:latin typeface="新細明體"/>
                      </a:endParaRPr>
                    </a:p>
                  </a:txBody>
                  <a:tcPr marL="9525" marR="9525" marT="9525" marB="0" anchor="ctr"/>
                </a:tc>
              </a:tr>
              <a:tr h="290318">
                <a:tc>
                  <a:txBody>
                    <a:bodyPr/>
                    <a:lstStyle/>
                    <a:p>
                      <a:pPr algn="l" fontAlgn="ct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部分受損</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302</a:t>
                      </a:r>
                      <a:endParaRPr lang="en-US" altLang="zh-TW" sz="1600" b="0" i="0" u="none" strike="noStrike" dirty="0">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2763</a:t>
                      </a:r>
                      <a:endParaRPr lang="en-US" altLang="zh-TW" sz="1600" b="0" i="0" u="none" strike="noStrike" dirty="0">
                        <a:solidFill>
                          <a:srgbClr val="000000"/>
                        </a:solidFill>
                        <a:effectLst/>
                        <a:latin typeface="新細明體"/>
                      </a:endParaRPr>
                    </a:p>
                  </a:txBody>
                  <a:tcPr marL="9525" marR="9525" marT="9525" marB="0" anchor="ctr"/>
                </a:tc>
              </a:tr>
              <a:tr h="290318">
                <a:tc>
                  <a:txBody>
                    <a:bodyPr/>
                    <a:lstStyle/>
                    <a:p>
                      <a:pPr algn="l" fontAlgn="ctr"/>
                      <a:r>
                        <a:rPr lang="zh-TW" altLang="en-US" sz="1600" u="none" strike="noStrike">
                          <a:effectLst/>
                        </a:rPr>
                        <a:t>人受害</a:t>
                      </a: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dirty="0">
                          <a:effectLst/>
                        </a:rPr>
                        <a:t>死亡</a:t>
                      </a:r>
                      <a:endParaRPr lang="zh-TW" altLang="en-US" sz="1600" b="0" i="0" u="none" strike="noStrike" dirty="0">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11</a:t>
                      </a:r>
                      <a:endParaRPr lang="en-US" altLang="zh-TW"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11</a:t>
                      </a:r>
                      <a:endParaRPr lang="en-US" altLang="zh-TW" sz="1600" b="0" i="0" u="none" strike="noStrike" dirty="0">
                        <a:solidFill>
                          <a:srgbClr val="000000"/>
                        </a:solidFill>
                        <a:effectLst/>
                        <a:latin typeface="新細明體"/>
                      </a:endParaRPr>
                    </a:p>
                  </a:txBody>
                  <a:tcPr marL="9525" marR="9525" marT="9525" marB="0" anchor="ctr"/>
                </a:tc>
              </a:tr>
              <a:tr h="290318">
                <a:tc>
                  <a:txBody>
                    <a:bodyPr/>
                    <a:lstStyle/>
                    <a:p>
                      <a:pPr algn="l" fontAlgn="ct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受傷</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71</a:t>
                      </a:r>
                      <a:endParaRPr lang="en-US" altLang="zh-TW"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105</a:t>
                      </a:r>
                      <a:endParaRPr lang="en-US" altLang="zh-TW" sz="1600" b="0" i="0" u="none" strike="noStrike" dirty="0">
                        <a:solidFill>
                          <a:srgbClr val="000000"/>
                        </a:solidFill>
                        <a:effectLst/>
                        <a:latin typeface="新細明體"/>
                      </a:endParaRPr>
                    </a:p>
                  </a:txBody>
                  <a:tcPr marL="9525" marR="9525" marT="9525" marB="0" anchor="ctr"/>
                </a:tc>
              </a:tr>
              <a:tr h="290318">
                <a:tc>
                  <a:txBody>
                    <a:bodyPr/>
                    <a:lstStyle/>
                    <a:p>
                      <a:pPr algn="l" fontAlgn="ctr"/>
                      <a:endParaRPr lang="zh-TW" altLang="en-US" sz="1600" b="0" i="0" u="none" strike="noStrike">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同居家屬死亡</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35</a:t>
                      </a:r>
                      <a:endParaRPr lang="en-US" altLang="zh-TW"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39</a:t>
                      </a:r>
                      <a:endParaRPr lang="en-US" altLang="zh-TW" sz="1600" b="0" i="0" u="none" strike="noStrike" dirty="0">
                        <a:solidFill>
                          <a:srgbClr val="000000"/>
                        </a:solidFill>
                        <a:effectLst/>
                        <a:latin typeface="新細明體"/>
                      </a:endParaRPr>
                    </a:p>
                  </a:txBody>
                  <a:tcPr marL="9525" marR="9525" marT="9525" marB="0" anchor="ctr"/>
                </a:tc>
              </a:tr>
              <a:tr h="290318">
                <a:tc>
                  <a:txBody>
                    <a:bodyPr/>
                    <a:lstStyle/>
                    <a:p>
                      <a:pPr algn="l" fontAlgn="ctr"/>
                      <a:endParaRPr lang="zh-TW" altLang="en-US" sz="1600" b="0" i="0" u="none" strike="noStrike" dirty="0">
                        <a:solidFill>
                          <a:srgbClr val="000000"/>
                        </a:solidFill>
                        <a:effectLst/>
                        <a:latin typeface="新細明體"/>
                      </a:endParaRPr>
                    </a:p>
                  </a:txBody>
                  <a:tcPr marL="9525" marR="9525" marT="9525" marB="0" anchor="ctr"/>
                </a:tc>
                <a:tc>
                  <a:txBody>
                    <a:bodyPr/>
                    <a:lstStyle/>
                    <a:p>
                      <a:pPr algn="l" fontAlgn="ctr"/>
                      <a:r>
                        <a:rPr lang="zh-TW" altLang="en-US" sz="1600" u="none" strike="noStrike">
                          <a:effectLst/>
                        </a:rPr>
                        <a:t>同居家屬受傷</a:t>
                      </a:r>
                      <a:endParaRPr lang="zh-TW" altLang="en-US"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a:effectLst/>
                        </a:rPr>
                        <a:t>64</a:t>
                      </a:r>
                      <a:endParaRPr lang="en-US" altLang="zh-TW" sz="1600" b="0" i="0" u="none" strike="noStrike">
                        <a:solidFill>
                          <a:srgbClr val="000000"/>
                        </a:solidFill>
                        <a:effectLst/>
                        <a:latin typeface="新細明體"/>
                      </a:endParaRPr>
                    </a:p>
                  </a:txBody>
                  <a:tcPr marL="9525" marR="9525" marT="9525" marB="0" anchor="ctr"/>
                </a:tc>
                <a:tc>
                  <a:txBody>
                    <a:bodyPr/>
                    <a:lstStyle/>
                    <a:p>
                      <a:pPr algn="r" fontAlgn="ctr"/>
                      <a:r>
                        <a:rPr lang="en-US" altLang="zh-TW" sz="1600" u="none" strike="noStrike" dirty="0">
                          <a:effectLst/>
                        </a:rPr>
                        <a:t>120</a:t>
                      </a:r>
                      <a:endParaRPr lang="en-US" altLang="zh-TW" sz="1600" b="0" i="0" u="none" strike="noStrike" dirty="0">
                        <a:solidFill>
                          <a:srgbClr val="000000"/>
                        </a:solidFill>
                        <a:effectLst/>
                        <a:latin typeface="新細明體"/>
                      </a:endParaRPr>
                    </a:p>
                  </a:txBody>
                  <a:tcPr marL="9525" marR="9525" marT="9525" marB="0" anchor="ctr"/>
                </a:tc>
              </a:tr>
            </a:tbl>
          </a:graphicData>
        </a:graphic>
      </p:graphicFrame>
      <p:sp>
        <p:nvSpPr>
          <p:cNvPr id="4" name="文字方塊 3"/>
          <p:cNvSpPr txBox="1"/>
          <p:nvPr/>
        </p:nvSpPr>
        <p:spPr>
          <a:xfrm>
            <a:off x="1043608" y="6581001"/>
            <a:ext cx="7488832" cy="276999"/>
          </a:xfrm>
          <a:prstGeom prst="rect">
            <a:avLst/>
          </a:prstGeom>
          <a:noFill/>
        </p:spPr>
        <p:txBody>
          <a:bodyPr wrap="square" rtlCol="0">
            <a:spAutoFit/>
          </a:bodyPr>
          <a:lstStyle/>
          <a:p>
            <a:r>
              <a:rPr lang="zh-TW" altLang="en-US" sz="1200" dirty="0">
                <a:latin typeface="微軟正黑體" pitchFamily="34" charset="-120"/>
                <a:ea typeface="微軟正黑體" pitchFamily="34" charset="-120"/>
              </a:rPr>
              <a:t>神戶市教育委員会，</a:t>
            </a:r>
            <a:r>
              <a:rPr lang="en-US" altLang="zh-TW" sz="1200" dirty="0">
                <a:latin typeface="微軟正黑體" pitchFamily="34" charset="-120"/>
                <a:ea typeface="微軟正黑體" pitchFamily="34" charset="-120"/>
              </a:rPr>
              <a:t>1996</a:t>
            </a:r>
            <a:r>
              <a:rPr lang="zh-TW" altLang="en-US" sz="1200" dirty="0" smtClean="0">
                <a:latin typeface="微軟正黑體" pitchFamily="34" charset="-120"/>
                <a:ea typeface="微軟正黑體" pitchFamily="34" charset="-120"/>
              </a:rPr>
              <a:t>，</a:t>
            </a:r>
            <a:r>
              <a:rPr lang="ja-JP" altLang="en-US" sz="1200" b="1" dirty="0">
                <a:latin typeface="微軟正黑體" pitchFamily="34" charset="-120"/>
                <a:ea typeface="微軟正黑體" pitchFamily="34" charset="-120"/>
              </a:rPr>
              <a:t>神戶の教育は死なず</a:t>
            </a:r>
            <a:r>
              <a:rPr lang="en-US" altLang="ja-JP" sz="1200" b="1" dirty="0">
                <a:latin typeface="微軟正黑體" pitchFamily="34" charset="-120"/>
                <a:ea typeface="微軟正黑體" pitchFamily="34" charset="-120"/>
              </a:rPr>
              <a:t>: </a:t>
            </a:r>
            <a:r>
              <a:rPr lang="zh-TW" altLang="en-US" sz="1200" b="1" dirty="0" smtClean="0">
                <a:latin typeface="微軟正黑體" pitchFamily="34" charset="-120"/>
                <a:ea typeface="微軟正黑體" pitchFamily="34" charset="-120"/>
              </a:rPr>
              <a:t> </a:t>
            </a:r>
            <a:r>
              <a:rPr lang="ja-JP" altLang="en-US" sz="1200" dirty="0" smtClean="0">
                <a:latin typeface="微軟正黑體" pitchFamily="34" charset="-120"/>
                <a:ea typeface="微軟正黑體" pitchFamily="34" charset="-120"/>
              </a:rPr>
              <a:t>阪</a:t>
            </a:r>
            <a:r>
              <a:rPr lang="ja-JP" altLang="en-US" sz="1200" dirty="0">
                <a:latin typeface="微軟正黑體" pitchFamily="34" charset="-120"/>
                <a:ea typeface="微軟正黑體" pitchFamily="34" charset="-120"/>
              </a:rPr>
              <a:t>神・淡路大震災に学ぶ学校危機管理</a:t>
            </a:r>
            <a:r>
              <a:rPr lang="zh-TW" altLang="en-US" sz="1200" dirty="0" smtClean="0">
                <a:latin typeface="微軟正黑體" pitchFamily="34" charset="-120"/>
                <a:ea typeface="微軟正黑體" pitchFamily="34" charset="-120"/>
              </a:rPr>
              <a:t>小</a:t>
            </a:r>
            <a:r>
              <a:rPr lang="zh-TW" altLang="en-US" sz="1200" dirty="0">
                <a:latin typeface="微軟正黑體" pitchFamily="34" charset="-120"/>
                <a:ea typeface="微軟正黑體" pitchFamily="34" charset="-120"/>
              </a:rPr>
              <a:t>学館，</a:t>
            </a:r>
            <a:r>
              <a:rPr lang="en-US" altLang="zh-TW" sz="1200" dirty="0">
                <a:latin typeface="微軟正黑體" pitchFamily="34" charset="-120"/>
                <a:ea typeface="微軟正黑體" pitchFamily="34" charset="-120"/>
              </a:rPr>
              <a:t>254 </a:t>
            </a:r>
            <a:r>
              <a:rPr lang="zh-TW" altLang="en-US" sz="1200" dirty="0" smtClean="0">
                <a:latin typeface="微軟正黑體" pitchFamily="34" charset="-120"/>
                <a:ea typeface="微軟正黑體" pitchFamily="34" charset="-120"/>
              </a:rPr>
              <a:t>頁</a:t>
            </a:r>
            <a:endParaRPr lang="zh-TW" altLang="en-US" sz="1200" dirty="0">
              <a:latin typeface="微軟正黑體" pitchFamily="34" charset="-120"/>
              <a:ea typeface="微軟正黑體" pitchFamily="34" charset="-120"/>
            </a:endParaRPr>
          </a:p>
        </p:txBody>
      </p:sp>
      <p:sp>
        <p:nvSpPr>
          <p:cNvPr id="5" name="矩形 4"/>
          <p:cNvSpPr/>
          <p:nvPr/>
        </p:nvSpPr>
        <p:spPr>
          <a:xfrm>
            <a:off x="3815982" y="3741175"/>
            <a:ext cx="1800493" cy="369332"/>
          </a:xfrm>
          <a:prstGeom prst="rect">
            <a:avLst/>
          </a:prstGeom>
        </p:spPr>
        <p:txBody>
          <a:bodyPr wrap="none">
            <a:spAutoFit/>
          </a:bodyPr>
          <a:lstStyle/>
          <a:p>
            <a:r>
              <a:rPr lang="zh-TW" altLang="en-US" dirty="0"/>
              <a:t>教職員出勤狀況</a:t>
            </a:r>
          </a:p>
        </p:txBody>
      </p:sp>
      <p:graphicFrame>
        <p:nvGraphicFramePr>
          <p:cNvPr id="6" name="表格 5"/>
          <p:cNvGraphicFramePr>
            <a:graphicFrameLocks noGrp="1"/>
          </p:cNvGraphicFramePr>
          <p:nvPr>
            <p:extLst>
              <p:ext uri="{D42A27DB-BD31-4B8C-83A1-F6EECF244321}">
                <p14:modId xmlns:p14="http://schemas.microsoft.com/office/powerpoint/2010/main" val="4032133916"/>
              </p:ext>
            </p:extLst>
          </p:nvPr>
        </p:nvGraphicFramePr>
        <p:xfrm>
          <a:off x="1835696" y="4293096"/>
          <a:ext cx="6264696" cy="2016225"/>
        </p:xfrm>
        <a:graphic>
          <a:graphicData uri="http://schemas.openxmlformats.org/drawingml/2006/table">
            <a:tbl>
              <a:tblPr firstRow="1">
                <a:tableStyleId>{B301B821-A1FF-4177-AEE7-76D212191A09}</a:tableStyleId>
              </a:tblPr>
              <a:tblGrid>
                <a:gridCol w="1936267"/>
                <a:gridCol w="1520117"/>
                <a:gridCol w="1413040"/>
                <a:gridCol w="1395272"/>
              </a:tblGrid>
              <a:tr h="403245">
                <a:tc>
                  <a:txBody>
                    <a:bodyPr/>
                    <a:lstStyle/>
                    <a:p>
                      <a:pPr algn="ctr" fontAlgn="ctr"/>
                      <a:r>
                        <a:rPr lang="zh-TW" altLang="en-US" sz="1600" u="none" strike="noStrike" dirty="0">
                          <a:effectLst/>
                        </a:rPr>
                        <a:t>日期</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出勤人數</a:t>
                      </a:r>
                      <a:endParaRPr lang="zh-TW" altLang="en-US" sz="1600" b="0" i="0" u="none" strike="noStrike" dirty="0">
                        <a:solidFill>
                          <a:srgbClr val="000000"/>
                        </a:solidFill>
                        <a:effectLst/>
                        <a:latin typeface="新細明體"/>
                      </a:endParaRPr>
                    </a:p>
                  </a:txBody>
                  <a:tcPr marL="9525" marR="9525" marT="9525" marB="0" anchor="ctr"/>
                </a:tc>
                <a:tc>
                  <a:txBody>
                    <a:bodyPr/>
                    <a:lstStyle/>
                    <a:p>
                      <a:pPr algn="ctr" fontAlgn="ctr"/>
                      <a:r>
                        <a:rPr lang="zh-TW" altLang="en-US" sz="1600" u="none" strike="noStrike">
                          <a:effectLst/>
                        </a:rPr>
                        <a:t>出勤率</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zh-TW" altLang="en-US" sz="1600" u="none" strike="noStrike">
                          <a:effectLst/>
                        </a:rPr>
                        <a:t>備考</a:t>
                      </a:r>
                      <a:endParaRPr lang="zh-TW" altLang="en-US" sz="1600" b="0" i="0" u="none" strike="noStrike">
                        <a:solidFill>
                          <a:srgbClr val="000000"/>
                        </a:solidFill>
                        <a:effectLst/>
                        <a:latin typeface="新細明體"/>
                      </a:endParaRPr>
                    </a:p>
                  </a:txBody>
                  <a:tcPr marL="9525" marR="9525" marT="9525" marB="0" anchor="ctr"/>
                </a:tc>
              </a:tr>
              <a:tr h="403245">
                <a:tc>
                  <a:txBody>
                    <a:bodyPr/>
                    <a:lstStyle/>
                    <a:p>
                      <a:pPr algn="l" fontAlgn="ctr"/>
                      <a:r>
                        <a:rPr lang="en-US" altLang="zh-TW" sz="1600" u="none" strike="noStrike">
                          <a:effectLst/>
                        </a:rPr>
                        <a:t>1.17</a:t>
                      </a:r>
                      <a:r>
                        <a:rPr lang="zh-TW" altLang="en-US" sz="1600" u="none" strike="noStrike">
                          <a:effectLst/>
                        </a:rPr>
                        <a:t>（火）</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4425</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44.9%</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zh-TW" altLang="en-US" sz="1600" u="none" strike="noStrike" dirty="0">
                          <a:effectLst/>
                        </a:rPr>
                        <a:t>全體</a:t>
                      </a:r>
                      <a:r>
                        <a:rPr lang="zh-TW" altLang="en-US" sz="1600" u="none" strike="noStrike" dirty="0" smtClean="0">
                          <a:effectLst/>
                        </a:rPr>
                        <a:t>教職員</a:t>
                      </a:r>
                      <a:endParaRPr lang="zh-TW" altLang="en-US" sz="1600" b="0" i="0" u="none" strike="noStrike" dirty="0">
                        <a:solidFill>
                          <a:srgbClr val="000000"/>
                        </a:solidFill>
                        <a:effectLst/>
                        <a:latin typeface="新細明體"/>
                      </a:endParaRPr>
                    </a:p>
                  </a:txBody>
                  <a:tcPr marL="9525" marR="9525" marT="9525" marB="0" anchor="ctr"/>
                </a:tc>
              </a:tr>
              <a:tr h="403245">
                <a:tc>
                  <a:txBody>
                    <a:bodyPr/>
                    <a:lstStyle/>
                    <a:p>
                      <a:pPr algn="l" fontAlgn="ctr"/>
                      <a:r>
                        <a:rPr lang="en-US" altLang="zh-TW" sz="1600" u="none" strike="noStrike">
                          <a:effectLst/>
                        </a:rPr>
                        <a:t>1.19</a:t>
                      </a:r>
                      <a:r>
                        <a:rPr lang="zh-TW" altLang="en-US" sz="1600" u="none" strike="noStrike">
                          <a:effectLst/>
                        </a:rPr>
                        <a:t>（木）</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6966</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70.7%</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9849</a:t>
                      </a:r>
                      <a:endParaRPr lang="en-US" altLang="zh-TW" sz="1600" b="0" i="0" u="none" strike="noStrike">
                        <a:solidFill>
                          <a:srgbClr val="000000"/>
                        </a:solidFill>
                        <a:effectLst/>
                        <a:latin typeface="新細明體"/>
                      </a:endParaRPr>
                    </a:p>
                  </a:txBody>
                  <a:tcPr marL="9525" marR="9525" marT="9525" marB="0" anchor="ctr"/>
                </a:tc>
              </a:tr>
              <a:tr h="403245">
                <a:tc>
                  <a:txBody>
                    <a:bodyPr/>
                    <a:lstStyle/>
                    <a:p>
                      <a:pPr algn="l" fontAlgn="ctr"/>
                      <a:r>
                        <a:rPr lang="en-US" altLang="zh-TW" sz="1600" u="none" strike="noStrike">
                          <a:effectLst/>
                        </a:rPr>
                        <a:t>1.25 </a:t>
                      </a:r>
                      <a:r>
                        <a:rPr lang="zh-TW" altLang="en-US" sz="1600" u="none" strike="noStrike">
                          <a:effectLst/>
                        </a:rPr>
                        <a:t>（水）</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8403</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dirty="0">
                          <a:effectLst/>
                        </a:rPr>
                        <a:t>85.3%</a:t>
                      </a:r>
                      <a:endParaRPr lang="en-US" altLang="zh-TW" sz="1600" b="0" i="0" u="none" strike="noStrike" dirty="0">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dirty="0">
                        <a:solidFill>
                          <a:srgbClr val="000000"/>
                        </a:solidFill>
                        <a:effectLst/>
                        <a:latin typeface="新細明體"/>
                      </a:endParaRPr>
                    </a:p>
                  </a:txBody>
                  <a:tcPr marL="9525" marR="9525" marT="9525" marB="0" anchor="ctr"/>
                </a:tc>
              </a:tr>
              <a:tr h="403245">
                <a:tc>
                  <a:txBody>
                    <a:bodyPr/>
                    <a:lstStyle/>
                    <a:p>
                      <a:pPr algn="l" fontAlgn="ctr"/>
                      <a:r>
                        <a:rPr lang="en-US" altLang="zh-TW" sz="1600" u="none" strike="noStrike">
                          <a:effectLst/>
                        </a:rPr>
                        <a:t>1.31 </a:t>
                      </a:r>
                      <a:r>
                        <a:rPr lang="zh-TW" altLang="en-US" sz="1600" u="none" strike="noStrike">
                          <a:effectLst/>
                        </a:rPr>
                        <a:t>（火）</a:t>
                      </a:r>
                      <a:endParaRPr lang="zh-TW" altLang="en-US"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8996</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r>
                        <a:rPr lang="en-US" altLang="zh-TW" sz="1600" u="none" strike="noStrike">
                          <a:effectLst/>
                        </a:rPr>
                        <a:t>91.3%</a:t>
                      </a:r>
                      <a:endParaRPr lang="en-US" altLang="zh-TW" sz="1600" b="0" i="0" u="none" strike="noStrike">
                        <a:solidFill>
                          <a:srgbClr val="000000"/>
                        </a:solidFill>
                        <a:effectLst/>
                        <a:latin typeface="新細明體"/>
                      </a:endParaRPr>
                    </a:p>
                  </a:txBody>
                  <a:tcPr marL="9525" marR="9525" marT="9525" marB="0" anchor="ctr"/>
                </a:tc>
                <a:tc>
                  <a:txBody>
                    <a:bodyPr/>
                    <a:lstStyle/>
                    <a:p>
                      <a:pPr algn="ctr" fontAlgn="ctr"/>
                      <a:endParaRPr lang="zh-TW" altLang="en-US" sz="1600" b="0" i="0" u="none" strike="noStrike" dirty="0">
                        <a:solidFill>
                          <a:srgbClr val="000000"/>
                        </a:solidFill>
                        <a:effectLst/>
                        <a:latin typeface="新細明體"/>
                      </a:endParaRPr>
                    </a:p>
                  </a:txBody>
                  <a:tcPr marL="9525" marR="9525" marT="9525" marB="0" anchor="ctr"/>
                </a:tc>
              </a:tr>
            </a:tbl>
          </a:graphicData>
        </a:graphic>
      </p:graphicFrame>
    </p:spTree>
    <p:extLst>
      <p:ext uri="{BB962C8B-B14F-4D97-AF65-F5344CB8AC3E}">
        <p14:creationId xmlns:p14="http://schemas.microsoft.com/office/powerpoint/2010/main" val="3228723725"/>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r>
              <a:rPr lang="en-US" altLang="zh-TW" sz="1000" smtClean="0"/>
              <a:t>〔</a:t>
            </a:r>
            <a:fld id="{73DA0BB7-265A-403C-9275-D587AB510EDC}" type="slidenum">
              <a:rPr lang="zh-TW" altLang="en-US" smtClean="0"/>
              <a:pPr/>
              <a:t>84</a:t>
            </a:fld>
            <a:r>
              <a:rPr lang="en-US" altLang="zh-TW" sz="1000" smtClean="0"/>
              <a:t>〕</a:t>
            </a:r>
            <a:endParaRPr lang="zh-TW" altLang="en-US" sz="1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2"/>
            <a:ext cx="9206684" cy="450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251520" y="4797152"/>
            <a:ext cx="8712968" cy="1200329"/>
          </a:xfrm>
          <a:prstGeom prst="rect">
            <a:avLst/>
          </a:prstGeom>
        </p:spPr>
        <p:txBody>
          <a:bodyPr wrap="square">
            <a:spAutoFit/>
          </a:bodyPr>
          <a:lstStyle/>
          <a:p>
            <a:r>
              <a:rPr lang="zh-TW" altLang="en-US" b="1" dirty="0"/>
              <a:t>收容所的空間形式包括：</a:t>
            </a:r>
            <a:r>
              <a:rPr lang="zh-TW" altLang="en-US" dirty="0"/>
              <a:t>指揮、服務中心；儲備及臨時堆置、發放帳篷、睡袋及食物等臨時生活之彈性空間與裝卸救難物資之臨時停車場、存放地；警衛治安維護中心；醫療、心理輔導場所；烹調場所；臨時廁所及盥洗設施；曬衣場所；居民臨時聚集交換資訊場所</a:t>
            </a:r>
          </a:p>
        </p:txBody>
      </p:sp>
    </p:spTree>
    <p:extLst>
      <p:ext uri="{BB962C8B-B14F-4D97-AF65-F5344CB8AC3E}">
        <p14:creationId xmlns:p14="http://schemas.microsoft.com/office/powerpoint/2010/main" val="1945296562"/>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災害應變之疏散與避難</a:t>
            </a:r>
            <a:endParaRPr lang="zh-TW" altLang="en-US" dirty="0"/>
          </a:p>
        </p:txBody>
      </p:sp>
      <p:sp>
        <p:nvSpPr>
          <p:cNvPr id="4" name="文字版面配置區 3"/>
          <p:cNvSpPr>
            <a:spLocks noGrp="1"/>
          </p:cNvSpPr>
          <p:nvPr>
            <p:ph type="body"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pPr>
              <a:defRPr/>
            </a:pPr>
            <a:fld id="{A26BDB3D-7FFB-4994-ABE6-91D8465D010E}" type="slidenum">
              <a:rPr lang="zh-TW" altLang="en-US" smtClean="0"/>
              <a:pPr>
                <a:defRPr/>
              </a:pPr>
              <a:t>85</a:t>
            </a:fld>
            <a:endParaRPr lang="en-US" altLang="zh-TW"/>
          </a:p>
        </p:txBody>
      </p:sp>
    </p:spTree>
    <p:extLst>
      <p:ext uri="{BB962C8B-B14F-4D97-AF65-F5344CB8AC3E}">
        <p14:creationId xmlns:p14="http://schemas.microsoft.com/office/powerpoint/2010/main" val="2873019028"/>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7235" y="404664"/>
            <a:ext cx="8229600" cy="528081"/>
          </a:xfrm>
        </p:spPr>
        <p:txBody>
          <a:bodyPr>
            <a:normAutofit fontScale="90000"/>
          </a:bodyPr>
          <a:lstStyle/>
          <a:p>
            <a:r>
              <a:rPr lang="zh-TW" altLang="en-US" sz="3200" b="1" dirty="0"/>
              <a:t>土石流之疏散避難規劃</a:t>
            </a:r>
          </a:p>
        </p:txBody>
      </p:sp>
      <p:sp>
        <p:nvSpPr>
          <p:cNvPr id="3" name="內容版面配置區 2"/>
          <p:cNvSpPr>
            <a:spLocks noGrp="1"/>
          </p:cNvSpPr>
          <p:nvPr>
            <p:ph idx="1"/>
          </p:nvPr>
        </p:nvSpPr>
        <p:spPr>
          <a:xfrm>
            <a:off x="614805" y="4293096"/>
            <a:ext cx="8496944" cy="2232248"/>
          </a:xfrm>
        </p:spPr>
        <p:txBody>
          <a:bodyPr>
            <a:noAutofit/>
          </a:bodyPr>
          <a:lstStyle/>
          <a:p>
            <a:pPr>
              <a:spcBef>
                <a:spcPts val="0"/>
              </a:spcBef>
            </a:pPr>
            <a:r>
              <a:rPr lang="zh-TW" altLang="en-US" sz="2000" dirty="0" smtClean="0">
                <a:latin typeface="+mn-ea"/>
                <a:ea typeface="+mn-ea"/>
              </a:rPr>
              <a:t>地方政府</a:t>
            </a:r>
            <a:r>
              <a:rPr lang="zh-TW" altLang="en-US" sz="2000" dirty="0">
                <a:latin typeface="+mn-ea"/>
                <a:ea typeface="+mn-ea"/>
              </a:rPr>
              <a:t>則可依據當地氣候狀況，必要時得發佈疏散避難警報撤離危險鄉居民，以達到災害零傷亡之</a:t>
            </a:r>
            <a:r>
              <a:rPr lang="zh-TW" altLang="en-US" sz="2000" dirty="0" smtClean="0">
                <a:latin typeface="+mn-ea"/>
                <a:ea typeface="+mn-ea"/>
              </a:rPr>
              <a:t>目的</a:t>
            </a:r>
            <a:endParaRPr lang="en-US" altLang="zh-TW" sz="2000" dirty="0" smtClean="0">
              <a:latin typeface="+mn-ea"/>
              <a:ea typeface="+mn-ea"/>
            </a:endParaRPr>
          </a:p>
          <a:p>
            <a:pPr>
              <a:spcBef>
                <a:spcPts val="0"/>
              </a:spcBef>
            </a:pPr>
            <a:r>
              <a:rPr lang="zh-TW" altLang="en-US" sz="2000" dirty="0" smtClean="0">
                <a:latin typeface="+mn-ea"/>
                <a:ea typeface="+mn-ea"/>
              </a:rPr>
              <a:t>地方政府</a:t>
            </a:r>
            <a:r>
              <a:rPr lang="zh-TW" altLang="en-US" sz="2000" dirty="0">
                <a:latin typeface="+mn-ea"/>
                <a:ea typeface="+mn-ea"/>
              </a:rPr>
              <a:t>也可依各地鄉當地雨量及實際狀況，自行發佈局部地鄉為</a:t>
            </a:r>
            <a:r>
              <a:rPr lang="zh-TW" altLang="en-US" sz="2000" dirty="0">
                <a:solidFill>
                  <a:srgbClr val="FF0066"/>
                </a:solidFill>
                <a:latin typeface="+mn-ea"/>
                <a:ea typeface="+mn-ea"/>
              </a:rPr>
              <a:t>二</a:t>
            </a:r>
            <a:r>
              <a:rPr lang="zh-TW" altLang="en-US" sz="2000" dirty="0" smtClean="0">
                <a:solidFill>
                  <a:srgbClr val="FF0066"/>
                </a:solidFill>
                <a:latin typeface="+mn-ea"/>
                <a:ea typeface="+mn-ea"/>
              </a:rPr>
              <a:t>級</a:t>
            </a:r>
            <a:r>
              <a:rPr lang="en-US" altLang="zh-TW" sz="2000" dirty="0">
                <a:solidFill>
                  <a:srgbClr val="FF0066"/>
                </a:solidFill>
                <a:latin typeface="+mn-ea"/>
                <a:ea typeface="+mn-ea"/>
              </a:rPr>
              <a:t> </a:t>
            </a:r>
            <a:r>
              <a:rPr lang="en-US" altLang="zh-TW" sz="2000" dirty="0" smtClean="0">
                <a:solidFill>
                  <a:srgbClr val="FF0066"/>
                </a:solidFill>
                <a:latin typeface="+mn-ea"/>
                <a:ea typeface="+mn-ea"/>
              </a:rPr>
              <a:t>(</a:t>
            </a:r>
            <a:r>
              <a:rPr lang="zh-TW" altLang="en-US" sz="2000" dirty="0" smtClean="0">
                <a:solidFill>
                  <a:srgbClr val="FF0066"/>
                </a:solidFill>
                <a:latin typeface="+mn-ea"/>
                <a:ea typeface="+mn-ea"/>
              </a:rPr>
              <a:t>黃色警戒</a:t>
            </a:r>
            <a:r>
              <a:rPr lang="en-US" altLang="zh-TW" sz="2000" dirty="0" smtClean="0">
                <a:solidFill>
                  <a:srgbClr val="FF0066"/>
                </a:solidFill>
                <a:latin typeface="+mn-ea"/>
                <a:ea typeface="+mn-ea"/>
              </a:rPr>
              <a:t>) </a:t>
            </a:r>
            <a:r>
              <a:rPr lang="zh-TW" altLang="en-US" sz="2000" dirty="0" smtClean="0">
                <a:latin typeface="+mn-ea"/>
                <a:ea typeface="+mn-ea"/>
              </a:rPr>
              <a:t>或</a:t>
            </a:r>
            <a:r>
              <a:rPr lang="zh-TW" altLang="en-US" sz="2000" dirty="0">
                <a:solidFill>
                  <a:srgbClr val="FF0066"/>
                </a:solidFill>
                <a:latin typeface="+mn-ea"/>
                <a:ea typeface="+mn-ea"/>
              </a:rPr>
              <a:t>一</a:t>
            </a:r>
            <a:r>
              <a:rPr lang="zh-TW" altLang="en-US" sz="2000" dirty="0" smtClean="0">
                <a:solidFill>
                  <a:srgbClr val="FF0066"/>
                </a:solidFill>
                <a:latin typeface="+mn-ea"/>
                <a:ea typeface="+mn-ea"/>
              </a:rPr>
              <a:t>級 </a:t>
            </a:r>
            <a:r>
              <a:rPr lang="en-US" altLang="zh-TW" sz="2000" dirty="0" smtClean="0">
                <a:solidFill>
                  <a:srgbClr val="FF0066"/>
                </a:solidFill>
                <a:latin typeface="+mn-ea"/>
                <a:ea typeface="+mn-ea"/>
              </a:rPr>
              <a:t>(</a:t>
            </a:r>
            <a:r>
              <a:rPr lang="zh-TW" altLang="en-US" sz="2000" dirty="0" smtClean="0">
                <a:solidFill>
                  <a:srgbClr val="FF0066"/>
                </a:solidFill>
                <a:latin typeface="+mn-ea"/>
                <a:ea typeface="+mn-ea"/>
              </a:rPr>
              <a:t>紅色警戒</a:t>
            </a:r>
            <a:r>
              <a:rPr lang="en-US" altLang="zh-TW" sz="2000" dirty="0" smtClean="0">
                <a:solidFill>
                  <a:srgbClr val="FF0066"/>
                </a:solidFill>
                <a:latin typeface="+mn-ea"/>
                <a:ea typeface="+mn-ea"/>
              </a:rPr>
              <a:t>) </a:t>
            </a:r>
            <a:r>
              <a:rPr lang="zh-TW" altLang="en-US" sz="2000" dirty="0" smtClean="0">
                <a:latin typeface="+mn-ea"/>
                <a:ea typeface="+mn-ea"/>
              </a:rPr>
              <a:t>土</a:t>
            </a:r>
            <a:r>
              <a:rPr lang="zh-TW" altLang="en-US" sz="2000" dirty="0">
                <a:latin typeface="+mn-ea"/>
                <a:ea typeface="+mn-ea"/>
              </a:rPr>
              <a:t>石流警戒</a:t>
            </a:r>
            <a:r>
              <a:rPr lang="zh-TW" altLang="en-US" sz="2000" dirty="0" smtClean="0">
                <a:latin typeface="+mn-ea"/>
                <a:ea typeface="+mn-ea"/>
              </a:rPr>
              <a:t>鄉</a:t>
            </a:r>
            <a:endParaRPr lang="en-US" altLang="zh-TW" sz="2000" dirty="0" smtClean="0">
              <a:latin typeface="+mn-ea"/>
              <a:ea typeface="+mn-ea"/>
            </a:endParaRPr>
          </a:p>
          <a:p>
            <a:pPr>
              <a:spcBef>
                <a:spcPts val="0"/>
              </a:spcBef>
            </a:pPr>
            <a:r>
              <a:rPr lang="zh-TW" altLang="en-US" sz="2000" dirty="0" smtClean="0">
                <a:latin typeface="+mn-ea"/>
                <a:ea typeface="+mn-ea"/>
              </a:rPr>
              <a:t>儘管</a:t>
            </a:r>
            <a:r>
              <a:rPr lang="zh-TW" altLang="en-US" sz="2000" dirty="0">
                <a:latin typeface="+mn-ea"/>
                <a:ea typeface="+mn-ea"/>
              </a:rPr>
              <a:t>土石流水保局，作了如此多的土石流防救災宣導，然而在</a:t>
            </a:r>
            <a:r>
              <a:rPr lang="en-US" altLang="zh-TW" sz="2000" dirty="0">
                <a:latin typeface="+mn-ea"/>
                <a:ea typeface="+mn-ea"/>
              </a:rPr>
              <a:t>2011</a:t>
            </a:r>
            <a:r>
              <a:rPr lang="zh-TW" altLang="en-US" sz="2000" dirty="0">
                <a:latin typeface="+mn-ea"/>
                <a:ea typeface="+mn-ea"/>
              </a:rPr>
              <a:t>年，針對高雄市六龜鄉居民進行疏散避難調查，發現僅有</a:t>
            </a:r>
            <a:r>
              <a:rPr lang="en-US" altLang="zh-TW" sz="2000" dirty="0">
                <a:solidFill>
                  <a:srgbClr val="FF0066"/>
                </a:solidFill>
                <a:latin typeface="+mn-ea"/>
                <a:ea typeface="+mn-ea"/>
              </a:rPr>
              <a:t>34.9%</a:t>
            </a:r>
            <a:r>
              <a:rPr lang="zh-TW" altLang="en-US" sz="2000" dirty="0">
                <a:latin typeface="+mn-ea"/>
                <a:ea typeface="+mn-ea"/>
              </a:rPr>
              <a:t>居民</a:t>
            </a:r>
            <a:r>
              <a:rPr lang="zh-TW" altLang="en-US" sz="2000" dirty="0">
                <a:solidFill>
                  <a:srgbClr val="FF0066"/>
                </a:solidFill>
                <a:latin typeface="+mn-ea"/>
                <a:ea typeface="+mn-ea"/>
              </a:rPr>
              <a:t>清楚</a:t>
            </a:r>
            <a:r>
              <a:rPr lang="zh-TW" altLang="en-US" sz="2000" dirty="0">
                <a:latin typeface="+mn-ea"/>
                <a:ea typeface="+mn-ea"/>
              </a:rPr>
              <a:t>紅</a:t>
            </a:r>
            <a:r>
              <a:rPr lang="en-US" altLang="zh-TW" sz="2000" dirty="0">
                <a:latin typeface="+mn-ea"/>
                <a:ea typeface="+mn-ea"/>
              </a:rPr>
              <a:t>/</a:t>
            </a:r>
            <a:r>
              <a:rPr lang="zh-TW" altLang="en-US" sz="2000" dirty="0">
                <a:latin typeface="+mn-ea"/>
                <a:ea typeface="+mn-ea"/>
              </a:rPr>
              <a:t>黃警戒意義</a:t>
            </a:r>
          </a:p>
        </p:txBody>
      </p:sp>
      <p:sp>
        <p:nvSpPr>
          <p:cNvPr id="4" name="投影片編號版面配置區 3"/>
          <p:cNvSpPr>
            <a:spLocks noGrp="1"/>
          </p:cNvSpPr>
          <p:nvPr>
            <p:ph type="sldNum" sz="quarter" idx="12"/>
          </p:nvPr>
        </p:nvSpPr>
        <p:spPr/>
        <p:txBody>
          <a:bodyPr>
            <a:normAutofit/>
          </a:bodyPr>
          <a:lstStyle/>
          <a:p>
            <a:r>
              <a:rPr lang="en-US" altLang="zh-TW" sz="1000" smtClean="0"/>
              <a:t>〔</a:t>
            </a:r>
            <a:fld id="{73DA0BB7-265A-403C-9275-D587AB510EDC}" type="slidenum">
              <a:rPr lang="zh-TW" altLang="en-US" smtClean="0"/>
              <a:pPr/>
              <a:t>86</a:t>
            </a:fld>
            <a:r>
              <a:rPr lang="en-US" altLang="zh-TW" sz="1000" smtClean="0"/>
              <a:t>〕</a:t>
            </a:r>
            <a:endParaRPr lang="zh-TW" altLang="en-US" sz="1000" dirty="0"/>
          </a:p>
        </p:txBody>
      </p:sp>
      <p:grpSp>
        <p:nvGrpSpPr>
          <p:cNvPr id="5" name="群組 4"/>
          <p:cNvGrpSpPr/>
          <p:nvPr/>
        </p:nvGrpSpPr>
        <p:grpSpPr>
          <a:xfrm>
            <a:off x="1145281" y="1061481"/>
            <a:ext cx="7747199" cy="1788319"/>
            <a:chOff x="1145281" y="1016099"/>
            <a:chExt cx="7747199" cy="2151495"/>
          </a:xfrm>
        </p:grpSpPr>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150" y="1016099"/>
              <a:ext cx="1454625" cy="17287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3" descr="2001NARI-091620L_24001"/>
            <p:cNvPicPr>
              <a:picLocks noChangeAspect="1" noChangeArrowheads="1"/>
            </p:cNvPicPr>
            <p:nvPr/>
          </p:nvPicPr>
          <p:blipFill>
            <a:blip r:embed="rId3" cstate="print">
              <a:extLst>
                <a:ext uri="{28A0092B-C50C-407E-A947-70E740481C1C}">
                  <a14:useLocalDpi xmlns:a14="http://schemas.microsoft.com/office/drawing/2010/main" val="0"/>
                </a:ext>
              </a:extLst>
            </a:blip>
            <a:srcRect r="8398"/>
            <a:stretch>
              <a:fillRect/>
            </a:stretch>
          </p:blipFill>
          <p:spPr bwMode="auto">
            <a:xfrm>
              <a:off x="1145281" y="1016099"/>
              <a:ext cx="158273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280060" y="2732980"/>
              <a:ext cx="1313180" cy="430887"/>
            </a:xfrm>
            <a:prstGeom prst="rect">
              <a:avLst/>
            </a:prstGeom>
            <a:noFill/>
            <a:ln w="9525" algn="ctr">
              <a:noFill/>
              <a:miter lim="800000"/>
              <a:headEnd/>
              <a:tailEnd/>
            </a:ln>
            <a:effectLst/>
          </p:spPr>
          <p:txBody>
            <a:bodyPr wrap="none">
              <a:spAutoFit/>
            </a:bodyPr>
            <a:lstStyle/>
            <a:p>
              <a:pPr algn="ctr" fontAlgn="auto">
                <a:spcBef>
                  <a:spcPts val="0"/>
                </a:spcBef>
                <a:spcAft>
                  <a:spcPts val="0"/>
                </a:spcAft>
                <a:defRPr/>
              </a:pPr>
              <a:r>
                <a:rPr lang="zh-TW" altLang="en-US" sz="2200" b="1" dirty="0">
                  <a:solidFill>
                    <a:schemeClr val="tx1">
                      <a:lumMod val="75000"/>
                      <a:lumOff val="25000"/>
                    </a:schemeClr>
                  </a:solidFill>
                  <a:latin typeface="微軟正黑體" pitchFamily="34" charset="-120"/>
                  <a:ea typeface="微軟正黑體" pitchFamily="34" charset="-120"/>
                </a:rPr>
                <a:t>降雨預估</a:t>
              </a:r>
            </a:p>
          </p:txBody>
        </p:sp>
        <p:sp>
          <p:nvSpPr>
            <p:cNvPr id="9" name="Text Box 15"/>
            <p:cNvSpPr txBox="1">
              <a:spLocks noChangeArrowheads="1"/>
            </p:cNvSpPr>
            <p:nvPr/>
          </p:nvSpPr>
          <p:spPr bwMode="auto">
            <a:xfrm>
              <a:off x="2839862" y="2804418"/>
              <a:ext cx="3604346" cy="363176"/>
            </a:xfrm>
            <a:prstGeom prst="rect">
              <a:avLst/>
            </a:prstGeom>
            <a:noFill/>
            <a:ln w="9525" algn="ctr">
              <a:noFill/>
              <a:miter lim="800000"/>
              <a:headEnd/>
              <a:tailEnd/>
            </a:ln>
            <a:effectLst/>
          </p:spPr>
          <p:txBody>
            <a:bodyPr wrap="square">
              <a:spAutoFit/>
            </a:bodyPr>
            <a:lstStyle/>
            <a:p>
              <a:pPr algn="ctr" fontAlgn="auto">
                <a:lnSpc>
                  <a:spcPct val="80000"/>
                </a:lnSpc>
                <a:spcBef>
                  <a:spcPts val="0"/>
                </a:spcBef>
                <a:spcAft>
                  <a:spcPts val="0"/>
                </a:spcAft>
                <a:defRPr/>
              </a:pPr>
              <a:r>
                <a:rPr lang="zh-TW" altLang="en-US" sz="2200" b="1" dirty="0">
                  <a:solidFill>
                    <a:schemeClr val="tx1">
                      <a:lumMod val="75000"/>
                      <a:lumOff val="25000"/>
                    </a:schemeClr>
                  </a:solidFill>
                  <a:latin typeface="微軟正黑體" pitchFamily="34" charset="-120"/>
                  <a:ea typeface="微軟正黑體" pitchFamily="34" charset="-120"/>
                </a:rPr>
                <a:t>土石流及坡地警戒資訊</a:t>
              </a:r>
            </a:p>
          </p:txBody>
        </p:sp>
        <p:sp>
          <p:nvSpPr>
            <p:cNvPr id="10" name="AutoShape 17"/>
            <p:cNvSpPr>
              <a:spLocks noChangeArrowheads="1"/>
            </p:cNvSpPr>
            <p:nvPr/>
          </p:nvSpPr>
          <p:spPr bwMode="auto">
            <a:xfrm>
              <a:off x="2971055" y="1728092"/>
              <a:ext cx="304800" cy="304800"/>
            </a:xfrm>
            <a:prstGeom prst="plus">
              <a:avLst>
                <a:gd name="adj" fmla="val 38023"/>
              </a:avLst>
            </a:prstGeom>
            <a:solidFill>
              <a:srgbClr val="FF3399"/>
            </a:solidFill>
            <a:ln w="9525">
              <a:solidFill>
                <a:srgbClr val="FF3399"/>
              </a:solidFill>
              <a:miter lim="800000"/>
              <a:headEnd/>
              <a:tailEnd/>
            </a:ln>
          </p:spPr>
          <p:txBody>
            <a:bodyPr wrap="none" anchor="ctr"/>
            <a:lstStyle/>
            <a:p>
              <a:endParaRPr kumimoji="0" lang="zh-TW" altLang="en-US">
                <a:latin typeface="Times New Roman" pitchFamily="18" charset="0"/>
                <a:cs typeface="Times New Roman" pitchFamily="18" charset="0"/>
              </a:endParaRPr>
            </a:p>
          </p:txBody>
        </p:sp>
        <p:sp>
          <p:nvSpPr>
            <p:cNvPr id="11" name="矩形 10"/>
            <p:cNvSpPr/>
            <p:nvPr/>
          </p:nvSpPr>
          <p:spPr>
            <a:xfrm>
              <a:off x="5624328" y="1319270"/>
              <a:ext cx="3268152"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zh-TW" altLang="en-US" sz="2200" b="1" dirty="0">
                  <a:solidFill>
                    <a:srgbClr val="FF0066"/>
                  </a:solidFill>
                  <a:latin typeface="微軟正黑體" pitchFamily="34" charset="-120"/>
                  <a:ea typeface="微軟正黑體" pitchFamily="34" charset="-120"/>
                </a:rPr>
                <a:t>研判土石流災害發生之可能性，並發佈土石流警戒鄉</a:t>
              </a:r>
              <a:r>
                <a:rPr lang="zh-TW" altLang="en-US" sz="2200" b="1" dirty="0" smtClean="0">
                  <a:solidFill>
                    <a:srgbClr val="FF0066"/>
                  </a:solidFill>
                  <a:latin typeface="微軟正黑體" pitchFamily="34" charset="-120"/>
                  <a:ea typeface="微軟正黑體" pitchFamily="34" charset="-120"/>
                </a:rPr>
                <a:t>預報</a:t>
              </a:r>
              <a:endParaRPr lang="zh-TW" altLang="en-US" sz="2200" b="1" dirty="0">
                <a:solidFill>
                  <a:srgbClr val="FF0066"/>
                </a:solidFill>
                <a:latin typeface="微軟正黑體" pitchFamily="34" charset="-120"/>
                <a:ea typeface="微軟正黑體" pitchFamily="34" charset="-120"/>
              </a:endParaRPr>
            </a:p>
          </p:txBody>
        </p:sp>
        <p:sp>
          <p:nvSpPr>
            <p:cNvPr id="12" name="向右箭號 11"/>
            <p:cNvSpPr/>
            <p:nvPr/>
          </p:nvSpPr>
          <p:spPr>
            <a:xfrm>
              <a:off x="5145781" y="1773336"/>
              <a:ext cx="285750" cy="214312"/>
            </a:xfrm>
            <a:prstGeom prst="righ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Times New Roman" pitchFamily="18" charset="0"/>
                <a:cs typeface="Times New Roman" pitchFamily="18" charset="0"/>
              </a:endParaRPr>
            </a:p>
          </p:txBody>
        </p:sp>
      </p:grpSp>
      <p:graphicFrame>
        <p:nvGraphicFramePr>
          <p:cNvPr id="13" name="表格 12"/>
          <p:cNvGraphicFramePr>
            <a:graphicFrameLocks noGrp="1"/>
          </p:cNvGraphicFramePr>
          <p:nvPr>
            <p:extLst>
              <p:ext uri="{D42A27DB-BD31-4B8C-83A1-F6EECF244321}">
                <p14:modId xmlns:p14="http://schemas.microsoft.com/office/powerpoint/2010/main" val="3449541733"/>
              </p:ext>
            </p:extLst>
          </p:nvPr>
        </p:nvGraphicFramePr>
        <p:xfrm>
          <a:off x="935426" y="2912472"/>
          <a:ext cx="8006697" cy="1372444"/>
        </p:xfrm>
        <a:graphic>
          <a:graphicData uri="http://schemas.openxmlformats.org/drawingml/2006/table">
            <a:tbl>
              <a:tblPr firstRow="1" bandRow="1">
                <a:tableStyleId>{5C22544A-7EE6-4342-B048-85BDC9FD1C3A}</a:tableStyleId>
              </a:tblPr>
              <a:tblGrid>
                <a:gridCol w="1849749"/>
                <a:gridCol w="3281674"/>
                <a:gridCol w="2875274"/>
              </a:tblGrid>
              <a:tr h="636040">
                <a:tc>
                  <a:txBody>
                    <a:bodyPr/>
                    <a:lstStyle/>
                    <a:p>
                      <a:pPr algn="ct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農委會水保局</a:t>
                      </a:r>
                      <a:endParaRPr lang="en-US" altLang="zh-TW"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發佈土石流警戒</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CCCC"/>
                    </a:solidFill>
                  </a:tcPr>
                </a:tc>
                <a:tc>
                  <a:txBody>
                    <a:bodyPr/>
                    <a:lstStyle/>
                    <a:p>
                      <a:pPr marL="0" algn="ctr" rtl="0" eaLnBrk="1" latinLnBrk="0" hangingPunct="1"/>
                      <a:r>
                        <a:rPr kumimoji="0" lang="zh-TW" altLang="en-US" sz="1600" b="1" kern="1200"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n-cs"/>
                        </a:rPr>
                        <a:t>發布時機</a:t>
                      </a: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CCCC"/>
                    </a:solidFill>
                  </a:tcPr>
                </a:tc>
                <a:tc>
                  <a:txBody>
                    <a:bodyPr/>
                    <a:lstStyle/>
                    <a:p>
                      <a:pPr marL="0" algn="ctr" rtl="0" eaLnBrk="1" latinLnBrk="0" hangingPunct="1"/>
                      <a:r>
                        <a:rPr kumimoji="0" lang="zh-TW" altLang="en-US" sz="1600" b="1" kern="1200"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n-cs"/>
                        </a:rPr>
                        <a:t>執行</a:t>
                      </a: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CCCC"/>
                    </a:solidFill>
                  </a:tcPr>
                </a:tc>
              </a:tr>
              <a:tr h="368202">
                <a:tc>
                  <a:txBody>
                    <a:bodyPr/>
                    <a:lstStyle/>
                    <a:p>
                      <a:pPr algn="ct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第二級 </a:t>
                      </a:r>
                      <a:r>
                        <a:rPr lang="en-US" altLang="zh-TW"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黃色警戒</a:t>
                      </a:r>
                      <a:r>
                        <a:rPr lang="en-US" altLang="zh-TW"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66"/>
                    </a:solidFill>
                  </a:tcPr>
                </a:tc>
                <a:tc>
                  <a:txBody>
                    <a:bodyPr/>
                    <a:lstStyle/>
                    <a:p>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預測雨量大於土石流警戒基準值時</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66"/>
                    </a:solidFill>
                  </a:tcPr>
                </a:tc>
                <a:tc>
                  <a:txBody>
                    <a:bodyPr/>
                    <a:lstStyle/>
                    <a:p>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地方政府應進行疏散避難勸告</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CC66"/>
                    </a:solidFill>
                  </a:tcPr>
                </a:tc>
              </a:tr>
              <a:tr h="368202">
                <a:tc>
                  <a:txBody>
                    <a:bodyPr/>
                    <a:lstStyle/>
                    <a:p>
                      <a:pPr algn="ct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第一級 </a:t>
                      </a:r>
                      <a:r>
                        <a:rPr lang="en-US" altLang="zh-TW"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紅色警戒</a:t>
                      </a:r>
                      <a:r>
                        <a:rPr lang="en-US" altLang="zh-TW"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C80"/>
                    </a:solidFill>
                  </a:tcPr>
                </a:tc>
                <a:tc>
                  <a:txBody>
                    <a:bodyPr/>
                    <a:lstStyle/>
                    <a:p>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實際降雨已達土石流警戒基準值時</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C80"/>
                    </a:solidFill>
                  </a:tcPr>
                </a:tc>
                <a:tc>
                  <a:txBody>
                    <a:bodyPr/>
                    <a:lstStyle/>
                    <a:p>
                      <a:r>
                        <a:rPr lang="zh-TW" altLang="en-US" sz="1600" b="1" dirty="0" smtClean="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地方政府得指示撤離強制疏散</a:t>
                      </a:r>
                      <a:endParaRPr lang="zh-TW" altLang="en-US" sz="16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91437" marR="91437" marT="45686" marB="456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C80"/>
                    </a:solidFill>
                  </a:tcPr>
                </a:tc>
              </a:tr>
            </a:tbl>
          </a:graphicData>
        </a:graphic>
      </p:graphicFrame>
    </p:spTree>
    <p:extLst>
      <p:ext uri="{BB962C8B-B14F-4D97-AF65-F5344CB8AC3E}">
        <p14:creationId xmlns:p14="http://schemas.microsoft.com/office/powerpoint/2010/main" val="382281325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706563" cy="519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zh-TW" sz="3600" dirty="0">
                <a:latin typeface="微軟正黑體" pitchFamily="34" charset="-120"/>
                <a:ea typeface="微軟正黑體" pitchFamily="34" charset="-120"/>
              </a:rPr>
              <a:t>土石流警戒與發布</a:t>
            </a:r>
            <a:r>
              <a:rPr lang="zh-TW" altLang="zh-TW" sz="3600" dirty="0" smtClean="0">
                <a:latin typeface="微軟正黑體" pitchFamily="34" charset="-120"/>
                <a:ea typeface="微軟正黑體" pitchFamily="34" charset="-120"/>
              </a:rPr>
              <a:t>標準</a:t>
            </a:r>
            <a:endParaRPr lang="zh-TW" altLang="en-US" sz="3600" dirty="0"/>
          </a:p>
        </p:txBody>
      </p:sp>
    </p:spTree>
    <p:extLst>
      <p:ext uri="{BB962C8B-B14F-4D97-AF65-F5344CB8AC3E}">
        <p14:creationId xmlns:p14="http://schemas.microsoft.com/office/powerpoint/2010/main" val="3914595527"/>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a:t>土石流之疏散避難規劃</a:t>
            </a:r>
          </a:p>
        </p:txBody>
      </p:sp>
      <p:sp>
        <p:nvSpPr>
          <p:cNvPr id="3" name="內容版面配置區 2"/>
          <p:cNvSpPr>
            <a:spLocks noGrp="1"/>
          </p:cNvSpPr>
          <p:nvPr>
            <p:ph idx="1"/>
          </p:nvPr>
        </p:nvSpPr>
        <p:spPr/>
        <p:txBody>
          <a:bodyPr>
            <a:normAutofit fontScale="92500" lnSpcReduction="10000"/>
          </a:bodyPr>
          <a:lstStyle/>
          <a:p>
            <a:pPr algn="just">
              <a:lnSpc>
                <a:spcPct val="110000"/>
              </a:lnSpc>
            </a:pPr>
            <a:r>
              <a:rPr lang="zh-TW" altLang="en-US" dirty="0" smtClean="0">
                <a:latin typeface="+mn-ea"/>
                <a:ea typeface="+mn-ea"/>
              </a:rPr>
              <a:t>土</a:t>
            </a:r>
            <a:r>
              <a:rPr lang="zh-TW" altLang="en-US" dirty="0">
                <a:latin typeface="+mn-ea"/>
                <a:ea typeface="+mn-ea"/>
              </a:rPr>
              <a:t>石流保全清冊</a:t>
            </a:r>
          </a:p>
          <a:p>
            <a:pPr lvl="1" algn="just">
              <a:lnSpc>
                <a:spcPct val="110000"/>
              </a:lnSpc>
            </a:pPr>
            <a:r>
              <a:rPr lang="zh-TW" altLang="en-US" dirty="0">
                <a:latin typeface="+mn-ea"/>
                <a:ea typeface="+mn-ea"/>
              </a:rPr>
              <a:t>針對土石流潛勢溪流影響範圍內的</a:t>
            </a:r>
            <a:r>
              <a:rPr lang="zh-TW" altLang="en-US" dirty="0" smtClean="0">
                <a:latin typeface="+mn-ea"/>
                <a:ea typeface="+mn-ea"/>
              </a:rPr>
              <a:t>居民 </a:t>
            </a:r>
            <a:r>
              <a:rPr lang="en-US" altLang="zh-TW" dirty="0" smtClean="0">
                <a:latin typeface="+mn-ea"/>
                <a:ea typeface="+mn-ea"/>
              </a:rPr>
              <a:t>(</a:t>
            </a:r>
            <a:r>
              <a:rPr lang="zh-TW" altLang="en-US" dirty="0">
                <a:latin typeface="+mn-ea"/>
                <a:ea typeface="+mn-ea"/>
              </a:rPr>
              <a:t>或稱保全對象</a:t>
            </a:r>
            <a:r>
              <a:rPr lang="en-US" altLang="zh-TW" dirty="0">
                <a:latin typeface="+mn-ea"/>
                <a:ea typeface="+mn-ea"/>
              </a:rPr>
              <a:t>)</a:t>
            </a:r>
            <a:r>
              <a:rPr lang="zh-TW" altLang="en-US" dirty="0">
                <a:latin typeface="+mn-ea"/>
                <a:ea typeface="+mn-ea"/>
              </a:rPr>
              <a:t>，調查其地址、年齡、是否行動不便、聯絡電話等資料，並造冊</a:t>
            </a:r>
            <a:r>
              <a:rPr lang="zh-TW" altLang="en-US" dirty="0" smtClean="0">
                <a:latin typeface="+mn-ea"/>
                <a:ea typeface="+mn-ea"/>
              </a:rPr>
              <a:t>列出 </a:t>
            </a:r>
            <a:r>
              <a:rPr lang="en-US" altLang="zh-TW" dirty="0" smtClean="0">
                <a:latin typeface="+mn-ea"/>
                <a:ea typeface="+mn-ea"/>
              </a:rPr>
              <a:t>(</a:t>
            </a:r>
            <a:r>
              <a:rPr lang="zh-TW" altLang="en-US" dirty="0">
                <a:latin typeface="+mn-ea"/>
                <a:ea typeface="+mn-ea"/>
              </a:rPr>
              <a:t>請見下表</a:t>
            </a:r>
            <a:r>
              <a:rPr lang="en-US" altLang="zh-TW" dirty="0" smtClean="0">
                <a:latin typeface="+mn-ea"/>
                <a:ea typeface="+mn-ea"/>
              </a:rPr>
              <a:t>)</a:t>
            </a:r>
          </a:p>
          <a:p>
            <a:pPr lvl="1" algn="just">
              <a:lnSpc>
                <a:spcPct val="110000"/>
              </a:lnSpc>
            </a:pPr>
            <a:endParaRPr lang="en-US" altLang="zh-TW" dirty="0" smtClean="0">
              <a:latin typeface="+mn-ea"/>
              <a:ea typeface="+mn-ea"/>
            </a:endParaRPr>
          </a:p>
          <a:p>
            <a:pPr lvl="1" algn="just">
              <a:lnSpc>
                <a:spcPct val="110000"/>
              </a:lnSpc>
            </a:pPr>
            <a:endParaRPr lang="en-US" altLang="zh-TW" dirty="0" smtClean="0">
              <a:latin typeface="+mn-ea"/>
              <a:ea typeface="+mn-ea"/>
            </a:endParaRPr>
          </a:p>
          <a:p>
            <a:pPr algn="just">
              <a:lnSpc>
                <a:spcPct val="110000"/>
              </a:lnSpc>
            </a:pPr>
            <a:endParaRPr lang="en-US" altLang="zh-TW" dirty="0">
              <a:latin typeface="+mn-ea"/>
              <a:ea typeface="+mn-ea"/>
            </a:endParaRPr>
          </a:p>
          <a:p>
            <a:pPr algn="just">
              <a:lnSpc>
                <a:spcPct val="110000"/>
              </a:lnSpc>
            </a:pPr>
            <a:endParaRPr lang="en-US" altLang="zh-TW" dirty="0" smtClean="0">
              <a:latin typeface="+mn-ea"/>
              <a:ea typeface="+mn-ea"/>
            </a:endParaRPr>
          </a:p>
          <a:p>
            <a:pPr algn="just">
              <a:lnSpc>
                <a:spcPct val="110000"/>
              </a:lnSpc>
            </a:pPr>
            <a:endParaRPr lang="en-US" altLang="zh-TW" dirty="0">
              <a:latin typeface="+mn-ea"/>
              <a:ea typeface="+mn-ea"/>
            </a:endParaRPr>
          </a:p>
          <a:p>
            <a:pPr algn="just">
              <a:lnSpc>
                <a:spcPct val="110000"/>
              </a:lnSpc>
            </a:pPr>
            <a:endParaRPr lang="en-US" altLang="zh-TW" dirty="0" smtClean="0">
              <a:latin typeface="+mn-ea"/>
              <a:ea typeface="+mn-ea"/>
            </a:endParaRPr>
          </a:p>
          <a:p>
            <a:pPr lvl="1" algn="just">
              <a:lnSpc>
                <a:spcPct val="110000"/>
              </a:lnSpc>
            </a:pPr>
            <a:r>
              <a:rPr lang="zh-TW" altLang="en-US" dirty="0" smtClean="0">
                <a:latin typeface="+mn-ea"/>
                <a:ea typeface="+mn-ea"/>
              </a:rPr>
              <a:t>通常</a:t>
            </a:r>
            <a:r>
              <a:rPr lang="zh-TW" altLang="en-US" dirty="0">
                <a:latin typeface="+mn-ea"/>
                <a:ea typeface="+mn-ea"/>
              </a:rPr>
              <a:t>縣政府及公所之</a:t>
            </a:r>
            <a:r>
              <a:rPr lang="zh-TW" altLang="en-US" dirty="0">
                <a:solidFill>
                  <a:srgbClr val="FF0066"/>
                </a:solidFill>
                <a:latin typeface="+mn-ea"/>
                <a:ea typeface="+mn-ea"/>
              </a:rPr>
              <a:t>警消</a:t>
            </a:r>
            <a:r>
              <a:rPr lang="zh-TW" altLang="en-US" dirty="0">
                <a:latin typeface="+mn-ea"/>
                <a:ea typeface="+mn-ea"/>
              </a:rPr>
              <a:t>及</a:t>
            </a:r>
            <a:r>
              <a:rPr lang="zh-TW" altLang="en-US" dirty="0">
                <a:solidFill>
                  <a:srgbClr val="FF0066"/>
                </a:solidFill>
                <a:latin typeface="+mn-ea"/>
                <a:ea typeface="+mn-ea"/>
              </a:rPr>
              <a:t>社政</a:t>
            </a:r>
            <a:r>
              <a:rPr lang="zh-TW" altLang="en-US" dirty="0">
                <a:latin typeface="+mn-ea"/>
                <a:ea typeface="+mn-ea"/>
              </a:rPr>
              <a:t>單位均握有土石流保全</a:t>
            </a:r>
            <a:r>
              <a:rPr lang="zh-TW" altLang="en-US" dirty="0" smtClean="0">
                <a:latin typeface="+mn-ea"/>
                <a:ea typeface="+mn-ea"/>
              </a:rPr>
              <a:t>清冊</a:t>
            </a:r>
            <a:endParaRPr lang="en-US" altLang="zh-TW" dirty="0">
              <a:latin typeface="+mn-ea"/>
              <a:ea typeface="+mn-ea"/>
            </a:endParaRPr>
          </a:p>
          <a:p>
            <a:pPr lvl="1" algn="just">
              <a:lnSpc>
                <a:spcPct val="110000"/>
              </a:lnSpc>
            </a:pPr>
            <a:r>
              <a:rPr lang="zh-TW" altLang="en-US" dirty="0" smtClean="0">
                <a:latin typeface="+mn-ea"/>
                <a:ea typeface="+mn-ea"/>
              </a:rPr>
              <a:t>土</a:t>
            </a:r>
            <a:r>
              <a:rPr lang="zh-TW" altLang="en-US" dirty="0">
                <a:latin typeface="+mn-ea"/>
                <a:ea typeface="+mn-ea"/>
              </a:rPr>
              <a:t>石流保全清冊，在災前亦可運用來判斷那些住戶是</a:t>
            </a:r>
            <a:r>
              <a:rPr lang="zh-TW" altLang="en-US" dirty="0">
                <a:solidFill>
                  <a:srgbClr val="FF0066"/>
                </a:solidFill>
                <a:latin typeface="+mn-ea"/>
                <a:ea typeface="+mn-ea"/>
              </a:rPr>
              <a:t>獨居</a:t>
            </a:r>
            <a:r>
              <a:rPr lang="en-US" altLang="zh-TW" dirty="0">
                <a:solidFill>
                  <a:srgbClr val="FF0066"/>
                </a:solidFill>
                <a:latin typeface="+mn-ea"/>
                <a:ea typeface="+mn-ea"/>
              </a:rPr>
              <a:t>/</a:t>
            </a:r>
            <a:r>
              <a:rPr lang="zh-TW" altLang="en-US" dirty="0">
                <a:solidFill>
                  <a:srgbClr val="FF0066"/>
                </a:solidFill>
                <a:latin typeface="+mn-ea"/>
                <a:ea typeface="+mn-ea"/>
              </a:rPr>
              <a:t>無交通工具</a:t>
            </a:r>
            <a:r>
              <a:rPr lang="en-US" altLang="zh-TW" dirty="0">
                <a:solidFill>
                  <a:srgbClr val="FF0066"/>
                </a:solidFill>
                <a:latin typeface="+mn-ea"/>
                <a:ea typeface="+mn-ea"/>
              </a:rPr>
              <a:t>/</a:t>
            </a:r>
            <a:r>
              <a:rPr lang="zh-TW" altLang="en-US" dirty="0">
                <a:solidFill>
                  <a:srgbClr val="FF0066"/>
                </a:solidFill>
                <a:latin typeface="+mn-ea"/>
                <a:ea typeface="+mn-ea"/>
              </a:rPr>
              <a:t>行動不便</a:t>
            </a:r>
            <a:r>
              <a:rPr lang="zh-TW" altLang="en-US" dirty="0">
                <a:latin typeface="+mn-ea"/>
                <a:ea typeface="+mn-ea"/>
              </a:rPr>
              <a:t>，以掌握一個地鄉易受災之人口</a:t>
            </a:r>
            <a:r>
              <a:rPr lang="zh-TW" altLang="en-US" dirty="0" smtClean="0">
                <a:latin typeface="+mn-ea"/>
                <a:ea typeface="+mn-ea"/>
              </a:rPr>
              <a:t>分佈</a:t>
            </a:r>
            <a:endParaRPr lang="en-US" altLang="zh-TW" dirty="0" smtClean="0">
              <a:latin typeface="+mn-ea"/>
              <a:ea typeface="+mn-ea"/>
            </a:endParaRPr>
          </a:p>
          <a:p>
            <a:pPr lvl="1" algn="just">
              <a:lnSpc>
                <a:spcPct val="110000"/>
              </a:lnSpc>
            </a:pPr>
            <a:r>
              <a:rPr lang="zh-TW" altLang="en-US" dirty="0" smtClean="0">
                <a:solidFill>
                  <a:srgbClr val="FF0066"/>
                </a:solidFill>
                <a:latin typeface="+mn-ea"/>
                <a:ea typeface="+mn-ea"/>
              </a:rPr>
              <a:t>村里</a:t>
            </a:r>
            <a:r>
              <a:rPr lang="zh-TW" altLang="en-US" dirty="0">
                <a:solidFill>
                  <a:srgbClr val="FF0066"/>
                </a:solidFill>
                <a:latin typeface="+mn-ea"/>
                <a:ea typeface="+mn-ea"/>
              </a:rPr>
              <a:t>長</a:t>
            </a:r>
            <a:r>
              <a:rPr lang="zh-TW" altLang="en-US" dirty="0">
                <a:latin typeface="+mn-ea"/>
                <a:ea typeface="+mn-ea"/>
              </a:rPr>
              <a:t>平時就要有</a:t>
            </a:r>
            <a:r>
              <a:rPr lang="zh-TW" altLang="en-US" dirty="0">
                <a:solidFill>
                  <a:srgbClr val="FF0066"/>
                </a:solidFill>
                <a:latin typeface="+mn-ea"/>
                <a:ea typeface="+mn-ea"/>
              </a:rPr>
              <a:t>土石流保全清冊</a:t>
            </a:r>
            <a:r>
              <a:rPr lang="zh-TW" altLang="en-US" dirty="0">
                <a:latin typeface="+mn-ea"/>
                <a:ea typeface="+mn-ea"/>
              </a:rPr>
              <a:t>，並善加利用</a:t>
            </a:r>
          </a:p>
          <a:p>
            <a:pPr marL="0" indent="0">
              <a:buNone/>
            </a:pPr>
            <a:endParaRPr lang="en-US" altLang="zh-TW" dirty="0">
              <a:latin typeface="+mn-ea"/>
              <a:ea typeface="+mn-ea"/>
            </a:endParaRPr>
          </a:p>
          <a:p>
            <a:endParaRPr lang="zh-TW" altLang="en-US" dirty="0">
              <a:latin typeface="+mn-ea"/>
              <a:ea typeface="+mn-ea"/>
            </a:endParaRPr>
          </a:p>
        </p:txBody>
      </p:sp>
      <p:sp>
        <p:nvSpPr>
          <p:cNvPr id="4" name="投影片編號版面配置區 3"/>
          <p:cNvSpPr>
            <a:spLocks noGrp="1"/>
          </p:cNvSpPr>
          <p:nvPr>
            <p:ph type="sldNum" sz="quarter" idx="12"/>
          </p:nvPr>
        </p:nvSpPr>
        <p:spPr/>
        <p:txBody>
          <a:bodyPr>
            <a:normAutofit/>
          </a:bodyPr>
          <a:lstStyle/>
          <a:p>
            <a:r>
              <a:rPr lang="en-US" altLang="zh-TW" sz="1000" smtClean="0"/>
              <a:t>〔</a:t>
            </a:r>
            <a:fld id="{73DA0BB7-265A-403C-9275-D587AB510EDC}" type="slidenum">
              <a:rPr lang="zh-TW" altLang="en-US" smtClean="0"/>
              <a:pPr/>
              <a:t>88</a:t>
            </a:fld>
            <a:r>
              <a:rPr lang="en-US" altLang="zh-TW" sz="1000" smtClean="0"/>
              <a:t>〕</a:t>
            </a:r>
            <a:endParaRPr lang="zh-TW" altLang="en-US" sz="1000" dirty="0"/>
          </a:p>
        </p:txBody>
      </p:sp>
      <p:graphicFrame>
        <p:nvGraphicFramePr>
          <p:cNvPr id="5" name="內容版面配置區 5"/>
          <p:cNvGraphicFramePr>
            <a:graphicFrameLocks/>
          </p:cNvGraphicFramePr>
          <p:nvPr>
            <p:extLst>
              <p:ext uri="{D42A27DB-BD31-4B8C-83A1-F6EECF244321}">
                <p14:modId xmlns:p14="http://schemas.microsoft.com/office/powerpoint/2010/main" val="54548565"/>
              </p:ext>
            </p:extLst>
          </p:nvPr>
        </p:nvGraphicFramePr>
        <p:xfrm>
          <a:off x="969551" y="2780928"/>
          <a:ext cx="7562889" cy="1826341"/>
        </p:xfrm>
        <a:graphic>
          <a:graphicData uri="http://schemas.openxmlformats.org/drawingml/2006/table">
            <a:tbl>
              <a:tblPr firstRow="1" bandRow="1">
                <a:tableStyleId>{00A15C55-8517-42AA-B614-E9B94910E393}</a:tableStyleId>
              </a:tblPr>
              <a:tblGrid>
                <a:gridCol w="1251589"/>
                <a:gridCol w="435614"/>
                <a:gridCol w="435614"/>
                <a:gridCol w="884876"/>
                <a:gridCol w="791214"/>
                <a:gridCol w="791214"/>
                <a:gridCol w="613414"/>
                <a:gridCol w="791214"/>
                <a:gridCol w="776926"/>
                <a:gridCol w="791214"/>
              </a:tblGrid>
              <a:tr h="145690">
                <a:tc gridSpan="10">
                  <a:txBody>
                    <a:bodyPr/>
                    <a:lstStyle/>
                    <a:p>
                      <a:pPr algn="ctr">
                        <a:spcAft>
                          <a:spcPts val="0"/>
                        </a:spcAft>
                      </a:pPr>
                      <a:r>
                        <a:rPr lang="zh-TW" sz="1600" b="1" kern="0" dirty="0" smtClean="0">
                          <a:solidFill>
                            <a:schemeClr val="tx1">
                              <a:lumMod val="75000"/>
                              <a:lumOff val="25000"/>
                            </a:schemeClr>
                          </a:solidFill>
                          <a:effectLst/>
                          <a:latin typeface="+mn-ea"/>
                          <a:ea typeface="+mn-ea"/>
                        </a:rPr>
                        <a:t>土</a:t>
                      </a:r>
                      <a:r>
                        <a:rPr lang="zh-TW" sz="1600" b="1" kern="0" dirty="0">
                          <a:solidFill>
                            <a:schemeClr val="tx1">
                              <a:lumMod val="75000"/>
                              <a:lumOff val="25000"/>
                            </a:schemeClr>
                          </a:solidFill>
                          <a:effectLst/>
                          <a:latin typeface="+mn-ea"/>
                          <a:ea typeface="+mn-ea"/>
                        </a:rPr>
                        <a:t>石流潛勢溪流影響範圍保全對象清冊﹙桃園縣</a:t>
                      </a:r>
                      <a:r>
                        <a:rPr lang="en-US" sz="1600" b="1" kern="0" dirty="0">
                          <a:solidFill>
                            <a:schemeClr val="tx1">
                              <a:lumMod val="75000"/>
                              <a:lumOff val="25000"/>
                            </a:schemeClr>
                          </a:solidFill>
                          <a:effectLst/>
                          <a:latin typeface="+mn-ea"/>
                          <a:ea typeface="+mn-ea"/>
                        </a:rPr>
                        <a:t>**</a:t>
                      </a:r>
                      <a:r>
                        <a:rPr lang="zh-TW" sz="1600" b="1" kern="0" dirty="0">
                          <a:solidFill>
                            <a:schemeClr val="tx1">
                              <a:lumMod val="75000"/>
                              <a:lumOff val="25000"/>
                            </a:schemeClr>
                          </a:solidFill>
                          <a:effectLst/>
                          <a:latin typeface="+mn-ea"/>
                          <a:ea typeface="+mn-ea"/>
                        </a:rPr>
                        <a:t>里﹚</a:t>
                      </a:r>
                      <a:endParaRPr lang="zh-TW" sz="1600" b="1" kern="100" dirty="0">
                        <a:solidFill>
                          <a:schemeClr val="tx1">
                            <a:lumMod val="75000"/>
                            <a:lumOff val="25000"/>
                          </a:schemeClr>
                        </a:solidFill>
                        <a:effectLst/>
                        <a:latin typeface="+mn-ea"/>
                        <a:ea typeface="+mn-ea"/>
                        <a:cs typeface="Times New Roman" pitchFamily="18" charset="0"/>
                      </a:endParaRPr>
                    </a:p>
                  </a:txBody>
                  <a:tcPr marL="17782" marR="177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33001">
                <a:tc>
                  <a:txBody>
                    <a:bodyPr/>
                    <a:lstStyle/>
                    <a:p>
                      <a:pPr algn="ctr">
                        <a:spcAft>
                          <a:spcPts val="0"/>
                        </a:spcAft>
                      </a:pPr>
                      <a:r>
                        <a:rPr lang="zh-TW" sz="1400" b="1" kern="0" dirty="0">
                          <a:solidFill>
                            <a:schemeClr val="bg1"/>
                          </a:solidFill>
                          <a:effectLst>
                            <a:outerShdw blurRad="38100" dist="38100" dir="2700000" algn="tl">
                              <a:srgbClr val="000000">
                                <a:alpha val="43137"/>
                              </a:srgbClr>
                            </a:outerShdw>
                          </a:effectLst>
                          <a:latin typeface="+mn-ea"/>
                          <a:ea typeface="+mn-ea"/>
                        </a:rPr>
                        <a:t>保全對象地址</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sz="1400" b="1" kern="0" dirty="0">
                          <a:solidFill>
                            <a:schemeClr val="bg1"/>
                          </a:solidFill>
                          <a:effectLst>
                            <a:outerShdw blurRad="38100" dist="38100" dir="2700000" algn="tl">
                              <a:srgbClr val="000000">
                                <a:alpha val="43137"/>
                              </a:srgbClr>
                            </a:outerShdw>
                          </a:effectLst>
                          <a:latin typeface="+mn-ea"/>
                          <a:ea typeface="+mn-ea"/>
                        </a:rPr>
                        <a:t>姓名</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sz="1400" b="1" kern="0" dirty="0">
                          <a:solidFill>
                            <a:schemeClr val="bg1"/>
                          </a:solidFill>
                          <a:effectLst>
                            <a:outerShdw blurRad="38100" dist="38100" dir="2700000" algn="tl">
                              <a:srgbClr val="000000">
                                <a:alpha val="43137"/>
                              </a:srgbClr>
                            </a:outerShdw>
                          </a:effectLst>
                          <a:latin typeface="+mn-ea"/>
                          <a:ea typeface="+mn-ea"/>
                        </a:rPr>
                        <a:t>性別</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sz="1400" b="1" kern="0" dirty="0">
                          <a:solidFill>
                            <a:schemeClr val="bg1"/>
                          </a:solidFill>
                          <a:effectLst>
                            <a:outerShdw blurRad="38100" dist="38100" dir="2700000" algn="tl">
                              <a:srgbClr val="000000">
                                <a:alpha val="43137"/>
                              </a:srgbClr>
                            </a:outerShdw>
                          </a:effectLst>
                          <a:latin typeface="+mn-ea"/>
                          <a:ea typeface="+mn-ea"/>
                        </a:rPr>
                        <a:t>出生日期</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是否為</a:t>
                      </a:r>
                      <a:endParaRPr lang="en-US" altLang="zh-TW" sz="1400" b="1" kern="100" dirty="0" smtClean="0">
                        <a:solidFill>
                          <a:schemeClr val="bg1"/>
                        </a:solidFill>
                        <a:effectLst>
                          <a:outerShdw blurRad="38100" dist="38100" dir="2700000" algn="tl">
                            <a:srgbClr val="000000">
                              <a:alpha val="43137"/>
                            </a:srgbClr>
                          </a:outerShdw>
                        </a:effectLst>
                        <a:latin typeface="+mn-ea"/>
                        <a:ea typeface="+mn-ea"/>
                      </a:endParaRPr>
                    </a:p>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行動不便</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有否</a:t>
                      </a:r>
                      <a:endParaRPr lang="en-US" altLang="zh-TW" sz="1400" b="1" kern="100" dirty="0" smtClean="0">
                        <a:solidFill>
                          <a:schemeClr val="bg1"/>
                        </a:solidFill>
                        <a:effectLst>
                          <a:outerShdw blurRad="38100" dist="38100" dir="2700000" algn="tl">
                            <a:srgbClr val="000000">
                              <a:alpha val="43137"/>
                            </a:srgbClr>
                          </a:outerShdw>
                        </a:effectLst>
                        <a:latin typeface="+mn-ea"/>
                        <a:ea typeface="+mn-ea"/>
                      </a:endParaRPr>
                    </a:p>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交通工具</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sz="1400" b="1" kern="0" dirty="0">
                          <a:solidFill>
                            <a:schemeClr val="bg1"/>
                          </a:solidFill>
                          <a:effectLst>
                            <a:outerShdw blurRad="38100" dist="38100" dir="2700000" algn="tl">
                              <a:srgbClr val="000000">
                                <a:alpha val="43137"/>
                              </a:srgbClr>
                            </a:outerShdw>
                          </a:effectLst>
                          <a:latin typeface="+mn-ea"/>
                          <a:ea typeface="+mn-ea"/>
                        </a:rPr>
                        <a:t>實際</a:t>
                      </a:r>
                      <a:r>
                        <a:rPr lang="zh-TW" sz="1400" b="1" kern="0" dirty="0" smtClean="0">
                          <a:solidFill>
                            <a:schemeClr val="bg1"/>
                          </a:solidFill>
                          <a:effectLst>
                            <a:outerShdw blurRad="38100" dist="38100" dir="2700000" algn="tl">
                              <a:srgbClr val="000000">
                                <a:alpha val="43137"/>
                              </a:srgbClr>
                            </a:outerShdw>
                          </a:effectLst>
                          <a:latin typeface="+mn-ea"/>
                          <a:ea typeface="+mn-ea"/>
                        </a:rPr>
                        <a:t>居</a:t>
                      </a:r>
                      <a:endParaRPr lang="en-US" altLang="zh-TW" sz="1400" b="1" kern="0" dirty="0" smtClean="0">
                        <a:solidFill>
                          <a:schemeClr val="bg1"/>
                        </a:solidFill>
                        <a:effectLst>
                          <a:outerShdw blurRad="38100" dist="38100" dir="2700000" algn="tl">
                            <a:srgbClr val="000000">
                              <a:alpha val="43137"/>
                            </a:srgbClr>
                          </a:outerShdw>
                        </a:effectLst>
                        <a:latin typeface="+mn-ea"/>
                        <a:ea typeface="+mn-ea"/>
                      </a:endParaRPr>
                    </a:p>
                    <a:p>
                      <a:pPr algn="ctr">
                        <a:spcAft>
                          <a:spcPts val="0"/>
                        </a:spcAft>
                      </a:pPr>
                      <a:r>
                        <a:rPr lang="zh-TW" sz="1400" b="1" kern="0" dirty="0" smtClean="0">
                          <a:solidFill>
                            <a:schemeClr val="bg1"/>
                          </a:solidFill>
                          <a:effectLst>
                            <a:outerShdw blurRad="38100" dist="38100" dir="2700000" algn="tl">
                              <a:srgbClr val="000000">
                                <a:alpha val="43137"/>
                              </a:srgbClr>
                            </a:outerShdw>
                          </a:effectLst>
                          <a:latin typeface="+mn-ea"/>
                          <a:ea typeface="+mn-ea"/>
                        </a:rPr>
                        <a:t>住</a:t>
                      </a:r>
                      <a:r>
                        <a:rPr lang="zh-TW" sz="1400" b="1" kern="0" dirty="0">
                          <a:solidFill>
                            <a:schemeClr val="bg1"/>
                          </a:solidFill>
                          <a:effectLst>
                            <a:outerShdw blurRad="38100" dist="38100" dir="2700000" algn="tl">
                              <a:srgbClr val="000000">
                                <a:alpha val="43137"/>
                              </a:srgbClr>
                            </a:outerShdw>
                          </a:effectLst>
                          <a:latin typeface="+mn-ea"/>
                          <a:ea typeface="+mn-ea"/>
                        </a:rPr>
                        <a:t>於此</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家庭</a:t>
                      </a:r>
                      <a:endParaRPr lang="en-US" altLang="zh-TW" sz="1400" b="1" kern="100" dirty="0" smtClean="0">
                        <a:solidFill>
                          <a:schemeClr val="bg1"/>
                        </a:solidFill>
                        <a:effectLst>
                          <a:outerShdw blurRad="38100" dist="38100" dir="2700000" algn="tl">
                            <a:srgbClr val="000000">
                              <a:alpha val="43137"/>
                            </a:srgbClr>
                          </a:outerShdw>
                        </a:effectLst>
                        <a:latin typeface="+mn-ea"/>
                        <a:ea typeface="+mn-ea"/>
                      </a:endParaRPr>
                    </a:p>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聯絡電話</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手機</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c>
                  <a:txBody>
                    <a:bodyPr/>
                    <a:lstStyle/>
                    <a:p>
                      <a:pPr algn="ctr">
                        <a:spcAft>
                          <a:spcPts val="0"/>
                        </a:spcAft>
                      </a:pPr>
                      <a:r>
                        <a:rPr lang="zh-TW" altLang="en-US" sz="1400" b="1" kern="100" dirty="0" smtClean="0">
                          <a:solidFill>
                            <a:schemeClr val="bg1"/>
                          </a:solidFill>
                          <a:effectLst>
                            <a:outerShdw blurRad="38100" dist="38100" dir="2700000" algn="tl">
                              <a:srgbClr val="000000">
                                <a:alpha val="43137"/>
                              </a:srgbClr>
                            </a:outerShdw>
                          </a:effectLst>
                          <a:latin typeface="+mn-ea"/>
                          <a:ea typeface="+mn-ea"/>
                        </a:rPr>
                        <a:t>避難處所</a:t>
                      </a:r>
                      <a:endParaRPr lang="zh-TW" sz="1400" b="1" kern="100" dirty="0">
                        <a:solidFill>
                          <a:schemeClr val="bg1"/>
                        </a:solidFill>
                        <a:effectLst>
                          <a:outerShdw blurRad="38100" dist="38100" dir="2700000" algn="tl">
                            <a:srgbClr val="000000">
                              <a:alpha val="43137"/>
                            </a:srgbClr>
                          </a:outerShdw>
                        </a:effectLst>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33CCCC"/>
                    </a:solidFill>
                  </a:tcPr>
                </a:tc>
              </a:tr>
              <a:tr h="316500">
                <a:tc>
                  <a:txBody>
                    <a:bodyPr/>
                    <a:lstStyle/>
                    <a:p>
                      <a:pPr algn="ctr">
                        <a:spcAft>
                          <a:spcPts val="0"/>
                        </a:spcAft>
                      </a:pPr>
                      <a:r>
                        <a:rPr lang="en-US" sz="1400" b="1" kern="0" dirty="0">
                          <a:solidFill>
                            <a:schemeClr val="tx1">
                              <a:lumMod val="75000"/>
                              <a:lumOff val="25000"/>
                            </a:schemeClr>
                          </a:solidFill>
                          <a:latin typeface="+mn-ea"/>
                          <a:ea typeface="+mn-ea"/>
                        </a:rPr>
                        <a:t>1</a:t>
                      </a:r>
                      <a:r>
                        <a:rPr lang="zh-TW" sz="1400" b="1" kern="0" dirty="0">
                          <a:solidFill>
                            <a:schemeClr val="tx1">
                              <a:lumMod val="75000"/>
                              <a:lumOff val="25000"/>
                            </a:schemeClr>
                          </a:solidFill>
                          <a:latin typeface="+mn-ea"/>
                          <a:ea typeface="+mn-ea"/>
                        </a:rPr>
                        <a:t>鄰</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巷</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號之</a:t>
                      </a:r>
                      <a:r>
                        <a:rPr lang="en-US" sz="1400" b="1" kern="0" dirty="0">
                          <a:solidFill>
                            <a:schemeClr val="tx1">
                              <a:lumMod val="75000"/>
                              <a:lumOff val="25000"/>
                            </a:schemeClr>
                          </a:solidFill>
                          <a:latin typeface="+mn-ea"/>
                          <a:ea typeface="+mn-ea"/>
                        </a:rPr>
                        <a:t>1</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dirty="0">
                          <a:solidFill>
                            <a:schemeClr val="tx1">
                              <a:lumMod val="75000"/>
                              <a:lumOff val="25000"/>
                            </a:schemeClr>
                          </a:solidFill>
                          <a:latin typeface="+mn-ea"/>
                          <a:ea typeface="+mn-ea"/>
                        </a:rPr>
                        <a:t>謝</a:t>
                      </a:r>
                      <a:r>
                        <a:rPr lang="en-US" sz="1400" b="1" kern="0" dirty="0">
                          <a:solidFill>
                            <a:schemeClr val="tx1">
                              <a:lumMod val="75000"/>
                              <a:lumOff val="25000"/>
                            </a:schemeClr>
                          </a:solidFill>
                          <a:latin typeface="+mn-ea"/>
                          <a:ea typeface="+mn-ea"/>
                        </a:rPr>
                        <a:t>**</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a:solidFill>
                            <a:schemeClr val="tx1">
                              <a:lumMod val="75000"/>
                              <a:lumOff val="25000"/>
                            </a:schemeClr>
                          </a:solidFill>
                          <a:latin typeface="+mn-ea"/>
                          <a:ea typeface="+mn-ea"/>
                        </a:rPr>
                        <a:t>男</a:t>
                      </a:r>
                      <a:endParaRPr lang="zh-TW" sz="1400" b="1" kern="10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sz="1400" b="1" kern="0" dirty="0">
                          <a:solidFill>
                            <a:schemeClr val="tx1">
                              <a:lumMod val="75000"/>
                              <a:lumOff val="25000"/>
                            </a:schemeClr>
                          </a:solidFill>
                          <a:latin typeface="+mn-ea"/>
                          <a:ea typeface="+mn-ea"/>
                        </a:rPr>
                        <a:t>19**/7/**</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否</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有</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dirty="0">
                          <a:solidFill>
                            <a:schemeClr val="tx1">
                              <a:lumMod val="75000"/>
                              <a:lumOff val="25000"/>
                            </a:schemeClr>
                          </a:solidFill>
                          <a:latin typeface="+mn-ea"/>
                          <a:ea typeface="+mn-ea"/>
                        </a:rPr>
                        <a:t>是</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altLang="zh-TW" sz="1000" b="1" kern="100" dirty="0" smtClean="0">
                          <a:solidFill>
                            <a:schemeClr val="tx1">
                              <a:lumMod val="75000"/>
                              <a:lumOff val="25000"/>
                            </a:schemeClr>
                          </a:solidFill>
                          <a:latin typeface="+mn-ea"/>
                          <a:ea typeface="+mn-ea"/>
                        </a:rPr>
                        <a:t>03-268</a:t>
                      </a:r>
                      <a:r>
                        <a:rPr lang="zh-TW" altLang="en-US" sz="1000" b="1" kern="100" dirty="0" smtClean="0">
                          <a:solidFill>
                            <a:schemeClr val="tx1">
                              <a:lumMod val="75000"/>
                              <a:lumOff val="25000"/>
                            </a:schemeClr>
                          </a:solidFill>
                          <a:latin typeface="+mn-ea"/>
                          <a:ea typeface="+mn-ea"/>
                        </a:rPr>
                        <a:t>**</a:t>
                      </a:r>
                      <a:r>
                        <a:rPr lang="en-US" altLang="zh-TW" sz="1000" b="1" kern="100" dirty="0" smtClean="0">
                          <a:solidFill>
                            <a:schemeClr val="tx1">
                              <a:lumMod val="75000"/>
                              <a:lumOff val="25000"/>
                            </a:schemeClr>
                          </a:solidFill>
                          <a:latin typeface="+mn-ea"/>
                          <a:ea typeface="+mn-ea"/>
                        </a:rPr>
                        <a:t>11</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altLang="zh-TW" sz="1000" b="1" kern="100" dirty="0" smtClean="0">
                          <a:solidFill>
                            <a:schemeClr val="tx1">
                              <a:lumMod val="75000"/>
                              <a:lumOff val="25000"/>
                            </a:schemeClr>
                          </a:solidFill>
                          <a:latin typeface="+mn-ea"/>
                          <a:ea typeface="+mn-ea"/>
                        </a:rPr>
                        <a:t>0926</a:t>
                      </a:r>
                      <a:r>
                        <a:rPr lang="zh-TW" altLang="en-US" sz="1000" b="1" kern="100" dirty="0" smtClean="0">
                          <a:solidFill>
                            <a:schemeClr val="tx1">
                              <a:lumMod val="75000"/>
                              <a:lumOff val="25000"/>
                            </a:schemeClr>
                          </a:solidFill>
                          <a:latin typeface="+mn-ea"/>
                          <a:ea typeface="+mn-ea"/>
                        </a:rPr>
                        <a:t>***</a:t>
                      </a:r>
                      <a:r>
                        <a:rPr lang="en-US" altLang="zh-TW" sz="1000" b="1" kern="100" dirty="0" smtClean="0">
                          <a:solidFill>
                            <a:schemeClr val="tx1">
                              <a:lumMod val="75000"/>
                              <a:lumOff val="25000"/>
                            </a:schemeClr>
                          </a:solidFill>
                          <a:latin typeface="+mn-ea"/>
                          <a:ea typeface="+mn-ea"/>
                        </a:rPr>
                        <a:t>962</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**國小</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r h="316500">
                <a:tc>
                  <a:txBody>
                    <a:bodyPr/>
                    <a:lstStyle/>
                    <a:p>
                      <a:pPr algn="ctr">
                        <a:spcAft>
                          <a:spcPts val="0"/>
                        </a:spcAft>
                      </a:pPr>
                      <a:r>
                        <a:rPr lang="en-US" sz="1400" b="1" kern="0" dirty="0">
                          <a:solidFill>
                            <a:schemeClr val="tx1">
                              <a:lumMod val="75000"/>
                              <a:lumOff val="25000"/>
                            </a:schemeClr>
                          </a:solidFill>
                          <a:latin typeface="+mn-ea"/>
                          <a:ea typeface="+mn-ea"/>
                        </a:rPr>
                        <a:t>1</a:t>
                      </a:r>
                      <a:r>
                        <a:rPr lang="zh-TW" sz="1400" b="1" kern="0" dirty="0">
                          <a:solidFill>
                            <a:schemeClr val="tx1">
                              <a:lumMod val="75000"/>
                              <a:lumOff val="25000"/>
                            </a:schemeClr>
                          </a:solidFill>
                          <a:latin typeface="+mn-ea"/>
                          <a:ea typeface="+mn-ea"/>
                        </a:rPr>
                        <a:t>鄰</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巷</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號之</a:t>
                      </a:r>
                      <a:r>
                        <a:rPr lang="en-US" sz="1400" b="1" kern="0" dirty="0">
                          <a:solidFill>
                            <a:schemeClr val="tx1">
                              <a:lumMod val="75000"/>
                              <a:lumOff val="25000"/>
                            </a:schemeClr>
                          </a:solidFill>
                          <a:latin typeface="+mn-ea"/>
                          <a:ea typeface="+mn-ea"/>
                        </a:rPr>
                        <a:t>*</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sz="1400" b="1" kern="0">
                          <a:solidFill>
                            <a:schemeClr val="tx1">
                              <a:lumMod val="75000"/>
                              <a:lumOff val="25000"/>
                            </a:schemeClr>
                          </a:solidFill>
                          <a:latin typeface="+mn-ea"/>
                          <a:ea typeface="+mn-ea"/>
                        </a:rPr>
                        <a:t>林</a:t>
                      </a:r>
                      <a:r>
                        <a:rPr lang="en-US" sz="1400" b="1" kern="0">
                          <a:solidFill>
                            <a:schemeClr val="tx1">
                              <a:lumMod val="75000"/>
                              <a:lumOff val="25000"/>
                            </a:schemeClr>
                          </a:solidFill>
                          <a:latin typeface="+mn-ea"/>
                          <a:ea typeface="+mn-ea"/>
                        </a:rPr>
                        <a:t>**</a:t>
                      </a:r>
                      <a:endParaRPr lang="zh-TW" sz="1400" b="1" kern="10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sz="1400" b="1" kern="0" dirty="0">
                          <a:solidFill>
                            <a:schemeClr val="tx1">
                              <a:lumMod val="75000"/>
                              <a:lumOff val="25000"/>
                            </a:schemeClr>
                          </a:solidFill>
                          <a:latin typeface="+mn-ea"/>
                          <a:ea typeface="+mn-ea"/>
                        </a:rPr>
                        <a:t>男</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en-US" sz="1400" b="1" kern="0" dirty="0">
                          <a:solidFill>
                            <a:schemeClr val="tx1">
                              <a:lumMod val="75000"/>
                              <a:lumOff val="25000"/>
                            </a:schemeClr>
                          </a:solidFill>
                          <a:latin typeface="+mn-ea"/>
                          <a:ea typeface="+mn-ea"/>
                        </a:rPr>
                        <a:t>19**/5/**</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否</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否</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sz="1400" b="1" kern="0" dirty="0">
                          <a:solidFill>
                            <a:schemeClr val="tx1">
                              <a:lumMod val="75000"/>
                              <a:lumOff val="25000"/>
                            </a:schemeClr>
                          </a:solidFill>
                          <a:latin typeface="+mn-ea"/>
                          <a:ea typeface="+mn-ea"/>
                        </a:rPr>
                        <a:t>是</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altLang="en-US" sz="1000" b="1" kern="100" dirty="0" smtClean="0">
                          <a:solidFill>
                            <a:schemeClr val="tx1">
                              <a:lumMod val="75000"/>
                              <a:lumOff val="25000"/>
                            </a:schemeClr>
                          </a:solidFill>
                          <a:latin typeface="+mn-ea"/>
                          <a:ea typeface="+mn-ea"/>
                        </a:rPr>
                        <a:t>同上</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en-US" altLang="zh-TW" sz="1000" b="1" kern="100" dirty="0" smtClean="0">
                          <a:solidFill>
                            <a:schemeClr val="tx1">
                              <a:lumMod val="75000"/>
                              <a:lumOff val="25000"/>
                            </a:schemeClr>
                          </a:solidFill>
                          <a:latin typeface="+mn-ea"/>
                          <a:ea typeface="+mn-ea"/>
                        </a:rPr>
                        <a:t>0926</a:t>
                      </a:r>
                      <a:r>
                        <a:rPr lang="zh-TW" altLang="en-US" sz="1000" b="1" kern="100" dirty="0" smtClean="0">
                          <a:solidFill>
                            <a:schemeClr val="tx1">
                              <a:lumMod val="75000"/>
                              <a:lumOff val="25000"/>
                            </a:schemeClr>
                          </a:solidFill>
                          <a:latin typeface="+mn-ea"/>
                          <a:ea typeface="+mn-ea"/>
                        </a:rPr>
                        <a:t>***</a:t>
                      </a:r>
                      <a:r>
                        <a:rPr lang="en-US" altLang="zh-TW" sz="1000" b="1" kern="100" dirty="0" smtClean="0">
                          <a:solidFill>
                            <a:schemeClr val="tx1">
                              <a:lumMod val="75000"/>
                              <a:lumOff val="25000"/>
                            </a:schemeClr>
                          </a:solidFill>
                          <a:latin typeface="+mn-ea"/>
                          <a:ea typeface="+mn-ea"/>
                        </a:rPr>
                        <a:t>123</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**國小</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r>
              <a:tr h="316500">
                <a:tc>
                  <a:txBody>
                    <a:bodyPr/>
                    <a:lstStyle/>
                    <a:p>
                      <a:pPr algn="ctr">
                        <a:spcAft>
                          <a:spcPts val="0"/>
                        </a:spcAft>
                      </a:pPr>
                      <a:r>
                        <a:rPr lang="en-US" sz="1400" b="1" kern="0" dirty="0">
                          <a:solidFill>
                            <a:schemeClr val="tx1">
                              <a:lumMod val="75000"/>
                              <a:lumOff val="25000"/>
                            </a:schemeClr>
                          </a:solidFill>
                          <a:latin typeface="+mn-ea"/>
                          <a:ea typeface="+mn-ea"/>
                        </a:rPr>
                        <a:t>1</a:t>
                      </a:r>
                      <a:r>
                        <a:rPr lang="zh-TW" sz="1400" b="1" kern="0" dirty="0">
                          <a:solidFill>
                            <a:schemeClr val="tx1">
                              <a:lumMod val="75000"/>
                              <a:lumOff val="25000"/>
                            </a:schemeClr>
                          </a:solidFill>
                          <a:latin typeface="+mn-ea"/>
                          <a:ea typeface="+mn-ea"/>
                        </a:rPr>
                        <a:t>鄰</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巷</a:t>
                      </a:r>
                      <a:r>
                        <a:rPr lang="en-US" sz="1400" b="1" kern="0" dirty="0">
                          <a:solidFill>
                            <a:schemeClr val="tx1">
                              <a:lumMod val="75000"/>
                              <a:lumOff val="25000"/>
                            </a:schemeClr>
                          </a:solidFill>
                          <a:latin typeface="+mn-ea"/>
                          <a:ea typeface="+mn-ea"/>
                        </a:rPr>
                        <a:t>*</a:t>
                      </a:r>
                      <a:r>
                        <a:rPr lang="zh-TW" sz="1400" b="1" kern="0" dirty="0">
                          <a:solidFill>
                            <a:schemeClr val="tx1">
                              <a:lumMod val="75000"/>
                              <a:lumOff val="25000"/>
                            </a:schemeClr>
                          </a:solidFill>
                          <a:latin typeface="+mn-ea"/>
                          <a:ea typeface="+mn-ea"/>
                        </a:rPr>
                        <a:t>號之</a:t>
                      </a:r>
                      <a:r>
                        <a:rPr lang="en-US" sz="1400" b="1" kern="0" dirty="0">
                          <a:solidFill>
                            <a:schemeClr val="tx1">
                              <a:lumMod val="75000"/>
                              <a:lumOff val="25000"/>
                            </a:schemeClr>
                          </a:solidFill>
                          <a:latin typeface="+mn-ea"/>
                          <a:ea typeface="+mn-ea"/>
                        </a:rPr>
                        <a:t>*</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dirty="0">
                          <a:solidFill>
                            <a:schemeClr val="tx1">
                              <a:lumMod val="75000"/>
                              <a:lumOff val="25000"/>
                            </a:schemeClr>
                          </a:solidFill>
                          <a:latin typeface="+mn-ea"/>
                          <a:ea typeface="+mn-ea"/>
                        </a:rPr>
                        <a:t>許</a:t>
                      </a:r>
                      <a:r>
                        <a:rPr lang="en-US" sz="1400" b="1" kern="0" dirty="0">
                          <a:solidFill>
                            <a:schemeClr val="tx1">
                              <a:lumMod val="75000"/>
                              <a:lumOff val="25000"/>
                            </a:schemeClr>
                          </a:solidFill>
                          <a:latin typeface="+mn-ea"/>
                          <a:ea typeface="+mn-ea"/>
                        </a:rPr>
                        <a:t>**</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dirty="0">
                          <a:solidFill>
                            <a:schemeClr val="tx1">
                              <a:lumMod val="75000"/>
                              <a:lumOff val="25000"/>
                            </a:schemeClr>
                          </a:solidFill>
                          <a:latin typeface="+mn-ea"/>
                          <a:ea typeface="+mn-ea"/>
                        </a:rPr>
                        <a:t>男</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sz="1400" b="1" kern="0" dirty="0">
                          <a:solidFill>
                            <a:schemeClr val="tx1">
                              <a:lumMod val="75000"/>
                              <a:lumOff val="25000"/>
                            </a:schemeClr>
                          </a:solidFill>
                          <a:latin typeface="+mn-ea"/>
                          <a:ea typeface="+mn-ea"/>
                        </a:rPr>
                        <a:t>19**/3/**</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否</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有</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sz="1400" b="1" kern="0" dirty="0">
                          <a:solidFill>
                            <a:schemeClr val="tx1">
                              <a:lumMod val="75000"/>
                              <a:lumOff val="25000"/>
                            </a:schemeClr>
                          </a:solidFill>
                          <a:latin typeface="+mn-ea"/>
                          <a:ea typeface="+mn-ea"/>
                        </a:rPr>
                        <a:t>是</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altLang="zh-TW" sz="1000" b="1" kern="100" dirty="0" smtClean="0">
                          <a:solidFill>
                            <a:schemeClr val="tx1">
                              <a:lumMod val="75000"/>
                              <a:lumOff val="25000"/>
                            </a:schemeClr>
                          </a:solidFill>
                          <a:latin typeface="+mn-ea"/>
                          <a:ea typeface="+mn-ea"/>
                        </a:rPr>
                        <a:t>03-268</a:t>
                      </a:r>
                      <a:r>
                        <a:rPr lang="zh-TW" altLang="en-US" sz="1000" b="1" kern="100" dirty="0" smtClean="0">
                          <a:solidFill>
                            <a:schemeClr val="tx1">
                              <a:lumMod val="75000"/>
                              <a:lumOff val="25000"/>
                            </a:schemeClr>
                          </a:solidFill>
                          <a:latin typeface="+mn-ea"/>
                          <a:ea typeface="+mn-ea"/>
                        </a:rPr>
                        <a:t>**</a:t>
                      </a:r>
                      <a:r>
                        <a:rPr lang="en-US" altLang="zh-TW" sz="1000" b="1" kern="100" dirty="0" smtClean="0">
                          <a:solidFill>
                            <a:schemeClr val="tx1">
                              <a:lumMod val="75000"/>
                              <a:lumOff val="25000"/>
                            </a:schemeClr>
                          </a:solidFill>
                          <a:latin typeface="+mn-ea"/>
                          <a:ea typeface="+mn-ea"/>
                        </a:rPr>
                        <a:t>22</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en-US" altLang="zh-TW" sz="1000" b="1" kern="100" dirty="0" smtClean="0">
                          <a:solidFill>
                            <a:schemeClr val="tx1">
                              <a:lumMod val="75000"/>
                              <a:lumOff val="25000"/>
                            </a:schemeClr>
                          </a:solidFill>
                          <a:latin typeface="+mn-ea"/>
                          <a:ea typeface="+mn-ea"/>
                        </a:rPr>
                        <a:t>0926</a:t>
                      </a:r>
                      <a:r>
                        <a:rPr lang="zh-TW" altLang="en-US" sz="1000" b="1" kern="100" dirty="0" smtClean="0">
                          <a:solidFill>
                            <a:schemeClr val="tx1">
                              <a:lumMod val="75000"/>
                              <a:lumOff val="25000"/>
                            </a:schemeClr>
                          </a:solidFill>
                          <a:latin typeface="+mn-ea"/>
                          <a:ea typeface="+mn-ea"/>
                        </a:rPr>
                        <a:t>***</a:t>
                      </a:r>
                      <a:r>
                        <a:rPr lang="en-US" altLang="zh-TW" sz="1000" b="1" kern="100" dirty="0" smtClean="0">
                          <a:solidFill>
                            <a:schemeClr val="tx1">
                              <a:lumMod val="75000"/>
                              <a:lumOff val="25000"/>
                            </a:schemeClr>
                          </a:solidFill>
                          <a:latin typeface="+mn-ea"/>
                          <a:ea typeface="+mn-ea"/>
                        </a:rPr>
                        <a:t>987</a:t>
                      </a:r>
                      <a:endParaRPr lang="zh-TW" sz="10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spcAft>
                          <a:spcPts val="0"/>
                        </a:spcAft>
                      </a:pPr>
                      <a:r>
                        <a:rPr lang="zh-TW" altLang="en-US" sz="1400" b="1" kern="100" dirty="0" smtClean="0">
                          <a:solidFill>
                            <a:schemeClr val="tx1">
                              <a:lumMod val="75000"/>
                              <a:lumOff val="25000"/>
                            </a:schemeClr>
                          </a:solidFill>
                          <a:latin typeface="+mn-ea"/>
                          <a:ea typeface="+mn-ea"/>
                        </a:rPr>
                        <a:t>**國小</a:t>
                      </a:r>
                      <a:endParaRPr lang="zh-TW" sz="1400" b="1" kern="100" dirty="0">
                        <a:solidFill>
                          <a:schemeClr val="tx1">
                            <a:lumMod val="75000"/>
                            <a:lumOff val="25000"/>
                          </a:schemeClr>
                        </a:solidFill>
                        <a:latin typeface="+mn-ea"/>
                        <a:ea typeface="+mn-ea"/>
                        <a:cs typeface="Times New Roman" pitchFamily="18" charset="0"/>
                      </a:endParaRPr>
                    </a:p>
                  </a:txBody>
                  <a:tcPr marL="17782" marR="1778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810877942"/>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a:t>颱洪災害之疏散避難</a:t>
            </a:r>
            <a:r>
              <a:rPr lang="zh-TW" altLang="en-US" sz="3200" dirty="0" smtClean="0"/>
              <a:t>規劃</a:t>
            </a:r>
            <a:endParaRPr lang="zh-TW" altLang="en-US" sz="3200" dirty="0"/>
          </a:p>
        </p:txBody>
      </p:sp>
      <p:sp>
        <p:nvSpPr>
          <p:cNvPr id="3" name="內容版面配置區 2"/>
          <p:cNvSpPr>
            <a:spLocks noGrp="1"/>
          </p:cNvSpPr>
          <p:nvPr>
            <p:ph idx="1"/>
          </p:nvPr>
        </p:nvSpPr>
        <p:spPr>
          <a:xfrm>
            <a:off x="457200" y="1224677"/>
            <a:ext cx="8229600" cy="4733925"/>
          </a:xfrm>
        </p:spPr>
        <p:txBody>
          <a:bodyPr/>
          <a:lstStyle/>
          <a:p>
            <a:r>
              <a:rPr lang="zh-TW" altLang="en-US" sz="2800" dirty="0" smtClean="0">
                <a:latin typeface="+mn-ea"/>
                <a:ea typeface="+mn-ea"/>
              </a:rPr>
              <a:t>水災</a:t>
            </a:r>
            <a:r>
              <a:rPr lang="zh-TW" altLang="en-US" sz="2800" dirty="0">
                <a:latin typeface="+mn-ea"/>
                <a:ea typeface="+mn-ea"/>
              </a:rPr>
              <a:t>保全</a:t>
            </a:r>
            <a:r>
              <a:rPr lang="zh-TW" altLang="en-US" sz="2800" dirty="0" smtClean="0">
                <a:latin typeface="+mn-ea"/>
                <a:ea typeface="+mn-ea"/>
              </a:rPr>
              <a:t>對象</a:t>
            </a:r>
            <a:endParaRPr lang="en-US" altLang="zh-TW" sz="2800" dirty="0" smtClean="0">
              <a:latin typeface="+mn-ea"/>
              <a:ea typeface="+mn-ea"/>
            </a:endParaRPr>
          </a:p>
          <a:p>
            <a:pPr lvl="1"/>
            <a:r>
              <a:rPr lang="zh-TW" altLang="en-US" sz="2400" dirty="0">
                <a:latin typeface="+mn-ea"/>
                <a:ea typeface="+mn-ea"/>
              </a:rPr>
              <a:t>模擬</a:t>
            </a:r>
            <a:r>
              <a:rPr lang="zh-TW" altLang="zh-TW" sz="2400" dirty="0">
                <a:latin typeface="+mn-ea"/>
                <a:ea typeface="+mn-ea"/>
              </a:rPr>
              <a:t>一日降雨量累積</a:t>
            </a:r>
            <a:r>
              <a:rPr lang="en-US" altLang="zh-TW" sz="2400" dirty="0">
                <a:solidFill>
                  <a:srgbClr val="FF0066"/>
                </a:solidFill>
                <a:latin typeface="+mn-ea"/>
                <a:ea typeface="+mn-ea"/>
              </a:rPr>
              <a:t>450mm</a:t>
            </a:r>
            <a:r>
              <a:rPr lang="zh-TW" altLang="zh-TW" sz="2400" dirty="0">
                <a:latin typeface="+mn-ea"/>
                <a:ea typeface="+mn-ea"/>
              </a:rPr>
              <a:t>，圈劃出淹水</a:t>
            </a:r>
            <a:r>
              <a:rPr lang="en-US" altLang="zh-TW" sz="2400" dirty="0">
                <a:solidFill>
                  <a:srgbClr val="FF0066"/>
                </a:solidFill>
                <a:latin typeface="+mn-ea"/>
                <a:ea typeface="+mn-ea"/>
              </a:rPr>
              <a:t>50cm</a:t>
            </a:r>
            <a:r>
              <a:rPr lang="zh-TW" altLang="zh-TW" sz="2400" dirty="0">
                <a:latin typeface="+mn-ea"/>
                <a:ea typeface="+mn-ea"/>
              </a:rPr>
              <a:t>之地區，該範圍內之居民，即是水災保全</a:t>
            </a:r>
            <a:r>
              <a:rPr lang="zh-TW" altLang="zh-TW" sz="2400" dirty="0" smtClean="0">
                <a:latin typeface="+mn-ea"/>
                <a:ea typeface="+mn-ea"/>
              </a:rPr>
              <a:t>對象</a:t>
            </a:r>
            <a:endParaRPr lang="en-US" altLang="zh-TW" sz="2400" dirty="0">
              <a:latin typeface="+mn-ea"/>
              <a:ea typeface="+mn-ea"/>
            </a:endParaRPr>
          </a:p>
          <a:p>
            <a:endParaRPr lang="zh-TW" altLang="en-US" sz="2800" dirty="0">
              <a:latin typeface="+mn-ea"/>
              <a:ea typeface="+mn-ea"/>
            </a:endParaRPr>
          </a:p>
        </p:txBody>
      </p:sp>
      <p:sp>
        <p:nvSpPr>
          <p:cNvPr id="4" name="投影片編號版面配置區 3"/>
          <p:cNvSpPr>
            <a:spLocks noGrp="1"/>
          </p:cNvSpPr>
          <p:nvPr>
            <p:ph type="sldNum" sz="quarter" idx="12"/>
          </p:nvPr>
        </p:nvSpPr>
        <p:spPr/>
        <p:txBody>
          <a:bodyPr>
            <a:normAutofit/>
          </a:bodyPr>
          <a:lstStyle/>
          <a:p>
            <a:r>
              <a:rPr lang="en-US" altLang="zh-TW" sz="1000" smtClean="0"/>
              <a:t>〔</a:t>
            </a:r>
            <a:fld id="{73DA0BB7-265A-403C-9275-D587AB510EDC}" type="slidenum">
              <a:rPr lang="zh-TW" altLang="en-US" smtClean="0"/>
              <a:pPr/>
              <a:t>89</a:t>
            </a:fld>
            <a:r>
              <a:rPr lang="en-US" altLang="zh-TW" sz="1000" smtClean="0"/>
              <a:t>〕</a:t>
            </a:r>
            <a:endParaRPr lang="zh-TW" altLang="en-US" sz="1000" dirty="0"/>
          </a:p>
        </p:txBody>
      </p:sp>
      <p:pic>
        <p:nvPicPr>
          <p:cNvPr id="5" name="Picture 2" descr="C:\Documents and Settings\pinchen730\桌面\圖片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267" y="2607095"/>
            <a:ext cx="2579796" cy="4062265"/>
          </a:xfrm>
          <a:prstGeom prst="rect">
            <a:avLst/>
          </a:prstGeom>
          <a:noFill/>
          <a:extLst>
            <a:ext uri="{909E8E84-426E-40DD-AFC4-6F175D3DCCD1}">
              <a14:hiddenFill xmlns:a14="http://schemas.microsoft.com/office/drawing/2010/main">
                <a:solidFill>
                  <a:srgbClr val="FFFFFF"/>
                </a:solidFill>
              </a14:hiddenFill>
            </a:ext>
          </a:extLst>
        </p:spPr>
      </p:pic>
      <p:pic>
        <p:nvPicPr>
          <p:cNvPr id="6" name="內容版面配置區 16" descr="m22_199446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1468" y="5013175"/>
            <a:ext cx="2288033" cy="17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內容版面配置區 16" descr="m32_199449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5013176"/>
            <a:ext cx="2416645" cy="17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211960" y="2991475"/>
            <a:ext cx="4032448" cy="1200329"/>
          </a:xfrm>
          <a:prstGeom prst="rect">
            <a:avLst/>
          </a:prstGeom>
        </p:spPr>
        <p:txBody>
          <a:bodyPr wrap="square">
            <a:spAutoFit/>
          </a:bodyPr>
          <a:lstStyle/>
          <a:p>
            <a:r>
              <a:rPr lang="zh-TW" altLang="en-US" sz="2400" b="1" dirty="0">
                <a:solidFill>
                  <a:srgbClr val="FF0066"/>
                </a:solidFill>
                <a:latin typeface="微軟正黑體" pitchFamily="34" charset="-120"/>
                <a:ea typeface="微軟正黑體" pitchFamily="34" charset="-120"/>
              </a:rPr>
              <a:t>若水患突</a:t>
            </a:r>
            <a:r>
              <a:rPr lang="zh-TW" altLang="en-US" sz="2400" b="1" dirty="0" smtClean="0">
                <a:solidFill>
                  <a:srgbClr val="FF0066"/>
                </a:solidFill>
                <a:latin typeface="微軟正黑體" pitchFamily="34" charset="-120"/>
                <a:ea typeface="微軟正黑體" pitchFamily="34" charset="-120"/>
              </a:rPr>
              <a:t>來</a:t>
            </a:r>
            <a:endParaRPr lang="en-US" altLang="zh-TW" sz="2400" b="1" dirty="0" smtClean="0">
              <a:solidFill>
                <a:srgbClr val="FF0066"/>
              </a:solidFill>
              <a:latin typeface="微軟正黑體" pitchFamily="34" charset="-120"/>
              <a:ea typeface="微軟正黑體" pitchFamily="34" charset="-120"/>
            </a:endParaRPr>
          </a:p>
          <a:p>
            <a:r>
              <a:rPr lang="zh-TW" altLang="en-US" sz="2400" b="1" dirty="0" smtClean="0">
                <a:solidFill>
                  <a:srgbClr val="FF0066"/>
                </a:solidFill>
                <a:latin typeface="微軟正黑體" pitchFamily="34" charset="-120"/>
                <a:ea typeface="微軟正黑體" pitchFamily="34" charset="-120"/>
              </a:rPr>
              <a:t>規模</a:t>
            </a:r>
            <a:r>
              <a:rPr lang="zh-TW" altLang="en-US" sz="2400" b="1" dirty="0">
                <a:solidFill>
                  <a:srgbClr val="FF0066"/>
                </a:solidFill>
                <a:latin typeface="微軟正黑體" pitchFamily="34" charset="-120"/>
                <a:ea typeface="微軟正黑體" pitchFamily="34" charset="-120"/>
              </a:rPr>
              <a:t>大到無法</a:t>
            </a:r>
            <a:r>
              <a:rPr lang="zh-TW" altLang="en-US" sz="2400" b="1" dirty="0">
                <a:solidFill>
                  <a:srgbClr val="00B050"/>
                </a:solidFill>
                <a:latin typeface="微軟正黑體" pitchFamily="34" charset="-120"/>
                <a:ea typeface="微軟正黑體" pitchFamily="34" charset="-120"/>
              </a:rPr>
              <a:t>異地</a:t>
            </a:r>
            <a:r>
              <a:rPr lang="zh-TW" altLang="en-US" sz="2400" b="1" dirty="0" smtClean="0">
                <a:solidFill>
                  <a:srgbClr val="00B050"/>
                </a:solidFill>
                <a:latin typeface="微軟正黑體" pitchFamily="34" charset="-120"/>
                <a:ea typeface="微軟正黑體" pitchFamily="34" charset="-120"/>
              </a:rPr>
              <a:t>避難</a:t>
            </a:r>
            <a:endParaRPr lang="en-US" altLang="zh-TW" sz="2400" b="1" dirty="0" smtClean="0">
              <a:solidFill>
                <a:srgbClr val="00B050"/>
              </a:solidFill>
              <a:latin typeface="微軟正黑體" pitchFamily="34" charset="-120"/>
              <a:ea typeface="微軟正黑體" pitchFamily="34" charset="-120"/>
            </a:endParaRPr>
          </a:p>
          <a:p>
            <a:r>
              <a:rPr lang="zh-TW" altLang="en-US" sz="2400" b="1" dirty="0" smtClean="0">
                <a:solidFill>
                  <a:srgbClr val="FF0066"/>
                </a:solidFill>
                <a:latin typeface="微軟正黑體" pitchFamily="34" charset="-120"/>
                <a:ea typeface="微軟正黑體" pitchFamily="34" charset="-120"/>
              </a:rPr>
              <a:t>考慮</a:t>
            </a:r>
            <a:r>
              <a:rPr lang="zh-TW" altLang="en-US" sz="2400" b="1" dirty="0">
                <a:solidFill>
                  <a:srgbClr val="00B050"/>
                </a:solidFill>
                <a:latin typeface="微軟正黑體" pitchFamily="34" charset="-120"/>
                <a:ea typeface="微軟正黑體" pitchFamily="34" charset="-120"/>
              </a:rPr>
              <a:t>垂直避難</a:t>
            </a:r>
            <a:endParaRPr lang="en-US" altLang="zh-TW" sz="2400" b="1" dirty="0">
              <a:solidFill>
                <a:srgbClr val="00B05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5190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197471"/>
            <a:ext cx="3888432" cy="5039841"/>
          </a:xfrm>
          <a:prstGeom prst="rect">
            <a:avLst/>
          </a:prstGeom>
        </p:spPr>
        <p:txBody>
          <a:bodyPr wrap="square">
            <a:spAutoFit/>
          </a:bodyPr>
          <a:lstStyle/>
          <a:p>
            <a:pPr lvl="0"/>
            <a:endParaRPr lang="zh-TW" altLang="zh-TW" sz="1200" dirty="0" smtClean="0">
              <a:solidFill>
                <a:schemeClr val="bg1">
                  <a:lumMod val="50000"/>
                </a:schemeClr>
              </a:solidFill>
              <a:latin typeface="+mn-ea"/>
            </a:endParaRPr>
          </a:p>
          <a:p>
            <a:pPr marL="174625" indent="-174625"/>
            <a:r>
              <a:rPr lang="en-US" altLang="zh-TW" dirty="0" smtClean="0">
                <a:solidFill>
                  <a:schemeClr val="bg1">
                    <a:lumMod val="50000"/>
                  </a:schemeClr>
                </a:solidFill>
                <a:latin typeface="+mn-ea"/>
              </a:rPr>
              <a:t>3.</a:t>
            </a:r>
            <a:r>
              <a:rPr lang="zh-TW" altLang="zh-TW" sz="2000" dirty="0" smtClean="0">
                <a:solidFill>
                  <a:schemeClr val="bg1">
                    <a:lumMod val="50000"/>
                  </a:schemeClr>
                </a:solidFill>
                <a:latin typeface="+mn-ea"/>
              </a:rPr>
              <a:t>整備計畫：災害發生時必須確保迅速有效的行動，因地制宜的計畫能結合當地的災害管理體系</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透過參與式進行災害風險評估</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學校針對災害管理的行動計畫</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預警系統，</a:t>
            </a:r>
            <a:r>
              <a:rPr lang="en-US" altLang="zh-TW" dirty="0" smtClean="0">
                <a:solidFill>
                  <a:schemeClr val="bg1">
                    <a:lumMod val="50000"/>
                  </a:schemeClr>
                </a:solidFill>
                <a:latin typeface="+mn-ea"/>
              </a:rPr>
              <a:t>SOP</a:t>
            </a:r>
            <a:r>
              <a:rPr lang="zh-TW" altLang="zh-TW" dirty="0" smtClean="0">
                <a:solidFill>
                  <a:schemeClr val="bg1">
                    <a:lumMod val="50000"/>
                  </a:schemeClr>
                </a:solidFill>
                <a:latin typeface="+mn-ea"/>
              </a:rPr>
              <a:t>，疏散避難地圖</a:t>
            </a:r>
            <a:endParaRPr lang="en-US" altLang="zh-TW" dirty="0" smtClean="0">
              <a:solidFill>
                <a:schemeClr val="bg1">
                  <a:lumMod val="50000"/>
                </a:schemeClr>
              </a:solidFill>
              <a:latin typeface="+mn-ea"/>
            </a:endParaRPr>
          </a:p>
          <a:p>
            <a:pPr marL="711200" lvl="1" indent="-254000">
              <a:spcBef>
                <a:spcPts val="300"/>
              </a:spcBef>
              <a:buFont typeface="Arial" pitchFamily="34" charset="0"/>
              <a:buChar char="•"/>
            </a:pPr>
            <a:r>
              <a:rPr lang="zh-TW" altLang="en-US" dirty="0">
                <a:solidFill>
                  <a:schemeClr val="bg1">
                    <a:lumMod val="50000"/>
                  </a:schemeClr>
                </a:solidFill>
                <a:latin typeface="+mn-ea"/>
              </a:rPr>
              <a:t>物資整備</a:t>
            </a:r>
            <a:endParaRPr lang="en-US" altLang="zh-TW" dirty="0" smtClean="0">
              <a:solidFill>
                <a:schemeClr val="bg1">
                  <a:lumMod val="50000"/>
                </a:schemeClr>
              </a:solidFill>
              <a:latin typeface="+mn-ea"/>
            </a:endParaRPr>
          </a:p>
          <a:p>
            <a:pPr marL="711200" lvl="1" indent="-254000">
              <a:buFont typeface="Arial" pitchFamily="34" charset="0"/>
              <a:buChar char="•"/>
            </a:pPr>
            <a:endParaRPr lang="en-US" altLang="zh-TW" dirty="0" smtClean="0">
              <a:solidFill>
                <a:schemeClr val="bg1">
                  <a:lumMod val="50000"/>
                </a:schemeClr>
              </a:solidFill>
              <a:latin typeface="+mn-ea"/>
            </a:endParaRPr>
          </a:p>
          <a:p>
            <a:pPr lvl="1"/>
            <a:endParaRPr lang="zh-TW" altLang="zh-TW" sz="1200" dirty="0" smtClean="0">
              <a:solidFill>
                <a:schemeClr val="bg1">
                  <a:lumMod val="50000"/>
                </a:schemeClr>
              </a:solidFill>
              <a:latin typeface="+mn-ea"/>
            </a:endParaRPr>
          </a:p>
          <a:p>
            <a:pPr marL="173038" indent="-173038"/>
            <a:r>
              <a:rPr lang="en-US" altLang="zh-TW" dirty="0" smtClean="0">
                <a:solidFill>
                  <a:schemeClr val="bg1">
                    <a:lumMod val="50000"/>
                  </a:schemeClr>
                </a:solidFill>
                <a:latin typeface="+mn-ea"/>
              </a:rPr>
              <a:t>4.</a:t>
            </a:r>
            <a:r>
              <a:rPr lang="zh-TW" altLang="zh-TW" sz="2000" dirty="0" smtClean="0">
                <a:solidFill>
                  <a:schemeClr val="bg1">
                    <a:lumMod val="50000"/>
                  </a:schemeClr>
                </a:solidFill>
                <a:latin typeface="+mn-ea"/>
              </a:rPr>
              <a:t>資源取得：動員社區一起參與</a:t>
            </a:r>
          </a:p>
          <a:p>
            <a:pPr marL="711200" lvl="1" indent="-254000">
              <a:spcBef>
                <a:spcPts val="300"/>
              </a:spcBef>
              <a:buFont typeface="Arial" pitchFamily="34" charset="0"/>
              <a:buChar char="•"/>
            </a:pPr>
            <a:r>
              <a:rPr lang="zh-TW" altLang="en-US" dirty="0" smtClean="0">
                <a:solidFill>
                  <a:schemeClr val="bg1">
                    <a:lumMod val="50000"/>
                  </a:schemeClr>
                </a:solidFill>
                <a:latin typeface="+mn-ea"/>
              </a:rPr>
              <a:t>和社區一起找資源</a:t>
            </a:r>
            <a:endParaRPr lang="en-US" altLang="zh-TW" dirty="0" smtClean="0">
              <a:solidFill>
                <a:schemeClr val="bg1">
                  <a:lumMod val="50000"/>
                </a:schemeClr>
              </a:solidFill>
              <a:latin typeface="+mn-ea"/>
            </a:endParaRPr>
          </a:p>
          <a:p>
            <a:pPr marL="711200" lvl="1" indent="-254000">
              <a:spcBef>
                <a:spcPts val="300"/>
              </a:spcBef>
              <a:buFont typeface="Arial" pitchFamily="34" charset="0"/>
              <a:buChar char="•"/>
            </a:pPr>
            <a:r>
              <a:rPr lang="zh-TW" altLang="zh-TW" dirty="0" smtClean="0">
                <a:solidFill>
                  <a:schemeClr val="bg1">
                    <a:lumMod val="50000"/>
                  </a:schemeClr>
                </a:solidFill>
                <a:latin typeface="+mn-ea"/>
              </a:rPr>
              <a:t>設備、補給及基本需求</a:t>
            </a:r>
          </a:p>
          <a:p>
            <a:pPr marL="711200" lvl="1" indent="-254000">
              <a:spcBef>
                <a:spcPts val="300"/>
              </a:spcBef>
              <a:buFont typeface="Arial" pitchFamily="34" charset="0"/>
              <a:buChar char="•"/>
            </a:pPr>
            <a:r>
              <a:rPr lang="zh-TW" altLang="zh-TW" dirty="0" smtClean="0">
                <a:solidFill>
                  <a:schemeClr val="bg1">
                    <a:lumMod val="50000"/>
                  </a:schemeClr>
                </a:solidFill>
                <a:latin typeface="+mn-ea"/>
              </a:rPr>
              <a:t>災害應變小組</a:t>
            </a:r>
            <a:endParaRPr lang="zh-TW" altLang="zh-TW" sz="1200" dirty="0" smtClean="0">
              <a:solidFill>
                <a:schemeClr val="bg1">
                  <a:lumMod val="50000"/>
                </a:schemeClr>
              </a:solidFill>
              <a:latin typeface="+mn-ea"/>
            </a:endParaRPr>
          </a:p>
          <a:p>
            <a:pPr marL="342900" indent="-342900">
              <a:buAutoNum type="arabicPeriod"/>
            </a:pPr>
            <a:endParaRPr lang="zh-TW" altLang="en-US" dirty="0" smtClean="0">
              <a:solidFill>
                <a:schemeClr val="bg1">
                  <a:lumMod val="50000"/>
                </a:schemeClr>
              </a:solidFill>
              <a:latin typeface="+mn-ea"/>
            </a:endParaRPr>
          </a:p>
        </p:txBody>
      </p:sp>
      <p:sp>
        <p:nvSpPr>
          <p:cNvPr id="4" name="標題 1"/>
          <p:cNvSpPr txBox="1">
            <a:spLocks/>
          </p:cNvSpPr>
          <p:nvPr/>
        </p:nvSpPr>
        <p:spPr>
          <a:xfrm>
            <a:off x="59838" y="260648"/>
            <a:ext cx="623730" cy="59766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TW" altLang="en-US" sz="4400" b="0" i="0" u="none" strike="noStrike" kern="1200" cap="none" spc="0" normalizeH="0" baseline="0" noProof="0" dirty="0">
              <a:ln>
                <a:noFill/>
              </a:ln>
              <a:solidFill>
                <a:schemeClr val="tx1"/>
              </a:solidFill>
              <a:effectLst/>
              <a:uLnTx/>
              <a:uFillTx/>
              <a:latin typeface="+mn-ea"/>
              <a:cs typeface="+mj-cs"/>
            </a:endParaRPr>
          </a:p>
        </p:txBody>
      </p:sp>
      <p:pic>
        <p:nvPicPr>
          <p:cNvPr id="9216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195" t="16383" r="33525" b="5440"/>
          <a:stretch/>
        </p:blipFill>
        <p:spPr bwMode="auto">
          <a:xfrm>
            <a:off x="4560125" y="308611"/>
            <a:ext cx="4302771" cy="604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2" name="Picture 2" descr="http://t2.gstatic.com/images?q=tbn:ANd9GcTB-LI-J2qf81D0vkqPS_rGmwhJN7sBw8LCaUcqwby3PyX2_L2Z">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5078719"/>
            <a:ext cx="1800200" cy="1773129"/>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p:txBody>
          <a:bodyPr/>
          <a:lstStyle/>
          <a:p>
            <a:r>
              <a:rPr lang="zh-TW" altLang="en-US" dirty="0" smtClean="0">
                <a:latin typeface="+mn-ea"/>
                <a:ea typeface="+mn-ea"/>
              </a:rPr>
              <a:t>基本工作</a:t>
            </a:r>
            <a:endParaRPr lang="zh-TW" altLang="en-US" dirty="0">
              <a:latin typeface="+mn-ea"/>
              <a:ea typeface="+mn-ea"/>
            </a:endParaRPr>
          </a:p>
        </p:txBody>
      </p:sp>
      <p:sp>
        <p:nvSpPr>
          <p:cNvPr id="6" name="投影片編號版面配置區 5"/>
          <p:cNvSpPr>
            <a:spLocks noGrp="1"/>
          </p:cNvSpPr>
          <p:nvPr>
            <p:ph type="sldNum" sz="quarter" idx="12"/>
          </p:nvPr>
        </p:nvSpPr>
        <p:spPr/>
        <p:txBody>
          <a:bodyPr/>
          <a:lstStyle/>
          <a:p>
            <a:pPr>
              <a:defRPr/>
            </a:pPr>
            <a:fld id="{A26BDB3D-7FFB-4994-ABE6-91D8465D010E}" type="slidenum">
              <a:rPr lang="zh-TW" altLang="en-US" smtClean="0">
                <a:latin typeface="+mn-ea"/>
                <a:ea typeface="+mn-ea"/>
              </a:rPr>
              <a:pPr>
                <a:defRPr/>
              </a:pPr>
              <a:t>9</a:t>
            </a:fld>
            <a:endParaRPr lang="en-US" altLang="zh-TW">
              <a:latin typeface="+mn-ea"/>
              <a:ea typeface="+mn-ea"/>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p:nvPr/>
        </p:nvSpPr>
        <p:spPr>
          <a:xfrm>
            <a:off x="3525154" y="6525344"/>
            <a:ext cx="5618846" cy="276999"/>
          </a:xfrm>
          <a:prstGeom prst="rect">
            <a:avLst/>
          </a:prstGeom>
          <a:noFill/>
        </p:spPr>
        <p:txBody>
          <a:bodyPr wrap="none">
            <a:spAutoFit/>
          </a:bodyPr>
          <a:lstStyle/>
          <a:p>
            <a:pPr>
              <a:defRPr/>
            </a:pPr>
            <a:r>
              <a:rPr lang="zh-TW" altLang="en-US" sz="1200" dirty="0">
                <a:solidFill>
                  <a:schemeClr val="tx1">
                    <a:lumMod val="65000"/>
                    <a:lumOff val="35000"/>
                  </a:schemeClr>
                </a:solidFill>
                <a:latin typeface="華康圓體 Std W5" pitchFamily="50" charset="-120"/>
                <a:ea typeface="華康圓體 Std W5" pitchFamily="50" charset="-120"/>
              </a:rPr>
              <a:t>（資料來源：颱洪災害民眾疏散避難影響因素調查分析，消防月刊，</a:t>
            </a:r>
            <a:r>
              <a:rPr lang="en-US" altLang="zh-TW" sz="1200" dirty="0">
                <a:solidFill>
                  <a:schemeClr val="tx1">
                    <a:lumMod val="65000"/>
                    <a:lumOff val="35000"/>
                  </a:schemeClr>
                </a:solidFill>
                <a:latin typeface="華康圓體 Std W5" pitchFamily="50" charset="-120"/>
                <a:ea typeface="華康圓體 Std W5" pitchFamily="50" charset="-120"/>
              </a:rPr>
              <a:t>2011.11</a:t>
            </a:r>
            <a:r>
              <a:rPr lang="zh-TW" altLang="en-US" sz="1200" dirty="0">
                <a:solidFill>
                  <a:schemeClr val="tx1">
                    <a:lumMod val="65000"/>
                    <a:lumOff val="35000"/>
                  </a:schemeClr>
                </a:solidFill>
                <a:latin typeface="華康圓體 Std W5" pitchFamily="50" charset="-120"/>
                <a:ea typeface="華康圓體 Std W5" pitchFamily="50" charset="-120"/>
              </a:rPr>
              <a:t>。）</a:t>
            </a:r>
          </a:p>
        </p:txBody>
      </p:sp>
      <p:graphicFrame>
        <p:nvGraphicFramePr>
          <p:cNvPr id="20" name="內容版面配置區 4"/>
          <p:cNvGraphicFramePr>
            <a:graphicFrameLocks/>
          </p:cNvGraphicFramePr>
          <p:nvPr>
            <p:extLst>
              <p:ext uri="{D42A27DB-BD31-4B8C-83A1-F6EECF244321}">
                <p14:modId xmlns:p14="http://schemas.microsoft.com/office/powerpoint/2010/main" val="1185342470"/>
              </p:ext>
            </p:extLst>
          </p:nvPr>
        </p:nvGraphicFramePr>
        <p:xfrm>
          <a:off x="611560" y="764704"/>
          <a:ext cx="7956000" cy="5029200"/>
        </p:xfrm>
        <a:graphic>
          <a:graphicData uri="http://schemas.openxmlformats.org/drawingml/2006/table">
            <a:tbl>
              <a:tblPr firstRow="1" bandRow="1">
                <a:tableStyleId>{00A15C55-8517-42AA-B614-E9B94910E393}</a:tableStyleId>
              </a:tblPr>
              <a:tblGrid>
                <a:gridCol w="1152000"/>
                <a:gridCol w="5400000"/>
                <a:gridCol w="1404000"/>
              </a:tblGrid>
              <a:tr h="171448">
                <a:tc>
                  <a:txBody>
                    <a:bodyPr/>
                    <a:lstStyle/>
                    <a:p>
                      <a:pPr algn="ctr">
                        <a:lnSpc>
                          <a:spcPct val="150000"/>
                        </a:lnSpc>
                      </a:pPr>
                      <a:r>
                        <a:rPr lang="zh-TW" altLang="en-US" sz="1600" kern="1200" dirty="0" smtClean="0"/>
                        <a:t>預警狀況</a:t>
                      </a:r>
                      <a:endParaRPr lang="zh-TW" altLang="en-US" sz="1600" b="0" kern="1200" dirty="0">
                        <a:solidFill>
                          <a:schemeClr val="tx1">
                            <a:lumMod val="75000"/>
                            <a:lumOff val="25000"/>
                          </a:schemeClr>
                        </a:solidFill>
                        <a:latin typeface="+mn-ea"/>
                        <a:ea typeface="+mn-ea"/>
                        <a:cs typeface="+mn-cs"/>
                      </a:endParaRPr>
                    </a:p>
                  </a:txBody>
                  <a:tcPr marL="91438" marR="91438" anchor="ctr"/>
                </a:tc>
                <a:tc>
                  <a:txBody>
                    <a:bodyPr/>
                    <a:lstStyle/>
                    <a:p>
                      <a:pPr algn="ctr">
                        <a:lnSpc>
                          <a:spcPct val="150000"/>
                        </a:lnSpc>
                      </a:pPr>
                      <a:r>
                        <a:rPr lang="zh-TW" altLang="en-US" sz="1600" kern="1200" dirty="0" smtClean="0"/>
                        <a:t>安全防護標準</a:t>
                      </a:r>
                      <a:endParaRPr lang="zh-TW" altLang="en-US" sz="1600" b="0" kern="1200" dirty="0">
                        <a:solidFill>
                          <a:schemeClr val="tx1">
                            <a:lumMod val="75000"/>
                            <a:lumOff val="25000"/>
                          </a:schemeClr>
                        </a:solidFill>
                        <a:latin typeface="+mn-ea"/>
                        <a:ea typeface="+mn-ea"/>
                        <a:cs typeface="+mn-cs"/>
                      </a:endParaRPr>
                    </a:p>
                  </a:txBody>
                  <a:tcPr marL="91438" marR="91438" anchor="ctr"/>
                </a:tc>
                <a:tc>
                  <a:txBody>
                    <a:bodyPr/>
                    <a:lstStyle/>
                    <a:p>
                      <a:pPr algn="ctr">
                        <a:lnSpc>
                          <a:spcPct val="150000"/>
                        </a:lnSpc>
                      </a:pPr>
                      <a:r>
                        <a:rPr lang="zh-TW" altLang="en-US" sz="1600" kern="1200" dirty="0" smtClean="0"/>
                        <a:t>採取作為</a:t>
                      </a:r>
                      <a:endParaRPr lang="zh-TW" altLang="en-US" sz="1600" b="0" kern="1200" dirty="0">
                        <a:solidFill>
                          <a:schemeClr val="tx1">
                            <a:lumMod val="75000"/>
                            <a:lumOff val="25000"/>
                          </a:schemeClr>
                        </a:solidFill>
                        <a:latin typeface="+mn-ea"/>
                        <a:ea typeface="+mn-ea"/>
                        <a:cs typeface="+mn-cs"/>
                      </a:endParaRPr>
                    </a:p>
                  </a:txBody>
                  <a:tcPr marL="91438" marR="91438" anchor="ctr"/>
                </a:tc>
              </a:tr>
              <a:tr h="171448">
                <a:tc rowSpan="2">
                  <a:txBody>
                    <a:bodyPr/>
                    <a:lstStyle/>
                    <a:p>
                      <a:pPr algn="ctr">
                        <a:lnSpc>
                          <a:spcPct val="150000"/>
                        </a:lnSpc>
                      </a:pPr>
                      <a:r>
                        <a:rPr lang="zh-TW" altLang="en-US" sz="1600" kern="1200" dirty="0" smtClean="0"/>
                        <a:t>河川</a:t>
                      </a:r>
                      <a:r>
                        <a:rPr lang="zh-TW" altLang="en-US" sz="1600" kern="1200" baseline="0" dirty="0" smtClean="0"/>
                        <a:t> </a:t>
                      </a:r>
                      <a:r>
                        <a:rPr lang="en-US" altLang="zh-TW" sz="1600" kern="1200" baseline="0" dirty="0" smtClean="0"/>
                        <a:t>(</a:t>
                      </a:r>
                      <a:r>
                        <a:rPr lang="zh-TW" altLang="en-US" sz="1600" kern="1200" dirty="0" smtClean="0"/>
                        <a:t>外水</a:t>
                      </a:r>
                      <a:r>
                        <a:rPr lang="en-US" altLang="zh-TW" sz="1600" kern="1200" dirty="0" smtClean="0"/>
                        <a:t>) </a:t>
                      </a:r>
                    </a:p>
                    <a:p>
                      <a:pPr algn="ctr">
                        <a:lnSpc>
                          <a:spcPct val="150000"/>
                        </a:lnSpc>
                      </a:pPr>
                      <a:r>
                        <a:rPr lang="zh-TW" altLang="en-US" sz="1600" kern="1200" dirty="0" smtClean="0"/>
                        <a:t>溢淹預警</a:t>
                      </a:r>
                      <a:endParaRPr lang="zh-TW" altLang="en-US" sz="1600" kern="1200" dirty="0">
                        <a:solidFill>
                          <a:srgbClr val="0033CC"/>
                        </a:solidFill>
                        <a:latin typeface="+mn-ea"/>
                        <a:ea typeface="+mn-ea"/>
                        <a:cs typeface="+mn-cs"/>
                      </a:endParaRPr>
                    </a:p>
                  </a:txBody>
                  <a:tcPr marL="91438" marR="91438" anchor="ctr"/>
                </a:tc>
                <a:tc>
                  <a:txBody>
                    <a:bodyPr/>
                    <a:lstStyle/>
                    <a:p>
                      <a:pPr>
                        <a:lnSpc>
                          <a:spcPct val="150000"/>
                        </a:lnSpc>
                      </a:pPr>
                      <a:r>
                        <a:rPr lang="zh-TW" altLang="en-US" sz="1600" kern="1200" dirty="0" smtClean="0"/>
                        <a:t>河川達</a:t>
                      </a:r>
                      <a:r>
                        <a:rPr lang="en-US" altLang="zh-TW" sz="1600" kern="1200" dirty="0" smtClean="0"/>
                        <a:t>2</a:t>
                      </a:r>
                      <a:r>
                        <a:rPr lang="zh-TW" altLang="en-US" sz="1600" kern="1200" dirty="0" smtClean="0"/>
                        <a:t>級警戒水位且持續上升</a:t>
                      </a:r>
                      <a:endParaRPr lang="zh-TW" altLang="en-US" sz="1600" kern="1200" dirty="0">
                        <a:solidFill>
                          <a:srgbClr val="0033CC"/>
                        </a:solidFill>
                        <a:latin typeface="+mn-ea"/>
                        <a:ea typeface="+mn-ea"/>
                        <a:cs typeface="+mn-cs"/>
                      </a:endParaRPr>
                    </a:p>
                  </a:txBody>
                  <a:tcPr marL="91438" marR="91438" anchor="ctr"/>
                </a:tc>
                <a:tc>
                  <a:txBody>
                    <a:bodyPr/>
                    <a:lstStyle/>
                    <a:p>
                      <a:pPr algn="l">
                        <a:lnSpc>
                          <a:spcPct val="150000"/>
                        </a:lnSpc>
                      </a:pPr>
                      <a:r>
                        <a:rPr lang="zh-TW" altLang="en-US" sz="1600" kern="1200" dirty="0" smtClean="0"/>
                        <a:t>勸告自行撤離</a:t>
                      </a:r>
                      <a:endParaRPr lang="zh-TW" altLang="en-US" sz="1600" kern="1200" dirty="0">
                        <a:solidFill>
                          <a:srgbClr val="0033CC"/>
                        </a:solidFill>
                        <a:latin typeface="+mn-ea"/>
                        <a:ea typeface="+mn-ea"/>
                        <a:cs typeface="+mn-cs"/>
                      </a:endParaRPr>
                    </a:p>
                  </a:txBody>
                  <a:tcPr marL="91438" marR="91438" anchor="ctr"/>
                </a:tc>
              </a:tr>
              <a:tr h="171448">
                <a:tc vMerge="1">
                  <a:txBody>
                    <a:bodyPr/>
                    <a:lstStyle/>
                    <a:p>
                      <a:endParaRPr lang="zh-TW" altLang="en-US" b="0" dirty="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河川達</a:t>
                      </a:r>
                      <a:r>
                        <a:rPr lang="en-US" altLang="zh-TW" sz="1600" kern="1200" dirty="0" smtClean="0"/>
                        <a:t>1</a:t>
                      </a:r>
                      <a:r>
                        <a:rPr lang="zh-TW" altLang="en-US" sz="1600" kern="1200" dirty="0" smtClean="0"/>
                        <a:t>級警戒水位且持續上升</a:t>
                      </a:r>
                      <a:endParaRPr lang="zh-TW" altLang="en-US" sz="1600" kern="1200" dirty="0" smtClean="0">
                        <a:solidFill>
                          <a:srgbClr val="0033CC"/>
                        </a:solidFill>
                        <a:latin typeface="+mn-ea"/>
                        <a:ea typeface="+mn-ea"/>
                        <a:cs typeface="+mn-cs"/>
                      </a:endParaRPr>
                    </a:p>
                  </a:txBody>
                  <a:tcPr marL="91438" marR="91438"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強制撤離</a:t>
                      </a:r>
                      <a:endParaRPr lang="zh-TW" altLang="en-US" sz="1600" kern="1200" dirty="0" smtClean="0">
                        <a:solidFill>
                          <a:srgbClr val="0033CC"/>
                        </a:solidFill>
                        <a:latin typeface="+mn-ea"/>
                        <a:ea typeface="+mn-ea"/>
                        <a:cs typeface="+mn-cs"/>
                      </a:endParaRPr>
                    </a:p>
                  </a:txBody>
                  <a:tcPr marL="91438" marR="91438" anchor="ctr"/>
                </a:tc>
              </a:tr>
              <a:tr h="411474">
                <a:tc rowSpan="2">
                  <a:txBody>
                    <a:bodyPr/>
                    <a:lstStyle/>
                    <a:p>
                      <a:pPr algn="ctr">
                        <a:lnSpc>
                          <a:spcPct val="150000"/>
                        </a:lnSpc>
                      </a:pPr>
                      <a:r>
                        <a:rPr lang="zh-TW" altLang="en-US" sz="1600" kern="1200" dirty="0" smtClean="0"/>
                        <a:t>內水淹水</a:t>
                      </a:r>
                      <a:endParaRPr lang="en-US" altLang="zh-TW" sz="1600" kern="1200" dirty="0" smtClean="0"/>
                    </a:p>
                    <a:p>
                      <a:pPr algn="ctr">
                        <a:lnSpc>
                          <a:spcPct val="150000"/>
                        </a:lnSpc>
                      </a:pPr>
                      <a:r>
                        <a:rPr lang="zh-TW" altLang="en-US" sz="1600" kern="1200" dirty="0" smtClean="0"/>
                        <a:t>預警</a:t>
                      </a:r>
                      <a:endParaRPr lang="zh-TW" altLang="en-US" sz="1600" kern="1200" dirty="0">
                        <a:solidFill>
                          <a:srgbClr val="0033CC"/>
                        </a:solidFill>
                        <a:latin typeface="+mn-ea"/>
                        <a:ea typeface="+mn-ea"/>
                        <a:cs typeface="+mn-cs"/>
                      </a:endParaRPr>
                    </a:p>
                  </a:txBody>
                  <a:tcPr marL="91438" marR="91438" anchor="ctr"/>
                </a:tc>
                <a:tc>
                  <a:txBody>
                    <a:bodyPr/>
                    <a:lstStyle/>
                    <a:p>
                      <a:pPr marL="285750" indent="-285750">
                        <a:lnSpc>
                          <a:spcPct val="150000"/>
                        </a:lnSpc>
                        <a:buFont typeface="Arial" pitchFamily="34" charset="0"/>
                        <a:buNone/>
                      </a:pPr>
                      <a:r>
                        <a:rPr lang="en-US" altLang="zh-TW" sz="1600" kern="1200" dirty="0" smtClean="0"/>
                        <a:t>‧</a:t>
                      </a:r>
                      <a:r>
                        <a:rPr lang="zh-TW" altLang="en-US" sz="1600" kern="1200" dirty="0" smtClean="0"/>
                        <a:t>淹水警戒發布且現地已有輕微積水跡象</a:t>
                      </a:r>
                      <a:endParaRPr lang="en-US" altLang="zh-TW" sz="1600" kern="1200" dirty="0" smtClean="0"/>
                    </a:p>
                    <a:p>
                      <a:pPr marL="285750" indent="-285750">
                        <a:lnSpc>
                          <a:spcPct val="150000"/>
                        </a:lnSpc>
                        <a:buFont typeface="Arial" pitchFamily="34" charset="0"/>
                        <a:buNone/>
                      </a:pPr>
                      <a:r>
                        <a:rPr lang="en-US" altLang="zh-TW" sz="1600" kern="1200" dirty="0" smtClean="0"/>
                        <a:t>‧</a:t>
                      </a:r>
                      <a:r>
                        <a:rPr lang="zh-TW" altLang="en-US" sz="1600" kern="1200" dirty="0" smtClean="0"/>
                        <a:t>二級警戒：發布淹水警戒之鄉</a:t>
                      </a:r>
                      <a:r>
                        <a:rPr lang="en-US" altLang="zh-TW" sz="1600" kern="1200" dirty="0" smtClean="0"/>
                        <a:t>(</a:t>
                      </a:r>
                      <a:r>
                        <a:rPr lang="zh-TW" altLang="en-US" sz="1600" kern="1200" dirty="0" smtClean="0"/>
                        <a:t>鎮、市、區</a:t>
                      </a:r>
                      <a:r>
                        <a:rPr lang="en-US" altLang="zh-TW" sz="1600" kern="1200" dirty="0" smtClean="0"/>
                        <a:t>)</a:t>
                      </a:r>
                      <a:r>
                        <a:rPr lang="zh-TW" altLang="en-US" sz="1600" kern="1200" dirty="0" smtClean="0"/>
                        <a:t>如持續降雨，其轄內易淹水村里有</a:t>
                      </a:r>
                      <a:r>
                        <a:rPr lang="en-US" altLang="zh-TW" sz="1600" kern="1200" dirty="0" smtClean="0"/>
                        <a:t>70%</a:t>
                      </a:r>
                      <a:r>
                        <a:rPr lang="zh-TW" altLang="en-US" sz="1600" kern="1200" dirty="0" smtClean="0"/>
                        <a:t>機率</a:t>
                      </a:r>
                      <a:r>
                        <a:rPr lang="en-US" altLang="zh-TW" sz="1600" kern="1200" dirty="0" smtClean="0"/>
                        <a:t>3</a:t>
                      </a:r>
                      <a:r>
                        <a:rPr lang="zh-TW" altLang="en-US" sz="1600" kern="1200" dirty="0" smtClean="0"/>
                        <a:t>小時內開始積淹水。 </a:t>
                      </a:r>
                      <a:endParaRPr lang="zh-TW" altLang="en-US" sz="1600" kern="1200" dirty="0">
                        <a:solidFill>
                          <a:srgbClr val="0033CC"/>
                        </a:solidFill>
                        <a:latin typeface="+mn-ea"/>
                        <a:ea typeface="+mn-ea"/>
                        <a:cs typeface="+mn-cs"/>
                      </a:endParaRPr>
                    </a:p>
                  </a:txBody>
                  <a:tcPr marL="91438" marR="91438"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勸告自行撤離</a:t>
                      </a:r>
                      <a:endParaRPr lang="zh-TW" altLang="en-US" sz="1600" kern="1200" dirty="0">
                        <a:solidFill>
                          <a:srgbClr val="0033CC"/>
                        </a:solidFill>
                        <a:latin typeface="+mn-ea"/>
                        <a:ea typeface="+mn-ea"/>
                        <a:cs typeface="+mn-cs"/>
                      </a:endParaRPr>
                    </a:p>
                  </a:txBody>
                  <a:tcPr marL="91438" marR="91438" anchor="ctr"/>
                </a:tc>
              </a:tr>
              <a:tr h="411474">
                <a:tc vMerge="1">
                  <a:txBody>
                    <a:bodyPr/>
                    <a:lstStyle/>
                    <a:p>
                      <a:endParaRPr lang="zh-TW" altLang="en-US" b="0" dirty="0"/>
                    </a:p>
                  </a:txBody>
                  <a:tcPr/>
                </a:tc>
                <a:tc>
                  <a:txBody>
                    <a:bodyPr/>
                    <a:lstStyle/>
                    <a:p>
                      <a:pPr marL="285750" marR="0" indent="-285750" algn="l" defTabSz="914400" rtl="0" eaLnBrk="1" fontAlgn="auto" latinLnBrk="0" hangingPunct="1">
                        <a:lnSpc>
                          <a:spcPct val="150000"/>
                        </a:lnSpc>
                        <a:spcBef>
                          <a:spcPts val="0"/>
                        </a:spcBef>
                        <a:spcAft>
                          <a:spcPts val="0"/>
                        </a:spcAft>
                        <a:buClrTx/>
                        <a:buSzTx/>
                        <a:buFont typeface="Arial" pitchFamily="34" charset="0"/>
                        <a:buNone/>
                        <a:tabLst/>
                        <a:defRPr/>
                      </a:pPr>
                      <a:r>
                        <a:rPr lang="en-US" altLang="zh-TW" sz="1600" kern="1200" dirty="0" smtClean="0"/>
                        <a:t>‧</a:t>
                      </a:r>
                      <a:r>
                        <a:rPr lang="zh-TW" altLang="en-US" sz="1600" kern="1200" dirty="0" smtClean="0"/>
                        <a:t>淹水警戒發布且現地已積水</a:t>
                      </a:r>
                      <a:r>
                        <a:rPr lang="en-US" altLang="zh-TW" sz="1600" kern="1200" dirty="0" smtClean="0"/>
                        <a:t>30-50cm</a:t>
                      </a:r>
                    </a:p>
                    <a:p>
                      <a:pPr marL="285750" marR="0" indent="-285750" algn="l" defTabSz="914400" rtl="0" eaLnBrk="1" fontAlgn="auto" latinLnBrk="0" hangingPunct="1">
                        <a:lnSpc>
                          <a:spcPct val="150000"/>
                        </a:lnSpc>
                        <a:spcBef>
                          <a:spcPts val="0"/>
                        </a:spcBef>
                        <a:spcAft>
                          <a:spcPts val="0"/>
                        </a:spcAft>
                        <a:buClrTx/>
                        <a:buSzTx/>
                        <a:buFont typeface="Arial" pitchFamily="34" charset="0"/>
                        <a:buNone/>
                        <a:tabLst/>
                        <a:defRPr/>
                      </a:pPr>
                      <a:r>
                        <a:rPr lang="en-US" altLang="zh-TW" sz="1600" kern="1200" dirty="0" smtClean="0"/>
                        <a:t>‧</a:t>
                      </a:r>
                      <a:r>
                        <a:rPr lang="zh-TW" altLang="en-US" sz="1600" kern="1200" dirty="0" smtClean="0"/>
                        <a:t>一級警戒：發布淹水警戒之鄉</a:t>
                      </a:r>
                      <a:r>
                        <a:rPr lang="en-US" altLang="zh-TW" sz="1600" kern="1200" dirty="0" smtClean="0"/>
                        <a:t>(</a:t>
                      </a:r>
                      <a:r>
                        <a:rPr lang="zh-TW" altLang="en-US" sz="1600" kern="1200" dirty="0" smtClean="0"/>
                        <a:t>鎮、市、區</a:t>
                      </a:r>
                      <a:r>
                        <a:rPr lang="en-US" altLang="zh-TW" sz="1600" kern="1200" dirty="0" smtClean="0"/>
                        <a:t>)</a:t>
                      </a:r>
                      <a:r>
                        <a:rPr lang="zh-TW" altLang="en-US" sz="1600" kern="1200" dirty="0" smtClean="0"/>
                        <a:t>如持續降雨，其轄內易淹水村里有</a:t>
                      </a:r>
                      <a:r>
                        <a:rPr lang="en-US" altLang="zh-TW" sz="1600" kern="1200" dirty="0" smtClean="0"/>
                        <a:t>70%</a:t>
                      </a:r>
                      <a:r>
                        <a:rPr lang="zh-TW" altLang="en-US" sz="1600" kern="1200" dirty="0" smtClean="0"/>
                        <a:t>機率已開始積淹水。 </a:t>
                      </a:r>
                      <a:endParaRPr lang="zh-TW" altLang="en-US" sz="1600" kern="1200" dirty="0" smtClean="0">
                        <a:solidFill>
                          <a:srgbClr val="0033CC"/>
                        </a:solidFill>
                        <a:latin typeface="+mn-ea"/>
                        <a:ea typeface="+mn-ea"/>
                        <a:cs typeface="+mn-cs"/>
                      </a:endParaRPr>
                    </a:p>
                  </a:txBody>
                  <a:tcPr marL="91438" marR="91438" anchor="ctr"/>
                </a:tc>
                <a:tc>
                  <a:txBody>
                    <a:bodyPr/>
                    <a:lstStyle/>
                    <a:p>
                      <a:pPr algn="l">
                        <a:lnSpc>
                          <a:spcPct val="150000"/>
                        </a:lnSpc>
                      </a:pPr>
                      <a:r>
                        <a:rPr lang="zh-TW" altLang="en-US" sz="1600" kern="1200" dirty="0" smtClean="0"/>
                        <a:t>強制撤離</a:t>
                      </a:r>
                      <a:endParaRPr lang="zh-TW" altLang="en-US" sz="1600" kern="1200" dirty="0">
                        <a:solidFill>
                          <a:srgbClr val="0033CC"/>
                        </a:solidFill>
                        <a:latin typeface="+mn-ea"/>
                        <a:ea typeface="+mn-ea"/>
                        <a:cs typeface="+mn-cs"/>
                      </a:endParaRPr>
                    </a:p>
                  </a:txBody>
                  <a:tcPr marL="91438" marR="91438" anchor="ctr"/>
                </a:tc>
              </a:tr>
              <a:tr h="171448">
                <a:tc rowSpan="2">
                  <a:txBody>
                    <a:bodyPr/>
                    <a:lstStyle/>
                    <a:p>
                      <a:pPr algn="ctr">
                        <a:lnSpc>
                          <a:spcPct val="150000"/>
                        </a:lnSpc>
                      </a:pPr>
                      <a:r>
                        <a:rPr lang="zh-TW" altLang="en-US" sz="1600" kern="1200" dirty="0" smtClean="0"/>
                        <a:t>水庫洩洪</a:t>
                      </a:r>
                      <a:endParaRPr lang="en-US" altLang="zh-TW" sz="1600" kern="1200" dirty="0" smtClean="0"/>
                    </a:p>
                    <a:p>
                      <a:pPr algn="ctr">
                        <a:lnSpc>
                          <a:spcPct val="150000"/>
                        </a:lnSpc>
                      </a:pPr>
                      <a:r>
                        <a:rPr lang="zh-TW" altLang="en-US" sz="1600" kern="1200" dirty="0" smtClean="0"/>
                        <a:t>預警</a:t>
                      </a:r>
                      <a:endParaRPr lang="zh-TW" altLang="en-US" sz="1600" kern="1200" dirty="0">
                        <a:solidFill>
                          <a:srgbClr val="0033CC"/>
                        </a:solidFill>
                        <a:latin typeface="+mn-ea"/>
                        <a:ea typeface="+mn-ea"/>
                        <a:cs typeface="+mn-cs"/>
                      </a:endParaRPr>
                    </a:p>
                  </a:txBody>
                  <a:tcPr marL="91438" marR="91438" anchor="ctr"/>
                </a:tc>
                <a:tc>
                  <a:txBody>
                    <a:bodyPr/>
                    <a:lstStyle/>
                    <a:p>
                      <a:pPr>
                        <a:lnSpc>
                          <a:spcPct val="150000"/>
                        </a:lnSpc>
                      </a:pPr>
                      <a:r>
                        <a:rPr lang="zh-TW" altLang="en-US" sz="1600" kern="1200" dirty="0" smtClean="0"/>
                        <a:t>水庫管理單位發布洩洪通報</a:t>
                      </a:r>
                      <a:endParaRPr lang="zh-TW" altLang="en-US" sz="1600" kern="1200" dirty="0">
                        <a:solidFill>
                          <a:srgbClr val="0033CC"/>
                        </a:solidFill>
                        <a:latin typeface="+mn-ea"/>
                        <a:ea typeface="+mn-ea"/>
                        <a:cs typeface="+mn-cs"/>
                      </a:endParaRPr>
                    </a:p>
                  </a:txBody>
                  <a:tcPr marL="91438" marR="91438" anchor="ctr"/>
                </a:tc>
                <a:tc>
                  <a:txBody>
                    <a:bodyPr/>
                    <a:lstStyle/>
                    <a:p>
                      <a:pPr algn="l">
                        <a:lnSpc>
                          <a:spcPct val="150000"/>
                        </a:lnSpc>
                      </a:pPr>
                      <a:r>
                        <a:rPr lang="zh-TW" altLang="en-US" sz="1600" kern="1200" dirty="0" smtClean="0"/>
                        <a:t>勸告自行撤離</a:t>
                      </a:r>
                      <a:endParaRPr lang="zh-TW" altLang="en-US" sz="1600" kern="1200" dirty="0">
                        <a:solidFill>
                          <a:srgbClr val="0033CC"/>
                        </a:solidFill>
                        <a:latin typeface="+mn-ea"/>
                        <a:ea typeface="+mn-ea"/>
                        <a:cs typeface="+mn-cs"/>
                      </a:endParaRPr>
                    </a:p>
                  </a:txBody>
                  <a:tcPr marL="91438" marR="91438" anchor="ctr"/>
                </a:tc>
              </a:tr>
              <a:tr h="291461">
                <a:tc vMerge="1">
                  <a:txBody>
                    <a:bodyPr/>
                    <a:lstStyle/>
                    <a:p>
                      <a:endParaRPr lang="zh-TW" altLang="en-US" b="0" dirty="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水庫管理單位發布洩洪通報且洩洪量大</a:t>
                      </a:r>
                      <a:endParaRPr lang="en-US" altLang="zh-TW" sz="1600" kern="1200" dirty="0" smtClean="0"/>
                    </a:p>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於河川保護標準</a:t>
                      </a:r>
                      <a:endParaRPr lang="zh-TW" altLang="en-US" sz="1600" kern="1200" dirty="0">
                        <a:solidFill>
                          <a:srgbClr val="0033CC"/>
                        </a:solidFill>
                        <a:latin typeface="+mn-ea"/>
                        <a:ea typeface="+mn-ea"/>
                        <a:cs typeface="+mn-cs"/>
                      </a:endParaRPr>
                    </a:p>
                  </a:txBody>
                  <a:tcPr marL="91438" marR="91438"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600" kern="1200" dirty="0" smtClean="0"/>
                        <a:t>強制撤離</a:t>
                      </a:r>
                      <a:endParaRPr lang="zh-TW" altLang="en-US" sz="1600" kern="1200" dirty="0">
                        <a:solidFill>
                          <a:srgbClr val="0033CC"/>
                        </a:solidFill>
                        <a:latin typeface="+mn-ea"/>
                        <a:ea typeface="+mn-ea"/>
                        <a:cs typeface="+mn-cs"/>
                      </a:endParaRPr>
                    </a:p>
                  </a:txBody>
                  <a:tcPr marL="91438" marR="91438" anchor="ctr"/>
                </a:tc>
              </a:tr>
            </a:tbl>
          </a:graphicData>
        </a:graphic>
      </p:graphicFrame>
      <p:sp>
        <p:nvSpPr>
          <p:cNvPr id="25" name="矩形 24"/>
          <p:cNvSpPr/>
          <p:nvPr/>
        </p:nvSpPr>
        <p:spPr>
          <a:xfrm>
            <a:off x="683568" y="5589240"/>
            <a:ext cx="8064896" cy="764312"/>
          </a:xfrm>
          <a:prstGeom prst="rect">
            <a:avLst/>
          </a:prstGeom>
        </p:spPr>
        <p:txBody>
          <a:bodyPr wrap="square">
            <a:spAutoFit/>
          </a:bodyPr>
          <a:lstStyle/>
          <a:p>
            <a:pPr algn="just" latinLnBrk="1">
              <a:spcBef>
                <a:spcPts val="100"/>
              </a:spcBef>
              <a:spcAft>
                <a:spcPts val="100"/>
              </a:spcAft>
            </a:pPr>
            <a:r>
              <a:rPr lang="en-US" altLang="zh-TW" sz="1400" dirty="0" smtClean="0">
                <a:solidFill>
                  <a:schemeClr val="tx1">
                    <a:lumMod val="85000"/>
                    <a:lumOff val="15000"/>
                  </a:schemeClr>
                </a:solidFill>
                <a:latin typeface="+mn-ea"/>
              </a:rPr>
              <a:t>〔</a:t>
            </a:r>
            <a:r>
              <a:rPr lang="zh-TW" altLang="en-US" sz="1400" dirty="0" smtClean="0">
                <a:solidFill>
                  <a:schemeClr val="tx1">
                    <a:lumMod val="85000"/>
                    <a:lumOff val="15000"/>
                  </a:schemeClr>
                </a:solidFill>
                <a:latin typeface="+mn-ea"/>
              </a:rPr>
              <a:t>註</a:t>
            </a:r>
            <a:r>
              <a:rPr lang="en-US" altLang="zh-TW" sz="1400" dirty="0" smtClean="0">
                <a:solidFill>
                  <a:schemeClr val="tx1">
                    <a:lumMod val="85000"/>
                    <a:lumOff val="15000"/>
                  </a:schemeClr>
                </a:solidFill>
                <a:latin typeface="+mn-ea"/>
              </a:rPr>
              <a:t>〕</a:t>
            </a:r>
            <a:r>
              <a:rPr lang="zh-TW" altLang="en-US" sz="1400" dirty="0" smtClean="0">
                <a:solidFill>
                  <a:schemeClr val="tx1">
                    <a:lumMod val="85000"/>
                    <a:lumOff val="15000"/>
                  </a:schemeClr>
                </a:solidFill>
                <a:latin typeface="+mn-ea"/>
              </a:rPr>
              <a:t>淹水警戒準確性受降雨時空分布不均、雨量站密度、地形地物、河川排水及其當時水位高低、</a:t>
            </a:r>
            <a:endParaRPr lang="en-US" altLang="zh-TW" sz="1400" dirty="0" smtClean="0">
              <a:solidFill>
                <a:schemeClr val="tx1">
                  <a:lumMod val="85000"/>
                  <a:lumOff val="15000"/>
                </a:schemeClr>
              </a:solidFill>
              <a:latin typeface="+mn-ea"/>
            </a:endParaRPr>
          </a:p>
          <a:p>
            <a:pPr algn="just" latinLnBrk="1">
              <a:spcBef>
                <a:spcPts val="100"/>
              </a:spcBef>
              <a:spcAft>
                <a:spcPts val="100"/>
              </a:spcAft>
            </a:pPr>
            <a:r>
              <a:rPr lang="zh-TW" altLang="en-US" sz="1400" dirty="0" smtClean="0">
                <a:solidFill>
                  <a:schemeClr val="tx1">
                    <a:lumMod val="85000"/>
                    <a:lumOff val="15000"/>
                  </a:schemeClr>
                </a:solidFill>
                <a:latin typeface="+mn-ea"/>
              </a:rPr>
              <a:t>沿海潮位、排水流路阻塞等因素影響，可配合即時雨量觀測（如</a:t>
            </a:r>
            <a:r>
              <a:rPr lang="en-US" altLang="zh-TW" sz="1400" dirty="0" smtClean="0">
                <a:solidFill>
                  <a:schemeClr val="tx1">
                    <a:lumMod val="85000"/>
                    <a:lumOff val="15000"/>
                  </a:schemeClr>
                </a:solidFill>
                <a:latin typeface="+mn-ea"/>
              </a:rPr>
              <a:t>QPESUMS</a:t>
            </a:r>
            <a:r>
              <a:rPr lang="zh-TW" altLang="en-US" sz="1400" dirty="0" smtClean="0">
                <a:solidFill>
                  <a:schemeClr val="tx1">
                    <a:lumMod val="85000"/>
                    <a:lumOff val="15000"/>
                  </a:schemeClr>
                </a:solidFill>
                <a:latin typeface="+mn-ea"/>
              </a:rPr>
              <a:t>）及當地降雨實況研判因應。 </a:t>
            </a:r>
            <a:endParaRPr lang="zh-TW" altLang="en-US" sz="1400" dirty="0">
              <a:solidFill>
                <a:schemeClr val="tx1">
                  <a:lumMod val="85000"/>
                  <a:lumOff val="15000"/>
                </a:schemeClr>
              </a:solidFill>
              <a:latin typeface="+mn-ea"/>
            </a:endParaRPr>
          </a:p>
        </p:txBody>
      </p:sp>
    </p:spTree>
    <p:extLst>
      <p:ext uri="{BB962C8B-B14F-4D97-AF65-F5344CB8AC3E}">
        <p14:creationId xmlns:p14="http://schemas.microsoft.com/office/powerpoint/2010/main" val="266998859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457200" y="533400"/>
            <a:ext cx="8229600" cy="591344"/>
          </a:xfrm>
        </p:spPr>
        <p:txBody>
          <a:bodyPr/>
          <a:lstStyle/>
          <a:p>
            <a:r>
              <a:rPr lang="zh-TW" altLang="en-US" sz="2400" b="1" dirty="0" smtClean="0">
                <a:effectLst>
                  <a:outerShdw blurRad="38100" dist="38100" dir="2700000" algn="tl">
                    <a:srgbClr val="000000">
                      <a:alpha val="43137"/>
                    </a:srgbClr>
                  </a:outerShdw>
                </a:effectLst>
                <a:latin typeface="+mn-ea"/>
                <a:ea typeface="+mn-ea"/>
              </a:rPr>
              <a:t>水災及土石流災害安全警戒防護標準比較表</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22756990"/>
              </p:ext>
            </p:extLst>
          </p:nvPr>
        </p:nvGraphicFramePr>
        <p:xfrm>
          <a:off x="539552" y="1268760"/>
          <a:ext cx="7920882" cy="4688840"/>
        </p:xfrm>
        <a:graphic>
          <a:graphicData uri="http://schemas.openxmlformats.org/drawingml/2006/table">
            <a:tbl>
              <a:tblPr firstRow="1">
                <a:tableStyleId>{3C2FFA5D-87B4-456A-9821-1D502468CF0F}</a:tableStyleId>
              </a:tblPr>
              <a:tblGrid>
                <a:gridCol w="936104"/>
                <a:gridCol w="1621624"/>
                <a:gridCol w="3634960"/>
                <a:gridCol w="1728194"/>
              </a:tblGrid>
              <a:tr h="370840">
                <a:tc>
                  <a:txBody>
                    <a:bodyPr/>
                    <a:lstStyle/>
                    <a:p>
                      <a:pPr algn="ctr"/>
                      <a:r>
                        <a:rPr lang="zh-TW" altLang="en-US" dirty="0" smtClean="0">
                          <a:latin typeface="微軟正黑體" pitchFamily="34" charset="-120"/>
                          <a:ea typeface="微軟正黑體" pitchFamily="34" charset="-120"/>
                        </a:rPr>
                        <a:t>災害類別</a:t>
                      </a:r>
                      <a:endParaRPr lang="zh-TW" altLang="en-US" b="0" dirty="0">
                        <a:latin typeface="微軟正黑體" pitchFamily="34" charset="-120"/>
                        <a:ea typeface="微軟正黑體" pitchFamily="34" charset="-120"/>
                      </a:endParaRPr>
                    </a:p>
                  </a:txBody>
                  <a:tcPr marL="91438" marR="91438" anchor="ctr"/>
                </a:tc>
                <a:tc>
                  <a:txBody>
                    <a:bodyPr/>
                    <a:lstStyle/>
                    <a:p>
                      <a:r>
                        <a:rPr lang="zh-TW" altLang="en-US" dirty="0" smtClean="0">
                          <a:latin typeface="微軟正黑體" pitchFamily="34" charset="-120"/>
                          <a:ea typeface="微軟正黑體" pitchFamily="34" charset="-120"/>
                        </a:rPr>
                        <a:t>災害預警狀況</a:t>
                      </a:r>
                      <a:endParaRPr lang="zh-TW" altLang="en-US" b="0" dirty="0">
                        <a:latin typeface="微軟正黑體" pitchFamily="34" charset="-120"/>
                        <a:ea typeface="微軟正黑體" pitchFamily="34" charset="-120"/>
                      </a:endParaRPr>
                    </a:p>
                  </a:txBody>
                  <a:tcPr marL="91438" marR="91438" anchor="ctr"/>
                </a:tc>
                <a:tc>
                  <a:txBody>
                    <a:bodyPr/>
                    <a:lstStyle/>
                    <a:p>
                      <a:pPr algn="ctr"/>
                      <a:r>
                        <a:rPr lang="zh-TW" altLang="en-US" dirty="0" smtClean="0">
                          <a:latin typeface="微軟正黑體" pitchFamily="34" charset="-120"/>
                          <a:ea typeface="微軟正黑體" pitchFamily="34" charset="-120"/>
                        </a:rPr>
                        <a:t>安全防護標準</a:t>
                      </a:r>
                      <a:endParaRPr lang="zh-TW" altLang="en-US" b="0" dirty="0">
                        <a:latin typeface="微軟正黑體" pitchFamily="34" charset="-120"/>
                        <a:ea typeface="微軟正黑體" pitchFamily="34" charset="-120"/>
                      </a:endParaRPr>
                    </a:p>
                  </a:txBody>
                  <a:tcPr marL="91438" marR="91438" anchor="ctr"/>
                </a:tc>
                <a:tc>
                  <a:txBody>
                    <a:bodyPr/>
                    <a:lstStyle/>
                    <a:p>
                      <a:pPr algn="ctr"/>
                      <a:r>
                        <a:rPr lang="zh-TW" altLang="en-US" dirty="0" smtClean="0">
                          <a:latin typeface="微軟正黑體" pitchFamily="34" charset="-120"/>
                          <a:ea typeface="微軟正黑體" pitchFamily="34" charset="-120"/>
                        </a:rPr>
                        <a:t>採取作為</a:t>
                      </a:r>
                      <a:endParaRPr lang="zh-TW" altLang="en-US" b="0" dirty="0">
                        <a:latin typeface="微軟正黑體" pitchFamily="34" charset="-120"/>
                        <a:ea typeface="微軟正黑體" pitchFamily="34" charset="-120"/>
                      </a:endParaRPr>
                    </a:p>
                  </a:txBody>
                  <a:tcPr marL="91438" marR="91438" anchor="ctr"/>
                </a:tc>
              </a:tr>
              <a:tr h="370840">
                <a:tc rowSpan="6">
                  <a:txBody>
                    <a:bodyPr/>
                    <a:lstStyle/>
                    <a:p>
                      <a:pPr algn="ctr"/>
                      <a:r>
                        <a:rPr lang="zh-TW" altLang="en-US" dirty="0" smtClean="0">
                          <a:latin typeface="微軟正黑體" pitchFamily="34" charset="-120"/>
                          <a:ea typeface="微軟正黑體" pitchFamily="34" charset="-120"/>
                        </a:rPr>
                        <a:t>水災</a:t>
                      </a:r>
                      <a:endParaRPr lang="zh-TW" altLang="en-US" b="0" dirty="0">
                        <a:solidFill>
                          <a:srgbClr val="0000CC"/>
                        </a:solidFill>
                        <a:latin typeface="微軟正黑體" pitchFamily="34" charset="-120"/>
                        <a:ea typeface="微軟正黑體" pitchFamily="34" charset="-120"/>
                      </a:endParaRPr>
                    </a:p>
                  </a:txBody>
                  <a:tcPr marL="91438" marR="91438" anchor="ctr"/>
                </a:tc>
                <a:tc rowSpan="2">
                  <a:txBody>
                    <a:bodyPr/>
                    <a:lstStyle/>
                    <a:p>
                      <a:r>
                        <a:rPr lang="zh-TW" altLang="en-US" dirty="0" smtClean="0">
                          <a:latin typeface="微軟正黑體" pitchFamily="34" charset="-120"/>
                          <a:ea typeface="微軟正黑體" pitchFamily="34" charset="-120"/>
                        </a:rPr>
                        <a:t>河川 （外水）</a:t>
                      </a:r>
                      <a:r>
                        <a:rPr lang="en-US" altLang="zh-TW" dirty="0" smtClean="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溢淹預警</a:t>
                      </a:r>
                      <a:endParaRPr lang="zh-TW" altLang="en-US" b="0" dirty="0">
                        <a:solidFill>
                          <a:srgbClr val="0000CC"/>
                        </a:solidFill>
                        <a:latin typeface="微軟正黑體" pitchFamily="34" charset="-120"/>
                        <a:ea typeface="微軟正黑體" pitchFamily="34" charset="-120"/>
                      </a:endParaRPr>
                    </a:p>
                  </a:txBody>
                  <a:tcPr marL="91438" marR="91438" anchor="ctr"/>
                </a:tc>
                <a:tc>
                  <a:txBody>
                    <a:bodyPr/>
                    <a:lstStyle/>
                    <a:p>
                      <a:r>
                        <a:rPr lang="zh-TW" altLang="en-US" dirty="0" smtClean="0">
                          <a:latin typeface="微軟正黑體" pitchFamily="34" charset="-120"/>
                          <a:ea typeface="微軟正黑體" pitchFamily="34" charset="-120"/>
                        </a:rPr>
                        <a:t>河川達</a:t>
                      </a:r>
                      <a:r>
                        <a:rPr lang="en-US" altLang="zh-TW" dirty="0" smtClean="0">
                          <a:latin typeface="微軟正黑體" pitchFamily="34" charset="-120"/>
                          <a:ea typeface="微軟正黑體" pitchFamily="34" charset="-120"/>
                        </a:rPr>
                        <a:t>2</a:t>
                      </a:r>
                      <a:r>
                        <a:rPr lang="zh-TW" altLang="en-US" dirty="0" smtClean="0">
                          <a:latin typeface="微軟正黑體" pitchFamily="34" charset="-120"/>
                          <a:ea typeface="微軟正黑體" pitchFamily="34" charset="-120"/>
                        </a:rPr>
                        <a:t>級警戒水位且持續上升</a:t>
                      </a:r>
                      <a:endParaRPr lang="zh-TW" altLang="en-US" b="0" dirty="0">
                        <a:solidFill>
                          <a:srgbClr val="0000CC"/>
                        </a:solidFill>
                        <a:latin typeface="微軟正黑體" pitchFamily="34" charset="-120"/>
                        <a:ea typeface="微軟正黑體" pitchFamily="34" charset="-120"/>
                      </a:endParaRPr>
                    </a:p>
                  </a:txBody>
                  <a:tcPr marL="91438" marR="91438"/>
                </a:tc>
                <a:tc>
                  <a:txBody>
                    <a:bodyPr/>
                    <a:lstStyle/>
                    <a:p>
                      <a:r>
                        <a:rPr lang="zh-TW" altLang="en-US" dirty="0" smtClean="0">
                          <a:latin typeface="微軟正黑體" pitchFamily="34" charset="-120"/>
                          <a:ea typeface="微軟正黑體" pitchFamily="34" charset="-120"/>
                        </a:rPr>
                        <a:t>勸告自行撤離</a:t>
                      </a:r>
                      <a:endParaRPr lang="zh-TW" altLang="en-US" b="0" dirty="0">
                        <a:solidFill>
                          <a:srgbClr val="0000CC"/>
                        </a:solidFill>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河川達</a:t>
                      </a:r>
                      <a:r>
                        <a:rPr lang="en-US" altLang="zh-TW" dirty="0" smtClean="0">
                          <a:latin typeface="微軟正黑體" pitchFamily="34" charset="-120"/>
                          <a:ea typeface="微軟正黑體" pitchFamily="34" charset="-120"/>
                        </a:rPr>
                        <a:t>1</a:t>
                      </a:r>
                      <a:r>
                        <a:rPr lang="zh-TW" altLang="en-US" dirty="0" smtClean="0">
                          <a:latin typeface="微軟正黑體" pitchFamily="34" charset="-120"/>
                          <a:ea typeface="微軟正黑體" pitchFamily="34" charset="-120"/>
                        </a:rPr>
                        <a:t>級警戒水位且持續上升</a:t>
                      </a:r>
                      <a:endParaRPr lang="zh-TW" altLang="en-US" b="0" dirty="0" smtClean="0">
                        <a:solidFill>
                          <a:srgbClr val="0000CC"/>
                        </a:solidFill>
                        <a:latin typeface="微軟正黑體" pitchFamily="34" charset="-120"/>
                        <a:ea typeface="微軟正黑體" pitchFamily="34" charset="-120"/>
                      </a:endParaRPr>
                    </a:p>
                  </a:txBody>
                  <a:tcPr marL="91438" marR="9143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強制撤離</a:t>
                      </a:r>
                      <a:endParaRPr lang="zh-TW" altLang="en-US" b="0" dirty="0" smtClean="0">
                        <a:solidFill>
                          <a:srgbClr val="0000CC"/>
                        </a:solidFill>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rowSpan="2">
                  <a:txBody>
                    <a:bodyPr/>
                    <a:lstStyle/>
                    <a:p>
                      <a:r>
                        <a:rPr lang="zh-TW" altLang="en-US" dirty="0" smtClean="0">
                          <a:latin typeface="微軟正黑體" pitchFamily="34" charset="-120"/>
                          <a:ea typeface="微軟正黑體" pitchFamily="34" charset="-120"/>
                        </a:rPr>
                        <a:t>內水淹水預警</a:t>
                      </a:r>
                      <a:endParaRPr lang="zh-TW" altLang="en-US" b="0" dirty="0">
                        <a:solidFill>
                          <a:srgbClr val="0000CC"/>
                        </a:solidFill>
                        <a:latin typeface="微軟正黑體" pitchFamily="34" charset="-120"/>
                        <a:ea typeface="微軟正黑體" pitchFamily="34" charset="-120"/>
                      </a:endParaRPr>
                    </a:p>
                  </a:txBody>
                  <a:tcPr marL="91438" marR="91438" anchor="ctr"/>
                </a:tc>
                <a:tc>
                  <a:txBody>
                    <a:bodyPr/>
                    <a:lstStyle/>
                    <a:p>
                      <a:r>
                        <a:rPr lang="zh-TW" altLang="en-US" dirty="0" smtClean="0">
                          <a:latin typeface="微軟正黑體" pitchFamily="34" charset="-120"/>
                          <a:ea typeface="微軟正黑體" pitchFamily="34" charset="-120"/>
                        </a:rPr>
                        <a:t>淹水警戒發布且現地已有輕微積水跡象</a:t>
                      </a:r>
                      <a:endParaRPr lang="zh-TW" altLang="en-US" b="0" dirty="0">
                        <a:solidFill>
                          <a:srgbClr val="0000CC"/>
                        </a:solidFill>
                        <a:latin typeface="微軟正黑體" pitchFamily="34" charset="-120"/>
                        <a:ea typeface="微軟正黑體" pitchFamily="34" charset="-120"/>
                      </a:endParaRPr>
                    </a:p>
                  </a:txBody>
                  <a:tcPr marL="91438" marR="9143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勸告自行撤離</a:t>
                      </a:r>
                      <a:endParaRPr lang="zh-TW" altLang="en-US" b="0" dirty="0">
                        <a:solidFill>
                          <a:srgbClr val="0000CC"/>
                        </a:solidFill>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淹水警戒發布且現地已積水</a:t>
                      </a:r>
                      <a:r>
                        <a:rPr lang="en-US" altLang="zh-TW" dirty="0" smtClean="0">
                          <a:latin typeface="微軟正黑體" pitchFamily="34" charset="-120"/>
                          <a:ea typeface="微軟正黑體" pitchFamily="34" charset="-120"/>
                        </a:rPr>
                        <a:t>30-50cm</a:t>
                      </a:r>
                      <a:endParaRPr lang="zh-TW" altLang="en-US" b="0" dirty="0" smtClean="0">
                        <a:solidFill>
                          <a:srgbClr val="0000CC"/>
                        </a:solidFill>
                        <a:latin typeface="微軟正黑體" pitchFamily="34" charset="-120"/>
                        <a:ea typeface="微軟正黑體" pitchFamily="34" charset="-120"/>
                      </a:endParaRPr>
                    </a:p>
                  </a:txBody>
                  <a:tcPr marL="91438" marR="91438"/>
                </a:tc>
                <a:tc>
                  <a:txBody>
                    <a:bodyPr/>
                    <a:lstStyle/>
                    <a:p>
                      <a:r>
                        <a:rPr lang="zh-TW" altLang="en-US" dirty="0" smtClean="0">
                          <a:latin typeface="微軟正黑體" pitchFamily="34" charset="-120"/>
                          <a:ea typeface="微軟正黑體" pitchFamily="34" charset="-120"/>
                        </a:rPr>
                        <a:t>強制撤離</a:t>
                      </a:r>
                      <a:endParaRPr lang="zh-TW" altLang="en-US" b="0" dirty="0">
                        <a:solidFill>
                          <a:srgbClr val="0000CC"/>
                        </a:solidFill>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rowSpan="2">
                  <a:txBody>
                    <a:bodyPr/>
                    <a:lstStyle/>
                    <a:p>
                      <a:r>
                        <a:rPr lang="zh-TW" altLang="en-US" dirty="0" smtClean="0">
                          <a:latin typeface="微軟正黑體" pitchFamily="34" charset="-120"/>
                          <a:ea typeface="微軟正黑體" pitchFamily="34" charset="-120"/>
                        </a:rPr>
                        <a:t>水庫洩洪預警</a:t>
                      </a:r>
                      <a:endParaRPr lang="zh-TW" altLang="en-US" b="0" dirty="0">
                        <a:solidFill>
                          <a:srgbClr val="0000CC"/>
                        </a:solidFill>
                        <a:latin typeface="微軟正黑體" pitchFamily="34" charset="-120"/>
                        <a:ea typeface="微軟正黑體" pitchFamily="34" charset="-120"/>
                      </a:endParaRPr>
                    </a:p>
                  </a:txBody>
                  <a:tcPr marL="91438" marR="91438" anchor="ctr"/>
                </a:tc>
                <a:tc>
                  <a:txBody>
                    <a:bodyPr/>
                    <a:lstStyle/>
                    <a:p>
                      <a:r>
                        <a:rPr lang="zh-TW" altLang="en-US" dirty="0" smtClean="0">
                          <a:latin typeface="微軟正黑體" pitchFamily="34" charset="-120"/>
                          <a:ea typeface="微軟正黑體" pitchFamily="34" charset="-120"/>
                        </a:rPr>
                        <a:t>水庫管理單位發布洩洪通報</a:t>
                      </a:r>
                      <a:endParaRPr lang="zh-TW" altLang="en-US" b="0" dirty="0">
                        <a:solidFill>
                          <a:srgbClr val="0000CC"/>
                        </a:solidFill>
                        <a:latin typeface="微軟正黑體" pitchFamily="34" charset="-120"/>
                        <a:ea typeface="微軟正黑體" pitchFamily="34" charset="-120"/>
                      </a:endParaRPr>
                    </a:p>
                  </a:txBody>
                  <a:tcPr marL="91438" marR="91438"/>
                </a:tc>
                <a:tc>
                  <a:txBody>
                    <a:bodyPr/>
                    <a:lstStyle/>
                    <a:p>
                      <a:r>
                        <a:rPr lang="zh-TW" altLang="en-US" dirty="0" smtClean="0">
                          <a:latin typeface="微軟正黑體" pitchFamily="34" charset="-120"/>
                          <a:ea typeface="微軟正黑體" pitchFamily="34" charset="-120"/>
                        </a:rPr>
                        <a:t>勸告自行撤離</a:t>
                      </a:r>
                      <a:endParaRPr lang="zh-TW" altLang="en-US" b="0" dirty="0">
                        <a:solidFill>
                          <a:srgbClr val="0000CC"/>
                        </a:solidFill>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vMerge="1">
                  <a:txBody>
                    <a:bodyPr/>
                    <a:lstStyle/>
                    <a:p>
                      <a:endParaRPr lang="zh-TW"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水庫管理單位發布洩洪通報且洩洪量大</a:t>
                      </a:r>
                      <a:endParaRPr lang="en-US" altLang="zh-TW" dirty="0" smtClean="0">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於河川保護標準</a:t>
                      </a:r>
                      <a:endParaRPr lang="zh-TW" altLang="en-US" b="0" dirty="0">
                        <a:solidFill>
                          <a:srgbClr val="0000CC"/>
                        </a:solidFill>
                        <a:latin typeface="微軟正黑體" pitchFamily="34" charset="-120"/>
                        <a:ea typeface="微軟正黑體" pitchFamily="34" charset="-120"/>
                      </a:endParaRPr>
                    </a:p>
                  </a:txBody>
                  <a:tcPr marL="91438" marR="9143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強制撤離</a:t>
                      </a:r>
                      <a:endParaRPr lang="zh-TW" altLang="en-US" b="0" dirty="0">
                        <a:solidFill>
                          <a:srgbClr val="0000CC"/>
                        </a:solidFill>
                        <a:latin typeface="微軟正黑體" pitchFamily="34" charset="-120"/>
                        <a:ea typeface="微軟正黑體" pitchFamily="34" charset="-120"/>
                      </a:endParaRPr>
                    </a:p>
                  </a:txBody>
                  <a:tcPr marL="91438" marR="91438" anchor="ctr"/>
                </a:tc>
              </a:tr>
              <a:tr h="370840">
                <a:tc rowSpan="2">
                  <a:txBody>
                    <a:bodyPr/>
                    <a:lstStyle/>
                    <a:p>
                      <a:pPr algn="ctr"/>
                      <a:r>
                        <a:rPr lang="zh-TW" altLang="en-US" dirty="0" smtClean="0">
                          <a:latin typeface="微軟正黑體" pitchFamily="34" charset="-120"/>
                          <a:ea typeface="微軟正黑體" pitchFamily="34" charset="-120"/>
                        </a:rPr>
                        <a:t>土石流</a:t>
                      </a:r>
                      <a:endParaRPr lang="zh-TW" altLang="en-US" b="0" dirty="0">
                        <a:latin typeface="微軟正黑體" pitchFamily="34" charset="-120"/>
                        <a:ea typeface="微軟正黑體" pitchFamily="34" charset="-120"/>
                      </a:endParaRPr>
                    </a:p>
                  </a:txBody>
                  <a:tcPr marL="91438" marR="91438" anchor="ctr"/>
                </a:tc>
                <a:tc rowSpan="2">
                  <a:txBody>
                    <a:bodyPr/>
                    <a:lstStyle/>
                    <a:p>
                      <a:r>
                        <a:rPr lang="zh-TW" altLang="en-US" dirty="0" smtClean="0">
                          <a:latin typeface="微軟正黑體" pitchFamily="34" charset="-120"/>
                          <a:ea typeface="微軟正黑體" pitchFamily="34" charset="-120"/>
                        </a:rPr>
                        <a:t>土石流預警</a:t>
                      </a:r>
                      <a:endParaRPr lang="zh-TW" altLang="en-US" b="0" dirty="0">
                        <a:latin typeface="微軟正黑體" pitchFamily="34" charset="-120"/>
                        <a:ea typeface="微軟正黑體" pitchFamily="34" charset="-120"/>
                      </a:endParaRPr>
                    </a:p>
                  </a:txBody>
                  <a:tcPr marL="91438" marR="91438" anchor="ctr"/>
                </a:tc>
                <a:tc>
                  <a:txBody>
                    <a:bodyPr/>
                    <a:lstStyle/>
                    <a:p>
                      <a:r>
                        <a:rPr lang="zh-TW" altLang="en-US" dirty="0" smtClean="0">
                          <a:latin typeface="微軟正黑體" pitchFamily="34" charset="-120"/>
                          <a:ea typeface="微軟正黑體" pitchFamily="34" charset="-120"/>
                        </a:rPr>
                        <a:t>預估降雨達警戒基準值</a:t>
                      </a:r>
                      <a:endParaRPr lang="zh-TW" altLang="en-US" b="0" dirty="0">
                        <a:latin typeface="微軟正黑體" pitchFamily="34" charset="-120"/>
                        <a:ea typeface="微軟正黑體" pitchFamily="34" charset="-120"/>
                      </a:endParaRPr>
                    </a:p>
                  </a:txBody>
                  <a:tcPr marL="91438" marR="9143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勸告自行撤離</a:t>
                      </a:r>
                      <a:endParaRPr lang="zh-TW" altLang="en-US" b="0" dirty="0" smtClean="0">
                        <a:latin typeface="微軟正黑體" pitchFamily="34" charset="-120"/>
                        <a:ea typeface="微軟正黑體" pitchFamily="34" charset="-120"/>
                      </a:endParaRPr>
                    </a:p>
                  </a:txBody>
                  <a:tcPr marL="91438" marR="91438" anchor="ctr"/>
                </a:tc>
              </a:tr>
              <a:tr h="370840">
                <a:tc vMerge="1">
                  <a:txBody>
                    <a:bodyPr/>
                    <a:lstStyle/>
                    <a:p>
                      <a:endParaRPr lang="zh-TW" altLang="en-US" b="0" dirty="0"/>
                    </a:p>
                  </a:txBody>
                  <a:tcPr/>
                </a:tc>
                <a:tc vMerge="1">
                  <a:txBody>
                    <a:bodyPr/>
                    <a:lstStyle/>
                    <a:p>
                      <a:endParaRPr lang="zh-TW" altLang="en-US" b="0" dirty="0"/>
                    </a:p>
                  </a:txBody>
                  <a:tcPr/>
                </a:tc>
                <a:tc>
                  <a:txBody>
                    <a:bodyPr/>
                    <a:lstStyle/>
                    <a:p>
                      <a:r>
                        <a:rPr lang="zh-TW" altLang="en-US" dirty="0" smtClean="0">
                          <a:latin typeface="微軟正黑體" pitchFamily="34" charset="-120"/>
                          <a:ea typeface="微軟正黑體" pitchFamily="34" charset="-120"/>
                        </a:rPr>
                        <a:t>實際降雨達警戒基準值</a:t>
                      </a:r>
                      <a:endParaRPr lang="zh-TW" altLang="en-US" b="0" dirty="0">
                        <a:latin typeface="微軟正黑體" pitchFamily="34" charset="-120"/>
                        <a:ea typeface="微軟正黑體" pitchFamily="34" charset="-120"/>
                      </a:endParaRPr>
                    </a:p>
                  </a:txBody>
                  <a:tcPr marL="91438" marR="9143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itchFamily="34" charset="-120"/>
                          <a:ea typeface="微軟正黑體" pitchFamily="34" charset="-120"/>
                        </a:rPr>
                        <a:t>強制撤離</a:t>
                      </a:r>
                      <a:endParaRPr lang="zh-TW" altLang="en-US" b="0" dirty="0" smtClean="0">
                        <a:latin typeface="微軟正黑體" pitchFamily="34" charset="-120"/>
                        <a:ea typeface="微軟正黑體" pitchFamily="34" charset="-120"/>
                      </a:endParaRPr>
                    </a:p>
                  </a:txBody>
                  <a:tcPr marL="91438" marR="91438" anchor="ctr"/>
                </a:tc>
              </a:tr>
            </a:tbl>
          </a:graphicData>
        </a:graphic>
      </p:graphicFrame>
      <p:sp>
        <p:nvSpPr>
          <p:cNvPr id="7" name="投影片編號版面配置區 6"/>
          <p:cNvSpPr>
            <a:spLocks noGrp="1"/>
          </p:cNvSpPr>
          <p:nvPr>
            <p:ph type="sldNum" sz="quarter" idx="12"/>
          </p:nvPr>
        </p:nvSpPr>
        <p:spPr>
          <a:xfrm>
            <a:off x="8094726" y="6381750"/>
            <a:ext cx="941324" cy="365125"/>
          </a:xfrm>
          <a:prstGeom prst="rect">
            <a:avLst/>
          </a:prstGeom>
        </p:spPr>
        <p:txBody>
          <a:bodyPr/>
          <a:lstStyle/>
          <a:p>
            <a:pPr>
              <a:defRPr/>
            </a:pPr>
            <a:r>
              <a:rPr lang="en-US" altLang="zh-TW" dirty="0" smtClean="0">
                <a:latin typeface="+mn-ea"/>
                <a:ea typeface="+mn-ea"/>
              </a:rPr>
              <a:t>〔</a:t>
            </a:r>
            <a:fld id="{9ED49F93-8872-4E04-BB59-65D527C905C0}" type="slidenum">
              <a:rPr lang="en-US" altLang="zh-TW" smtClean="0">
                <a:latin typeface="+mn-ea"/>
                <a:ea typeface="+mn-ea"/>
              </a:rPr>
              <a:pPr>
                <a:defRPr/>
              </a:pPr>
              <a:t>91</a:t>
            </a:fld>
            <a:r>
              <a:rPr lang="en-US" altLang="zh-TW" dirty="0" smtClean="0">
                <a:latin typeface="+mn-ea"/>
                <a:ea typeface="+mn-ea"/>
              </a:rPr>
              <a:t>〕</a:t>
            </a:r>
            <a:endParaRPr lang="en-US" altLang="zh-TW" dirty="0">
              <a:latin typeface="+mn-ea"/>
              <a:ea typeface="+mn-ea"/>
            </a:endParaRPr>
          </a:p>
        </p:txBody>
      </p:sp>
      <p:sp>
        <p:nvSpPr>
          <p:cNvPr id="6" name="文字方塊 5"/>
          <p:cNvSpPr txBox="1"/>
          <p:nvPr/>
        </p:nvSpPr>
        <p:spPr>
          <a:xfrm>
            <a:off x="2411760" y="6381328"/>
            <a:ext cx="5682966" cy="276999"/>
          </a:xfrm>
          <a:prstGeom prst="rect">
            <a:avLst/>
          </a:prstGeom>
          <a:noFill/>
        </p:spPr>
        <p:txBody>
          <a:bodyPr wrap="none">
            <a:spAutoFit/>
          </a:bodyPr>
          <a:lstStyle/>
          <a:p>
            <a:pPr>
              <a:defRPr/>
            </a:pPr>
            <a:r>
              <a:rPr lang="zh-TW" altLang="en-US" sz="1200" dirty="0">
                <a:solidFill>
                  <a:srgbClr val="003366"/>
                </a:solidFill>
                <a:latin typeface="+mn-ea"/>
              </a:rPr>
              <a:t>（資料來源：颱洪災害民眾疏散避難影響因素調查分析，消防月刊，</a:t>
            </a:r>
            <a:r>
              <a:rPr lang="en-US" altLang="zh-TW" sz="1200" dirty="0">
                <a:solidFill>
                  <a:srgbClr val="003366"/>
                </a:solidFill>
                <a:latin typeface="+mn-ea"/>
              </a:rPr>
              <a:t>2011.11</a:t>
            </a:r>
            <a:r>
              <a:rPr lang="zh-TW" altLang="en-US" sz="1200" dirty="0">
                <a:solidFill>
                  <a:srgbClr val="003366"/>
                </a:solidFill>
                <a:latin typeface="+mn-ea"/>
              </a:rPr>
              <a:t>。）</a:t>
            </a:r>
          </a:p>
        </p:txBody>
      </p:sp>
    </p:spTree>
    <p:extLst>
      <p:ext uri="{BB962C8B-B14F-4D97-AF65-F5344CB8AC3E}">
        <p14:creationId xmlns:p14="http://schemas.microsoft.com/office/powerpoint/2010/main" val="1340539"/>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57200" y="533400"/>
            <a:ext cx="8229600" cy="663352"/>
          </a:xfrm>
        </p:spPr>
        <p:txBody>
          <a:bodyPr/>
          <a:lstStyle/>
          <a:p>
            <a:r>
              <a:rPr lang="en-US" altLang="zh-TW" sz="3600" dirty="0" smtClean="0"/>
              <a:t>2011</a:t>
            </a:r>
            <a:r>
              <a:rPr lang="zh-TW" altLang="en-US" sz="3600" dirty="0" smtClean="0"/>
              <a:t>中央災害應變中心運作</a:t>
            </a:r>
          </a:p>
        </p:txBody>
      </p:sp>
      <p:sp>
        <p:nvSpPr>
          <p:cNvPr id="18435" name="內容版面配置區 2"/>
          <p:cNvSpPr>
            <a:spLocks noGrp="1"/>
          </p:cNvSpPr>
          <p:nvPr>
            <p:ph idx="1"/>
          </p:nvPr>
        </p:nvSpPr>
        <p:spPr/>
        <p:txBody>
          <a:bodyPr/>
          <a:lstStyle/>
          <a:p>
            <a:r>
              <a:rPr lang="en-US" altLang="zh-TW" sz="2000" dirty="0" smtClean="0"/>
              <a:t>100</a:t>
            </a:r>
            <a:r>
              <a:rPr lang="zh-TW" altLang="en-US" sz="2000" dirty="0" smtClean="0"/>
              <a:t>年預防性疏散撤離及收容安置</a:t>
            </a:r>
            <a:r>
              <a:rPr lang="en-US" altLang="zh-TW" sz="2000" dirty="0" smtClean="0"/>
              <a:t>(</a:t>
            </a:r>
            <a:r>
              <a:rPr lang="zh-TW" altLang="en-US" sz="2000" dirty="0" smtClean="0"/>
              <a:t>應變中心開設期間</a:t>
            </a:r>
            <a:r>
              <a:rPr lang="en-US" altLang="zh-TW" sz="2000" dirty="0" smtClean="0"/>
              <a:t>)</a:t>
            </a:r>
          </a:p>
          <a:p>
            <a:endParaRPr lang="zh-TW" altLang="en-US" dirty="0" smtClean="0"/>
          </a:p>
        </p:txBody>
      </p:sp>
      <p:graphicFrame>
        <p:nvGraphicFramePr>
          <p:cNvPr id="5" name="表格 4"/>
          <p:cNvGraphicFramePr>
            <a:graphicFrameLocks noGrp="1"/>
          </p:cNvGraphicFramePr>
          <p:nvPr>
            <p:extLst>
              <p:ext uri="{D42A27DB-BD31-4B8C-83A1-F6EECF244321}">
                <p14:modId xmlns:p14="http://schemas.microsoft.com/office/powerpoint/2010/main" val="1049349096"/>
              </p:ext>
            </p:extLst>
          </p:nvPr>
        </p:nvGraphicFramePr>
        <p:xfrm>
          <a:off x="214313" y="1487488"/>
          <a:ext cx="6235700" cy="976312"/>
        </p:xfrm>
        <a:graphic>
          <a:graphicData uri="http://schemas.openxmlformats.org/drawingml/2006/table">
            <a:tbl>
              <a:tblPr firstRow="1" bandRow="1">
                <a:tableStyleId>{9DCAF9ED-07DC-4A11-8D7F-57B35C25682E}</a:tableStyleId>
              </a:tblPr>
              <a:tblGrid>
                <a:gridCol w="1558925"/>
                <a:gridCol w="1558925"/>
                <a:gridCol w="1558925"/>
                <a:gridCol w="1558925"/>
              </a:tblGrid>
              <a:tr h="305092">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400" u="none" strike="noStrike" cap="none" normalizeH="0" baseline="0" dirty="0" smtClean="0">
                          <a:ln>
                            <a:noFill/>
                          </a:ln>
                          <a:effectLst/>
                        </a:rPr>
                        <a:t>災害名稱</a:t>
                      </a:r>
                      <a:endParaRPr kumimoji="0" lang="zh-TW" altLang="en-US" sz="1400" b="0" i="0" u="none" strike="noStrike" cap="none" normalizeH="0" baseline="0" dirty="0" smtClean="0">
                        <a:ln>
                          <a:noFill/>
                        </a:ln>
                        <a:solidFill>
                          <a:schemeClr val="tx1"/>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400" u="none" strike="noStrike" cap="none" normalizeH="0" baseline="0" dirty="0" smtClean="0">
                          <a:ln>
                            <a:noFill/>
                          </a:ln>
                          <a:effectLst/>
                        </a:rPr>
                        <a:t>撤離人數</a:t>
                      </a:r>
                      <a:r>
                        <a:rPr kumimoji="0" lang="en-US" altLang="zh-TW" sz="1400" u="none" strike="noStrike" cap="none" normalizeH="0" baseline="0" dirty="0" smtClean="0">
                          <a:ln>
                            <a:noFill/>
                          </a:ln>
                          <a:effectLst/>
                        </a:rPr>
                        <a:t>(</a:t>
                      </a:r>
                      <a:r>
                        <a:rPr kumimoji="0" lang="zh-TW" altLang="en-US" sz="1400" u="none" strike="noStrike" cap="none" normalizeH="0" baseline="0" dirty="0" smtClean="0">
                          <a:ln>
                            <a:noFill/>
                          </a:ln>
                          <a:effectLst/>
                        </a:rPr>
                        <a:t>人</a:t>
                      </a:r>
                      <a:r>
                        <a:rPr kumimoji="0" lang="en-US" altLang="zh-TW" sz="1400" u="none" strike="noStrike" cap="none" normalizeH="0" baseline="0" dirty="0" smtClean="0">
                          <a:ln>
                            <a:noFill/>
                          </a:ln>
                          <a:effectLst/>
                        </a:rPr>
                        <a:t>)</a:t>
                      </a:r>
                      <a:endParaRPr kumimoji="0" lang="en-US" altLang="zh-TW" sz="1400" b="0" i="0" u="none" strike="noStrike" cap="none" normalizeH="0" baseline="0" dirty="0" smtClean="0">
                        <a:ln>
                          <a:noFill/>
                        </a:ln>
                        <a:solidFill>
                          <a:schemeClr val="tx1"/>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400" u="none" strike="noStrike" cap="none" normalizeH="0" baseline="0" dirty="0" smtClean="0">
                          <a:ln>
                            <a:noFill/>
                          </a:ln>
                          <a:effectLst/>
                        </a:rPr>
                        <a:t>開設收容所數</a:t>
                      </a:r>
                      <a:r>
                        <a:rPr kumimoji="0" lang="en-US" altLang="zh-TW" sz="1400" u="none" strike="noStrike" cap="none" normalizeH="0" baseline="0" dirty="0" smtClean="0">
                          <a:ln>
                            <a:noFill/>
                          </a:ln>
                          <a:effectLst/>
                        </a:rPr>
                        <a:t>(</a:t>
                      </a:r>
                      <a:r>
                        <a:rPr kumimoji="0" lang="zh-TW" altLang="en-US" sz="1400" u="none" strike="noStrike" cap="none" normalizeH="0" baseline="0" dirty="0" smtClean="0">
                          <a:ln>
                            <a:noFill/>
                          </a:ln>
                          <a:effectLst/>
                        </a:rPr>
                        <a:t>處</a:t>
                      </a:r>
                      <a:r>
                        <a:rPr kumimoji="0" lang="en-US" altLang="zh-TW" sz="1400" u="none" strike="noStrike" cap="none" normalizeH="0" baseline="0" dirty="0" smtClean="0">
                          <a:ln>
                            <a:noFill/>
                          </a:ln>
                          <a:effectLst/>
                        </a:rPr>
                        <a:t>)</a:t>
                      </a:r>
                      <a:endParaRPr kumimoji="0" lang="en-US" altLang="zh-TW" sz="1400" b="0" i="0" u="none" strike="noStrike" cap="none" normalizeH="0" baseline="0" dirty="0" smtClean="0">
                        <a:ln>
                          <a:noFill/>
                        </a:ln>
                        <a:solidFill>
                          <a:schemeClr val="tx1"/>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400" u="none" strike="noStrike" cap="none" normalizeH="0" baseline="0" dirty="0" smtClean="0">
                          <a:ln>
                            <a:noFill/>
                          </a:ln>
                          <a:effectLst/>
                        </a:rPr>
                        <a:t>收容人數</a:t>
                      </a:r>
                      <a:r>
                        <a:rPr kumimoji="0" lang="en-US" altLang="zh-TW" sz="1400" u="none" strike="noStrike" cap="none" normalizeH="0" baseline="0" dirty="0" smtClean="0">
                          <a:ln>
                            <a:noFill/>
                          </a:ln>
                          <a:effectLst/>
                        </a:rPr>
                        <a:t>(</a:t>
                      </a:r>
                      <a:r>
                        <a:rPr kumimoji="0" lang="zh-TW" altLang="en-US" sz="1400" u="none" strike="noStrike" cap="none" normalizeH="0" baseline="0" dirty="0" smtClean="0">
                          <a:ln>
                            <a:noFill/>
                          </a:ln>
                          <a:effectLst/>
                        </a:rPr>
                        <a:t>人</a:t>
                      </a:r>
                      <a:r>
                        <a:rPr kumimoji="0" lang="en-US" altLang="zh-TW" sz="1400" u="none" strike="noStrike" cap="none" normalizeH="0" baseline="0" dirty="0" smtClean="0">
                          <a:ln>
                            <a:noFill/>
                          </a:ln>
                          <a:effectLst/>
                        </a:rPr>
                        <a:t>)</a:t>
                      </a:r>
                      <a:endParaRPr kumimoji="0" lang="en-US" altLang="zh-TW" sz="1400" b="0" i="0" u="none" strike="noStrike" cap="none" normalizeH="0" baseline="0" dirty="0" smtClean="0">
                        <a:ln>
                          <a:noFill/>
                        </a:ln>
                        <a:solidFill>
                          <a:schemeClr val="tx1"/>
                        </a:solidFill>
                        <a:effectLst/>
                        <a:latin typeface="+mn-ea"/>
                        <a:ea typeface="+mn-ea"/>
                      </a:endParaRPr>
                    </a:p>
                  </a:txBody>
                  <a:tcPr marL="91439" marR="91439" marT="45735" marB="45735" anchor="ctr" horzOverflow="overflow"/>
                </a:tc>
              </a:tr>
              <a:tr h="335610">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600" u="none" strike="noStrike" cap="none" normalizeH="0" baseline="0" dirty="0" smtClean="0">
                          <a:ln>
                            <a:noFill/>
                          </a:ln>
                          <a:effectLst/>
                        </a:rPr>
                        <a:t>南瑪都颱風</a:t>
                      </a:r>
                      <a:endParaRPr kumimoji="0" lang="zh-TW" altLang="en-US"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11,163</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110</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4,812</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r>
              <a:tr h="335610">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zh-TW" altLang="en-US" sz="1600" u="none" strike="noStrike" cap="none" normalizeH="0" baseline="0" smtClean="0">
                          <a:ln>
                            <a:noFill/>
                          </a:ln>
                          <a:effectLst/>
                        </a:rPr>
                        <a:t>合計</a:t>
                      </a:r>
                      <a:endParaRPr kumimoji="0" lang="zh-TW" altLang="en-US" sz="1600" b="0" i="0" u="none" strike="noStrike" cap="none" normalizeH="0" baseline="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11,163</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110</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c>
                  <a:txBody>
                    <a:bodyPr/>
                    <a:lstStyle/>
                    <a:p>
                      <a:pPr marL="0" marR="0" lvl="0" indent="0" algn="ctr" defTabSz="914400" rtl="0" eaLnBrk="1" fontAlgn="base" latinLnBrk="0" hangingPunct="1">
                        <a:lnSpc>
                          <a:spcPct val="100000"/>
                        </a:lnSpc>
                        <a:spcBef>
                          <a:spcPct val="0"/>
                        </a:spcBef>
                        <a:spcAft>
                          <a:spcPct val="0"/>
                        </a:spcAft>
                        <a:buClr>
                          <a:srgbClr val="002060"/>
                        </a:buClr>
                        <a:buSzTx/>
                        <a:buFont typeface="Wingdings" pitchFamily="2" charset="2"/>
                        <a:buNone/>
                        <a:tabLst>
                          <a:tab pos="800100" algn="l"/>
                        </a:tabLst>
                      </a:pPr>
                      <a:r>
                        <a:rPr kumimoji="0" lang="en-US" altLang="zh-TW" sz="1600" u="none" strike="noStrike" cap="none" normalizeH="0" baseline="0" dirty="0" smtClean="0">
                          <a:ln>
                            <a:noFill/>
                          </a:ln>
                          <a:effectLst/>
                        </a:rPr>
                        <a:t>4,812</a:t>
                      </a:r>
                      <a:endParaRPr kumimoji="0" lang="en-US" altLang="zh-TW" sz="1600" b="0" i="0" u="none" strike="noStrike" cap="none" normalizeH="0" baseline="0" dirty="0" smtClean="0">
                        <a:ln>
                          <a:noFill/>
                        </a:ln>
                        <a:solidFill>
                          <a:srgbClr val="000000"/>
                        </a:solidFill>
                        <a:effectLst/>
                        <a:latin typeface="+mn-ea"/>
                        <a:ea typeface="+mn-ea"/>
                      </a:endParaRPr>
                    </a:p>
                  </a:txBody>
                  <a:tcPr marL="91439" marR="91439" marT="45735" marB="45735" anchor="ctr" horzOverflow="overflow"/>
                </a:tc>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368219168"/>
              </p:ext>
            </p:extLst>
          </p:nvPr>
        </p:nvGraphicFramePr>
        <p:xfrm>
          <a:off x="214313" y="2532063"/>
          <a:ext cx="2201862" cy="3962556"/>
        </p:xfrm>
        <a:graphic>
          <a:graphicData uri="http://schemas.openxmlformats.org/drawingml/2006/table">
            <a:tbl>
              <a:tblPr firstRow="1" bandRow="1">
                <a:tableStyleId>{9DCAF9ED-07DC-4A11-8D7F-57B35C25682E}</a:tableStyleId>
              </a:tblPr>
              <a:tblGrid>
                <a:gridCol w="892878"/>
                <a:gridCol w="1308984"/>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縣</a:t>
                      </a:r>
                      <a:r>
                        <a:rPr kumimoji="1" lang="en-US" altLang="zh-TW" sz="1400" u="none" strike="noStrike" cap="none" normalizeH="0" baseline="0" dirty="0" smtClean="0">
                          <a:ln>
                            <a:noFill/>
                          </a:ln>
                          <a:effectLst/>
                        </a:rPr>
                        <a:t>(</a:t>
                      </a:r>
                      <a:r>
                        <a:rPr kumimoji="1" lang="zh-TW" altLang="en-US" sz="1400" u="none" strike="noStrike" cap="none" normalizeH="0" baseline="0" dirty="0" smtClean="0">
                          <a:ln>
                            <a:noFill/>
                          </a:ln>
                          <a:effectLst/>
                        </a:rPr>
                        <a:t>市</a:t>
                      </a:r>
                      <a:r>
                        <a:rPr kumimoji="1" lang="en-US" altLang="zh-TW" sz="1400" u="none" strike="noStrike" cap="none" normalizeH="0" baseline="0" dirty="0" smtClean="0">
                          <a:ln>
                            <a:noFill/>
                          </a:ln>
                          <a:effectLst/>
                        </a:rPr>
                        <a:t>)</a:t>
                      </a:r>
                      <a:r>
                        <a:rPr kumimoji="1" lang="zh-TW" altLang="en-US" sz="1400" u="none" strike="noStrike" cap="none" normalizeH="0" baseline="0" dirty="0" smtClean="0">
                          <a:ln>
                            <a:noFill/>
                          </a:ln>
                          <a:effectLst/>
                        </a:rPr>
                        <a:t>別</a:t>
                      </a:r>
                      <a:endParaRPr kumimoji="1" lang="zh-TW" altLang="en-US" sz="1400" b="0" i="0" u="none" strike="noStrike" cap="none" normalizeH="0" baseline="0" dirty="0" smtClean="0">
                        <a:ln>
                          <a:noFill/>
                        </a:ln>
                        <a:solidFill>
                          <a:schemeClr val="tx1"/>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累計撤離人數</a:t>
                      </a:r>
                      <a:endParaRPr kumimoji="1" lang="zh-TW" altLang="en-US" sz="1400" b="0" i="0" u="none" strike="noStrike" cap="none" normalizeH="0" baseline="0" dirty="0" smtClean="0">
                        <a:ln>
                          <a:noFill/>
                        </a:ln>
                        <a:solidFill>
                          <a:schemeClr val="tx1"/>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臺南市</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164</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高雄市</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2,237</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桃園縣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85</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新竹縣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71</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南投縣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510</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嘉義縣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221</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屏東縣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4,745</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宜蘭縣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206</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花蓮縣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1,761</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臺東縣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1,145</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金門縣</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18</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合計</a:t>
                      </a:r>
                      <a:endParaRPr kumimoji="1" lang="zh-TW" altLang="en-US"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11,163</a:t>
                      </a:r>
                      <a:endParaRPr kumimoji="1" lang="en-US" altLang="zh-TW" sz="1400" b="0" i="0" u="none" strike="noStrike" cap="none" normalizeH="0" baseline="0" dirty="0" smtClean="0">
                        <a:ln>
                          <a:noFill/>
                        </a:ln>
                        <a:solidFill>
                          <a:srgbClr val="C00000"/>
                        </a:solidFill>
                        <a:effectLst/>
                        <a:latin typeface="+mn-ea"/>
                        <a:ea typeface="+mn-ea"/>
                        <a:cs typeface="新細明體" pitchFamily="18" charset="-120"/>
                      </a:endParaRPr>
                    </a:p>
                  </a:txBody>
                  <a:tcPr marL="91480" marR="91480" marT="45726" marB="45726" anchor="ctr" horzOverflow="overflow"/>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18754121"/>
              </p:ext>
            </p:extLst>
          </p:nvPr>
        </p:nvGraphicFramePr>
        <p:xfrm>
          <a:off x="2519363" y="2532063"/>
          <a:ext cx="3924300" cy="3352822"/>
        </p:xfrm>
        <a:graphic>
          <a:graphicData uri="http://schemas.openxmlformats.org/drawingml/2006/table">
            <a:tbl>
              <a:tblPr>
                <a:tableStyleId>{8A107856-5554-42FB-B03E-39F5DBC370BA}</a:tableStyleId>
              </a:tblPr>
              <a:tblGrid>
                <a:gridCol w="774700"/>
                <a:gridCol w="1663700"/>
                <a:gridCol w="1485900"/>
              </a:tblGrid>
              <a:tr h="144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縣市別</a:t>
                      </a:r>
                      <a:endParaRPr kumimoji="1" lang="zh-TW" altLang="en-US"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最高開設收容所數</a:t>
                      </a:r>
                      <a:endParaRPr kumimoji="1" lang="zh-TW" altLang="en-US"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最高收容總人數</a:t>
                      </a:r>
                      <a:endParaRPr kumimoji="1" lang="zh-TW" altLang="en-US"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127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dirty="0" smtClean="0">
                          <a:ln>
                            <a:noFill/>
                          </a:ln>
                          <a:effectLst/>
                        </a:rPr>
                        <a:t>高雄市</a:t>
                      </a:r>
                      <a:endParaRPr kumimoji="1" lang="zh-TW" altLang="en-US"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30</a:t>
                      </a:r>
                      <a:endParaRPr kumimoji="1" lang="en-US" altLang="zh-TW"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1,447</a:t>
                      </a:r>
                      <a:endParaRPr kumimoji="1" lang="en-US" altLang="zh-TW"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127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宜蘭縣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3</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59</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120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桃園縣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2</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嘉義縣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3</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187</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臺南市</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6</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46</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屏東縣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27</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945</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花蓮縣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21</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1,052</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臺東縣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18</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1,056</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金門縣</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18</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u="none" strike="noStrike" cap="none" normalizeH="0" baseline="0" smtClean="0">
                          <a:ln>
                            <a:noFill/>
                          </a:ln>
                          <a:effectLst/>
                        </a:rPr>
                        <a:t>合計</a:t>
                      </a:r>
                      <a:endParaRPr kumimoji="1" lang="zh-TW" altLang="en-US"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smtClean="0">
                          <a:ln>
                            <a:noFill/>
                          </a:ln>
                          <a:effectLst/>
                        </a:rPr>
                        <a:t>110</a:t>
                      </a:r>
                      <a:endParaRPr kumimoji="1" lang="en-US" altLang="zh-TW" sz="1400" b="0" i="0" u="none" strike="noStrike" cap="none" normalizeH="0" baseline="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400" u="none" strike="noStrike" cap="none" normalizeH="0" baseline="0" dirty="0" smtClean="0">
                          <a:ln>
                            <a:noFill/>
                          </a:ln>
                          <a:effectLst/>
                        </a:rPr>
                        <a:t>4,812</a:t>
                      </a:r>
                      <a:endParaRPr kumimoji="1" lang="en-US" altLang="zh-TW" sz="1400" b="0" i="0" u="none" strike="noStrike" cap="none" normalizeH="0" baseline="0" dirty="0" smtClean="0">
                        <a:ln>
                          <a:noFill/>
                        </a:ln>
                        <a:solidFill>
                          <a:schemeClr val="tx1"/>
                        </a:solidFill>
                        <a:effectLst/>
                        <a:latin typeface="華康圓體 Std W5" pitchFamily="50" charset="-120"/>
                        <a:ea typeface="華康圓體 Std W5" pitchFamily="50" charset="-120"/>
                        <a:cs typeface="新細明體" pitchFamily="18" charset="-120"/>
                      </a:endParaRPr>
                    </a:p>
                  </a:txBody>
                  <a:tcPr marT="45721" marB="45721" anchor="ctr" horzOverflow="overflow"/>
                </a:tc>
              </a:tr>
            </a:tbl>
          </a:graphicData>
        </a:graphic>
      </p:graphicFrame>
      <p:pic>
        <p:nvPicPr>
          <p:cNvPr id="8" name="Picture 71" descr="IMG_0525"/>
          <p:cNvPicPr>
            <a:picLocks noChangeAspect="1" noChangeArrowheads="1"/>
          </p:cNvPicPr>
          <p:nvPr/>
        </p:nvPicPr>
        <p:blipFill>
          <a:blip r:embed="rId2" cstate="print"/>
          <a:srcRect/>
          <a:stretch>
            <a:fillRect/>
          </a:stretch>
        </p:blipFill>
        <p:spPr bwMode="auto">
          <a:xfrm>
            <a:off x="6660232" y="980728"/>
            <a:ext cx="2340000" cy="1560000"/>
          </a:xfrm>
          <a:prstGeom prst="round2DiagRect">
            <a:avLst/>
          </a:prstGeom>
          <a:noFill/>
          <a:ln w="19050">
            <a:solidFill>
              <a:srgbClr val="0099CC"/>
            </a:solidFill>
          </a:ln>
        </p:spPr>
      </p:pic>
      <p:pic>
        <p:nvPicPr>
          <p:cNvPr id="9" name="Picture 72" descr="IMG_0728"/>
          <p:cNvPicPr>
            <a:picLocks noChangeAspect="1" noChangeArrowheads="1"/>
          </p:cNvPicPr>
          <p:nvPr/>
        </p:nvPicPr>
        <p:blipFill>
          <a:blip r:embed="rId3" cstate="print"/>
          <a:srcRect/>
          <a:stretch>
            <a:fillRect/>
          </a:stretch>
        </p:blipFill>
        <p:spPr bwMode="auto">
          <a:xfrm>
            <a:off x="6660232" y="2661088"/>
            <a:ext cx="2340000" cy="1560000"/>
          </a:xfrm>
          <a:prstGeom prst="round2DiagRect">
            <a:avLst/>
          </a:prstGeom>
          <a:noFill/>
          <a:ln w="19050">
            <a:solidFill>
              <a:srgbClr val="0099CC"/>
            </a:solidFill>
          </a:ln>
        </p:spPr>
      </p:pic>
      <p:pic>
        <p:nvPicPr>
          <p:cNvPr id="10" name="Picture 73" descr="DSC_0415"/>
          <p:cNvPicPr>
            <a:picLocks noChangeAspect="1" noChangeArrowheads="1"/>
          </p:cNvPicPr>
          <p:nvPr/>
        </p:nvPicPr>
        <p:blipFill>
          <a:blip r:embed="rId4" cstate="print"/>
          <a:srcRect/>
          <a:stretch>
            <a:fillRect/>
          </a:stretch>
        </p:blipFill>
        <p:spPr bwMode="auto">
          <a:xfrm>
            <a:off x="6660232" y="4365104"/>
            <a:ext cx="2340000" cy="1566190"/>
          </a:xfrm>
          <a:prstGeom prst="round2DiagRect">
            <a:avLst/>
          </a:prstGeom>
          <a:noFill/>
          <a:ln w="19050">
            <a:solidFill>
              <a:srgbClr val="0099CC"/>
            </a:solidFill>
          </a:ln>
        </p:spPr>
      </p:pic>
    </p:spTree>
    <p:extLst>
      <p:ext uri="{BB962C8B-B14F-4D97-AF65-F5344CB8AC3E}">
        <p14:creationId xmlns:p14="http://schemas.microsoft.com/office/powerpoint/2010/main" val="3487673518"/>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b="0" dirty="0"/>
              <a:t>蘇拉颱風累計疏散撤離、收容人次統計</a:t>
            </a:r>
            <a:endParaRPr lang="zh-TW" altLang="en-US" sz="2800" dirty="0"/>
          </a:p>
        </p:txBody>
      </p:sp>
      <p:sp>
        <p:nvSpPr>
          <p:cNvPr id="4" name="投影片編號版面配置區 3"/>
          <p:cNvSpPr>
            <a:spLocks noGrp="1"/>
          </p:cNvSpPr>
          <p:nvPr>
            <p:ph type="sldNum" sz="quarter" idx="12"/>
          </p:nvPr>
        </p:nvSpPr>
        <p:spPr/>
        <p:txBody>
          <a:bodyPr>
            <a:normAutofit/>
          </a:bodyPr>
          <a:lstStyle/>
          <a:p>
            <a:r>
              <a:rPr lang="en-US" altLang="zh-TW" sz="1000" smtClean="0"/>
              <a:t>〔</a:t>
            </a:r>
            <a:fld id="{73DA0BB7-265A-403C-9275-D587AB510EDC}" type="slidenum">
              <a:rPr lang="zh-TW" altLang="en-US" smtClean="0"/>
              <a:pPr/>
              <a:t>93</a:t>
            </a:fld>
            <a:r>
              <a:rPr lang="en-US" altLang="zh-TW" sz="1000" smtClean="0"/>
              <a:t>〕</a:t>
            </a:r>
            <a:endParaRPr lang="zh-TW" altLang="en-US" sz="1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32148"/>
            <a:ext cx="7344093"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1259632" y="1484784"/>
            <a:ext cx="2428870" cy="369332"/>
          </a:xfrm>
          <a:prstGeom prst="rect">
            <a:avLst/>
          </a:prstGeom>
        </p:spPr>
        <p:txBody>
          <a:bodyPr wrap="none">
            <a:spAutoFit/>
          </a:bodyPr>
          <a:lstStyle/>
          <a:p>
            <a:r>
              <a:rPr lang="zh-TW" altLang="en-US" b="1" dirty="0"/>
              <a:t>蘇拉颱風</a:t>
            </a:r>
            <a:r>
              <a:rPr lang="en-US" altLang="zh-TW" b="1" dirty="0"/>
              <a:t>7 / 3 0</a:t>
            </a:r>
            <a:r>
              <a:rPr lang="zh-TW" altLang="en-US" b="1" dirty="0"/>
              <a:t>～</a:t>
            </a:r>
            <a:r>
              <a:rPr lang="en-US" altLang="zh-TW" b="1" dirty="0"/>
              <a:t>8 / 3</a:t>
            </a:r>
            <a:endParaRPr lang="zh-TW" altLang="en-US"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739" y="1350403"/>
            <a:ext cx="2638073"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302390"/>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23E411A-B113-4F6C-ACBF-0A5CEC797FD8}" type="slidenum">
              <a:rPr lang="zh-TW" altLang="en-US" smtClean="0"/>
              <a:t>94</a:t>
            </a:fld>
            <a:endParaRPr lang="zh-TW" alt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4" y="1084684"/>
            <a:ext cx="8881230" cy="544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413867"/>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23E411A-B113-4F6C-ACBF-0A5CEC797FD8}" type="slidenum">
              <a:rPr lang="zh-TW" altLang="en-US" smtClean="0"/>
              <a:t>95</a:t>
            </a:fld>
            <a:endParaRPr lang="zh-TW" altLang="en-US"/>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0"/>
            <a:ext cx="7325784"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427984" y="5889439"/>
            <a:ext cx="4572000" cy="923330"/>
          </a:xfrm>
          <a:prstGeom prst="rect">
            <a:avLst/>
          </a:prstGeom>
        </p:spPr>
        <p:txBody>
          <a:bodyPr>
            <a:spAutoFit/>
          </a:bodyPr>
          <a:lstStyle/>
          <a:p>
            <a:r>
              <a:rPr lang="zh-TW" altLang="en-US" dirty="0"/>
              <a:t>圖</a:t>
            </a:r>
            <a:r>
              <a:rPr lang="en-US" altLang="zh-TW" dirty="0"/>
              <a:t>2 - 1 3</a:t>
            </a:r>
          </a:p>
          <a:p>
            <a:r>
              <a:rPr lang="en-US" altLang="zh-TW" dirty="0"/>
              <a:t>0 6 1 0</a:t>
            </a:r>
            <a:r>
              <a:rPr lang="zh-TW" altLang="en-US" dirty="0"/>
              <a:t>淹水、坡地災情分布。</a:t>
            </a:r>
          </a:p>
          <a:p>
            <a:r>
              <a:rPr lang="zh-TW" altLang="en-US" dirty="0"/>
              <a:t>藍色為積淹水，橘色為坡地災害</a:t>
            </a:r>
          </a:p>
        </p:txBody>
      </p:sp>
    </p:spTree>
    <p:extLst>
      <p:ext uri="{BB962C8B-B14F-4D97-AF65-F5344CB8AC3E}">
        <p14:creationId xmlns:p14="http://schemas.microsoft.com/office/powerpoint/2010/main" val="392771205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C23E411A-B113-4F6C-ACBF-0A5CEC797FD8}" type="slidenum">
              <a:rPr lang="zh-TW" altLang="en-US" smtClean="0"/>
              <a:t>96</a:t>
            </a:fld>
            <a:endParaRPr lang="zh-TW" alt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63000"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835696" y="6238811"/>
            <a:ext cx="6264696" cy="369332"/>
          </a:xfrm>
          <a:prstGeom prst="rect">
            <a:avLst/>
          </a:prstGeom>
        </p:spPr>
        <p:txBody>
          <a:bodyPr wrap="square">
            <a:spAutoFit/>
          </a:bodyPr>
          <a:lstStyle/>
          <a:p>
            <a:pPr algn="ctr"/>
            <a:r>
              <a:rPr lang="en-US" altLang="zh-TW" b="1" dirty="0" smtClean="0"/>
              <a:t>0 </a:t>
            </a:r>
            <a:r>
              <a:rPr lang="en-US" altLang="zh-TW" b="1" dirty="0"/>
              <a:t>6 1 0</a:t>
            </a:r>
            <a:r>
              <a:rPr lang="zh-TW" altLang="en-US" b="1" dirty="0"/>
              <a:t>豪雨事件累計疏散撤離、收容</a:t>
            </a:r>
            <a:r>
              <a:rPr lang="zh-TW" altLang="en-US" b="1" dirty="0" smtClean="0"/>
              <a:t>人次統計圖</a:t>
            </a:r>
            <a:r>
              <a:rPr lang="zh-TW" altLang="en-US" b="1" dirty="0"/>
              <a:t>。</a:t>
            </a:r>
          </a:p>
        </p:txBody>
      </p:sp>
    </p:spTree>
    <p:extLst>
      <p:ext uri="{BB962C8B-B14F-4D97-AF65-F5344CB8AC3E}">
        <p14:creationId xmlns:p14="http://schemas.microsoft.com/office/powerpoint/2010/main" val="286389453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避難收容場所規劃</a:t>
            </a:r>
            <a:endParaRPr lang="zh-TW" altLang="en-US" dirty="0"/>
          </a:p>
        </p:txBody>
      </p:sp>
      <p:sp>
        <p:nvSpPr>
          <p:cNvPr id="5" name="文字版面配置區 4"/>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677409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避難收容場所開設與管理</a:t>
            </a:r>
            <a:endParaRPr lang="zh-TW" altLang="en-US" dirty="0"/>
          </a:p>
        </p:txBody>
      </p:sp>
      <p:sp>
        <p:nvSpPr>
          <p:cNvPr id="14" name="內容版面配置區 13"/>
          <p:cNvSpPr>
            <a:spLocks noGrp="1"/>
          </p:cNvSpPr>
          <p:nvPr>
            <p:ph idx="1"/>
          </p:nvPr>
        </p:nvSpPr>
        <p:spPr/>
        <p:txBody>
          <a:bodyPr>
            <a:normAutofit fontScale="92500" lnSpcReduction="20000"/>
          </a:bodyPr>
          <a:lstStyle/>
          <a:p>
            <a:r>
              <a:rPr lang="zh-TW" altLang="en-US" dirty="0"/>
              <a:t>災民類型</a:t>
            </a:r>
            <a:endParaRPr lang="en-US" altLang="zh-TW" dirty="0"/>
          </a:p>
          <a:p>
            <a:pPr lvl="1"/>
            <a:r>
              <a:rPr lang="zh-TW" altLang="en-US" dirty="0"/>
              <a:t>因原本之住所受災</a:t>
            </a:r>
            <a:endParaRPr lang="en-US" altLang="zh-TW" dirty="0"/>
          </a:p>
          <a:p>
            <a:pPr lvl="1"/>
            <a:r>
              <a:rPr lang="zh-TW" altLang="en-US" dirty="0"/>
              <a:t>因疏散命令有家歸不得</a:t>
            </a:r>
            <a:endParaRPr lang="en-US" altLang="zh-TW" dirty="0"/>
          </a:p>
          <a:p>
            <a:pPr lvl="1"/>
            <a:r>
              <a:rPr lang="zh-TW" altLang="en-US" dirty="0"/>
              <a:t>因餘震二次災害而不敢回家居住</a:t>
            </a:r>
            <a:endParaRPr lang="en-US" altLang="zh-TW" dirty="0"/>
          </a:p>
          <a:p>
            <a:r>
              <a:rPr lang="zh-TW" altLang="en-US" dirty="0"/>
              <a:t>通常災民的安置依發生時間來鄉分可分為</a:t>
            </a:r>
            <a:endParaRPr lang="en-US" altLang="zh-TW" dirty="0"/>
          </a:p>
          <a:p>
            <a:pPr lvl="1"/>
            <a:r>
              <a:rPr lang="zh-TW" altLang="en-US" dirty="0"/>
              <a:t>緊急避難所 </a:t>
            </a:r>
            <a:r>
              <a:rPr lang="en-US" altLang="zh-TW" dirty="0"/>
              <a:t>(Emergency Shelter)</a:t>
            </a:r>
          </a:p>
          <a:p>
            <a:pPr lvl="1"/>
            <a:r>
              <a:rPr lang="zh-TW" altLang="en-US" dirty="0"/>
              <a:t>臨時避難所 </a:t>
            </a:r>
            <a:r>
              <a:rPr lang="en-US" altLang="zh-TW" dirty="0"/>
              <a:t>(Temporary Shelter)</a:t>
            </a:r>
            <a:r>
              <a:rPr lang="zh-TW" altLang="en-US" dirty="0"/>
              <a:t>：收容所</a:t>
            </a:r>
            <a:endParaRPr lang="en-US" altLang="zh-TW" dirty="0"/>
          </a:p>
          <a:p>
            <a:pPr lvl="1"/>
            <a:r>
              <a:rPr lang="zh-TW" altLang="en-US" dirty="0"/>
              <a:t>臨時性住屋 </a:t>
            </a:r>
            <a:r>
              <a:rPr lang="en-US" altLang="zh-TW" dirty="0"/>
              <a:t>(Temporary Housing)</a:t>
            </a:r>
            <a:r>
              <a:rPr lang="zh-TW" altLang="en-US" dirty="0"/>
              <a:t>：組合屋</a:t>
            </a:r>
            <a:r>
              <a:rPr lang="en-US" altLang="zh-TW" dirty="0"/>
              <a:t>/</a:t>
            </a:r>
            <a:r>
              <a:rPr lang="zh-TW" altLang="en-US" dirty="0"/>
              <a:t>中繼屋</a:t>
            </a:r>
            <a:endParaRPr lang="en-US" altLang="zh-TW" dirty="0"/>
          </a:p>
          <a:p>
            <a:r>
              <a:rPr lang="zh-TW" altLang="en-US" dirty="0"/>
              <a:t>緊急避難所是災害發生後供民眾躲避之據點</a:t>
            </a:r>
            <a:endParaRPr lang="en-US" altLang="zh-TW" dirty="0"/>
          </a:p>
          <a:p>
            <a:pPr lvl="1"/>
            <a:r>
              <a:rPr lang="zh-TW" altLang="en-US" dirty="0"/>
              <a:t>可能是搭了棚子的醫療站，甚至只是空無一物的空曠地</a:t>
            </a:r>
            <a:endParaRPr lang="en-US" altLang="zh-TW" dirty="0"/>
          </a:p>
          <a:p>
            <a:pPr lvl="1"/>
            <a:r>
              <a:rPr lang="zh-TW" altLang="en-US" dirty="0"/>
              <a:t>如地震發生後，災民緊急跑到空曠處避難。因此災民在緊急避難的時間可能僅數分鐘至數天不等</a:t>
            </a:r>
            <a:endParaRPr lang="en-US" altLang="zh-TW" dirty="0"/>
          </a:p>
          <a:p>
            <a:r>
              <a:rPr lang="zh-TW" altLang="en-US" dirty="0"/>
              <a:t>政府通常利用公共建築 </a:t>
            </a:r>
            <a:r>
              <a:rPr lang="en-US" altLang="zh-TW" dirty="0"/>
              <a:t>(</a:t>
            </a:r>
            <a:r>
              <a:rPr lang="zh-TW" altLang="en-US" dirty="0"/>
              <a:t>如學校與體育館</a:t>
            </a:r>
            <a:r>
              <a:rPr lang="en-US" altLang="zh-TW" dirty="0"/>
              <a:t>)</a:t>
            </a:r>
            <a:r>
              <a:rPr lang="zh-TW" altLang="en-US" dirty="0"/>
              <a:t>提供住宿、飲食及醫療作為臨時性的避難安置災民</a:t>
            </a:r>
            <a:endParaRPr lang="en-US" altLang="zh-TW" dirty="0"/>
          </a:p>
          <a:p>
            <a:pPr lvl="1"/>
            <a:r>
              <a:rPr lang="zh-TW" altLang="en-US" dirty="0"/>
              <a:t>如</a:t>
            </a:r>
            <a:r>
              <a:rPr lang="en-US" altLang="zh-TW" dirty="0"/>
              <a:t>921</a:t>
            </a:r>
            <a:r>
              <a:rPr lang="zh-TW" altLang="en-US" dirty="0"/>
              <a:t>地震後，許多人不敢住在建物內，於公園或學校操場等開放空間搭設帳蓬。災民留在臨時收容所的時間可能從數天至數週不等</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r>
              <a:rPr lang="en-US" altLang="zh-TW" smtClean="0"/>
              <a:t>〔</a:t>
            </a:r>
            <a:fld id="{73DA0BB7-265A-403C-9275-D587AB510EDC}" type="slidenum">
              <a:rPr lang="zh-TW" altLang="en-US" smtClean="0"/>
              <a:pPr/>
              <a:t>98</a:t>
            </a:fld>
            <a:r>
              <a:rPr lang="en-US" altLang="zh-TW" smtClean="0"/>
              <a:t>〕</a:t>
            </a:r>
            <a:endParaRPr lang="zh-TW" altLang="en-US" dirty="0"/>
          </a:p>
        </p:txBody>
      </p:sp>
    </p:spTree>
    <p:extLst>
      <p:ext uri="{BB962C8B-B14F-4D97-AF65-F5344CB8AC3E}">
        <p14:creationId xmlns:p14="http://schemas.microsoft.com/office/powerpoint/2010/main" val="159474367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避難收容場所開設與管理</a:t>
            </a:r>
          </a:p>
        </p:txBody>
      </p:sp>
      <p:sp>
        <p:nvSpPr>
          <p:cNvPr id="3" name="內容版面配置區 2"/>
          <p:cNvSpPr>
            <a:spLocks noGrp="1"/>
          </p:cNvSpPr>
          <p:nvPr>
            <p:ph idx="1"/>
          </p:nvPr>
        </p:nvSpPr>
        <p:spPr/>
        <p:txBody>
          <a:bodyPr>
            <a:noAutofit/>
          </a:bodyPr>
          <a:lstStyle/>
          <a:p>
            <a:pPr>
              <a:spcBef>
                <a:spcPts val="0"/>
              </a:spcBef>
            </a:pPr>
            <a:r>
              <a:rPr lang="zh-TW" altLang="zh-TW" sz="1800" dirty="0" smtClean="0"/>
              <a:t>通常</a:t>
            </a:r>
            <a:r>
              <a:rPr lang="zh-TW" altLang="zh-TW" sz="1800" dirty="0"/>
              <a:t>災民的安置與前述的</a:t>
            </a:r>
            <a:r>
              <a:rPr lang="zh-TW" altLang="zh-TW" sz="1800" dirty="0">
                <a:solidFill>
                  <a:srgbClr val="FF0066"/>
                </a:solidFill>
              </a:rPr>
              <a:t>疏散避難</a:t>
            </a:r>
            <a:r>
              <a:rPr lang="zh-TW" altLang="zh-TW" sz="1800" dirty="0"/>
              <a:t>、</a:t>
            </a:r>
            <a:r>
              <a:rPr lang="zh-TW" altLang="zh-TW" sz="1800" dirty="0">
                <a:solidFill>
                  <a:srgbClr val="FF0066"/>
                </a:solidFill>
              </a:rPr>
              <a:t>搜救</a:t>
            </a:r>
            <a:r>
              <a:rPr lang="zh-TW" altLang="zh-TW" sz="1800" dirty="0"/>
              <a:t>及緊急醫療行動</a:t>
            </a:r>
            <a:r>
              <a:rPr lang="zh-TW" altLang="zh-TW" sz="1800" dirty="0" smtClean="0"/>
              <a:t>有關</a:t>
            </a:r>
            <a:endParaRPr lang="zh-TW" altLang="zh-TW" sz="1800" dirty="0"/>
          </a:p>
          <a:p>
            <a:pPr>
              <a:spcBef>
                <a:spcPts val="0"/>
              </a:spcBef>
            </a:pPr>
            <a:r>
              <a:rPr lang="zh-TW" altLang="zh-TW" sz="1800" dirty="0"/>
              <a:t>避難之開設必須調查</a:t>
            </a:r>
            <a:r>
              <a:rPr lang="zh-TW" altLang="zh-TW" sz="1800" dirty="0">
                <a:solidFill>
                  <a:srgbClr val="FF0066"/>
                </a:solidFill>
              </a:rPr>
              <a:t>安置的人數</a:t>
            </a:r>
            <a:r>
              <a:rPr lang="zh-TW" altLang="zh-TW" sz="1800" dirty="0"/>
              <a:t>及其</a:t>
            </a:r>
            <a:r>
              <a:rPr lang="zh-TW" altLang="zh-TW" sz="1800" dirty="0">
                <a:solidFill>
                  <a:srgbClr val="FF0066"/>
                </a:solidFill>
              </a:rPr>
              <a:t>背景</a:t>
            </a:r>
            <a:r>
              <a:rPr lang="zh-TW" altLang="zh-TW" sz="1800" dirty="0"/>
              <a:t>，並進一步考量收容所的開設</a:t>
            </a:r>
            <a:r>
              <a:rPr lang="zh-TW" altLang="zh-TW" sz="1800" dirty="0">
                <a:solidFill>
                  <a:srgbClr val="FF0066"/>
                </a:solidFill>
              </a:rPr>
              <a:t>數量</a:t>
            </a:r>
            <a:r>
              <a:rPr lang="zh-TW" altLang="zh-TW" sz="1800" dirty="0"/>
              <a:t>與</a:t>
            </a:r>
            <a:r>
              <a:rPr lang="zh-TW" altLang="zh-TW" sz="1800" dirty="0" smtClean="0">
                <a:solidFill>
                  <a:srgbClr val="FF0066"/>
                </a:solidFill>
              </a:rPr>
              <a:t>位置</a:t>
            </a:r>
            <a:endParaRPr lang="zh-TW" altLang="zh-TW" sz="1800" dirty="0">
              <a:solidFill>
                <a:srgbClr val="FF0066"/>
              </a:solidFill>
            </a:endParaRPr>
          </a:p>
          <a:p>
            <a:pPr>
              <a:spcBef>
                <a:spcPts val="0"/>
              </a:spcBef>
            </a:pPr>
            <a:r>
              <a:rPr lang="zh-TW" altLang="zh-TW" sz="1800" dirty="0"/>
              <a:t>避難所之</a:t>
            </a:r>
            <a:r>
              <a:rPr lang="zh-TW" altLang="zh-TW" sz="1800" dirty="0" smtClean="0"/>
              <a:t>開設</a:t>
            </a:r>
            <a:endParaRPr lang="zh-TW" altLang="zh-TW" sz="1800" dirty="0"/>
          </a:p>
          <a:p>
            <a:pPr lvl="1">
              <a:spcBef>
                <a:spcPts val="0"/>
              </a:spcBef>
            </a:pPr>
            <a:r>
              <a:rPr lang="zh-TW" altLang="zh-TW" sz="1600" dirty="0"/>
              <a:t>台灣：通常由政府的</a:t>
            </a:r>
            <a:r>
              <a:rPr lang="zh-TW" altLang="zh-TW" sz="1600" dirty="0">
                <a:solidFill>
                  <a:srgbClr val="FF0066"/>
                </a:solidFill>
              </a:rPr>
              <a:t>社會福利單位主導</a:t>
            </a:r>
            <a:r>
              <a:rPr lang="zh-TW" altLang="zh-TW" sz="1600" dirty="0"/>
              <a:t>，</a:t>
            </a:r>
            <a:r>
              <a:rPr lang="zh-TW" altLang="zh-TW" sz="1600" dirty="0">
                <a:solidFill>
                  <a:srgbClr val="FF0066"/>
                </a:solidFill>
              </a:rPr>
              <a:t>民間慈善組織</a:t>
            </a:r>
            <a:r>
              <a:rPr lang="zh-TW" altLang="zh-TW" sz="1600" dirty="0" smtClean="0">
                <a:solidFill>
                  <a:srgbClr val="FF0066"/>
                </a:solidFill>
              </a:rPr>
              <a:t>支援</a:t>
            </a:r>
            <a:endParaRPr lang="zh-TW" altLang="zh-TW" sz="1600" dirty="0">
              <a:solidFill>
                <a:srgbClr val="FF0066"/>
              </a:solidFill>
            </a:endParaRPr>
          </a:p>
          <a:p>
            <a:pPr lvl="1">
              <a:spcBef>
                <a:spcPts val="0"/>
              </a:spcBef>
            </a:pPr>
            <a:r>
              <a:rPr lang="zh-TW" altLang="zh-TW" sz="1600" dirty="0"/>
              <a:t>美國：避難所統一由紅十字會</a:t>
            </a:r>
            <a:r>
              <a:rPr lang="zh-TW" altLang="zh-TW" sz="1600" dirty="0" smtClean="0"/>
              <a:t>開設</a:t>
            </a:r>
            <a:endParaRPr lang="en-US" altLang="zh-TW" sz="1600" dirty="0" smtClean="0"/>
          </a:p>
          <a:p>
            <a:pPr lvl="1">
              <a:spcBef>
                <a:spcPts val="0"/>
              </a:spcBef>
            </a:pPr>
            <a:endParaRPr lang="en-US" altLang="zh-TW" sz="1600" dirty="0" smtClean="0"/>
          </a:p>
          <a:p>
            <a:pPr>
              <a:spcBef>
                <a:spcPts val="0"/>
              </a:spcBef>
            </a:pPr>
            <a:r>
              <a:rPr lang="zh-TW" altLang="en-US" sz="1800" dirty="0"/>
              <a:t>避難所開設後的管理，</a:t>
            </a:r>
            <a:r>
              <a:rPr lang="zh-TW" altLang="en-US" sz="1800" dirty="0" smtClean="0"/>
              <a:t>至少考慮的問題</a:t>
            </a:r>
            <a:endParaRPr lang="en-US" altLang="zh-TW" sz="1800" dirty="0"/>
          </a:p>
          <a:p>
            <a:pPr lvl="1">
              <a:spcBef>
                <a:spcPts val="0"/>
              </a:spcBef>
            </a:pPr>
            <a:r>
              <a:rPr lang="zh-TW" altLang="en-US" sz="1600" dirty="0" smtClean="0"/>
              <a:t>食</a:t>
            </a:r>
            <a:endParaRPr lang="en-US" altLang="zh-TW" sz="1600" dirty="0"/>
          </a:p>
          <a:p>
            <a:pPr lvl="2">
              <a:spcBef>
                <a:spcPts val="0"/>
              </a:spcBef>
            </a:pPr>
            <a:r>
              <a:rPr lang="zh-TW" altLang="en-US" sz="1400" dirty="0" smtClean="0"/>
              <a:t>災民</a:t>
            </a:r>
            <a:r>
              <a:rPr lang="zh-TW" altLang="en-US" sz="1400" dirty="0"/>
              <a:t>的三餐如何準備？外送？或在避難所內開伙？素食？</a:t>
            </a:r>
            <a:endParaRPr lang="en-US" altLang="zh-TW" sz="1400" dirty="0"/>
          </a:p>
          <a:p>
            <a:pPr lvl="1">
              <a:spcBef>
                <a:spcPts val="0"/>
              </a:spcBef>
            </a:pPr>
            <a:r>
              <a:rPr lang="zh-TW" altLang="en-US" sz="1600" dirty="0" smtClean="0"/>
              <a:t>衣</a:t>
            </a:r>
            <a:endParaRPr lang="en-US" altLang="zh-TW" sz="1600" dirty="0"/>
          </a:p>
          <a:p>
            <a:pPr lvl="2">
              <a:spcBef>
                <a:spcPts val="0"/>
              </a:spcBef>
            </a:pPr>
            <a:r>
              <a:rPr lang="zh-TW" altLang="en-US" sz="1400" dirty="0" smtClean="0"/>
              <a:t>由</a:t>
            </a:r>
            <a:r>
              <a:rPr lang="zh-TW" altLang="en-US" sz="1400" dirty="0"/>
              <a:t>誰提供？是否有特殊需求，例如尿片？</a:t>
            </a:r>
            <a:endParaRPr lang="en-US" altLang="zh-TW" sz="1400" dirty="0"/>
          </a:p>
          <a:p>
            <a:pPr lvl="1">
              <a:spcBef>
                <a:spcPts val="0"/>
              </a:spcBef>
            </a:pPr>
            <a:r>
              <a:rPr lang="zh-TW" altLang="en-US" sz="1600" dirty="0" smtClean="0"/>
              <a:t>住</a:t>
            </a:r>
            <a:endParaRPr lang="en-US" altLang="zh-TW" sz="1600" dirty="0"/>
          </a:p>
          <a:p>
            <a:pPr lvl="2">
              <a:spcBef>
                <a:spcPts val="0"/>
              </a:spcBef>
            </a:pPr>
            <a:r>
              <a:rPr lang="zh-TW" altLang="en-US" sz="1400" dirty="0" smtClean="0"/>
              <a:t>收容所</a:t>
            </a:r>
            <a:r>
              <a:rPr lang="zh-TW" altLang="en-US" sz="1400" dirty="0"/>
              <a:t>睡覺空間如何分配？有盥洗設備嗎？寵物可以進駐收容所嗎</a:t>
            </a:r>
            <a:r>
              <a:rPr lang="zh-TW" altLang="en-US" sz="1400" dirty="0" smtClean="0"/>
              <a:t>？找不到</a:t>
            </a:r>
            <a:r>
              <a:rPr lang="zh-TW" altLang="en-US" sz="1400" dirty="0"/>
              <a:t>父母的孩童由誰看護？</a:t>
            </a:r>
            <a:endParaRPr lang="en-US" altLang="zh-TW" sz="1400" dirty="0"/>
          </a:p>
          <a:p>
            <a:pPr lvl="1">
              <a:spcBef>
                <a:spcPts val="0"/>
              </a:spcBef>
            </a:pPr>
            <a:r>
              <a:rPr lang="zh-TW" altLang="en-US" sz="1600" dirty="0" smtClean="0"/>
              <a:t>醫療</a:t>
            </a:r>
            <a:endParaRPr lang="en-US" altLang="zh-TW" sz="1600" dirty="0"/>
          </a:p>
          <a:p>
            <a:pPr lvl="2">
              <a:spcBef>
                <a:spcPts val="0"/>
              </a:spcBef>
            </a:pPr>
            <a:r>
              <a:rPr lang="zh-TW" altLang="en-US" sz="1400" dirty="0" smtClean="0"/>
              <a:t>慢性</a:t>
            </a:r>
            <a:r>
              <a:rPr lang="zh-TW" altLang="en-US" sz="1400" dirty="0"/>
              <a:t>病患的處理？需有醫療人員進駐嗎？</a:t>
            </a:r>
            <a:endParaRPr lang="en-US" altLang="zh-TW" sz="1400" dirty="0"/>
          </a:p>
          <a:p>
            <a:pPr lvl="1">
              <a:spcBef>
                <a:spcPts val="0"/>
              </a:spcBef>
            </a:pPr>
            <a:r>
              <a:rPr lang="zh-TW" altLang="en-US" sz="1600" dirty="0" smtClean="0"/>
              <a:t>通訊</a:t>
            </a:r>
            <a:endParaRPr lang="en-US" altLang="zh-TW" sz="1600" dirty="0"/>
          </a:p>
          <a:p>
            <a:pPr lvl="2">
              <a:spcBef>
                <a:spcPts val="0"/>
              </a:spcBef>
            </a:pPr>
            <a:r>
              <a:rPr lang="zh-TW" altLang="en-US" sz="1400" dirty="0" smtClean="0"/>
              <a:t>災民</a:t>
            </a:r>
            <a:r>
              <a:rPr lang="zh-TW" altLang="en-US" sz="1400" dirty="0"/>
              <a:t>的親朋好友要如何找尋災民？災民如何對外聯繫？</a:t>
            </a:r>
          </a:p>
          <a:p>
            <a:pPr>
              <a:spcBef>
                <a:spcPts val="0"/>
              </a:spcBef>
            </a:pPr>
            <a:endParaRPr lang="zh-TW" altLang="en-US" sz="1800" dirty="0"/>
          </a:p>
          <a:p>
            <a:pPr>
              <a:spcBef>
                <a:spcPts val="0"/>
              </a:spcBef>
            </a:pPr>
            <a:endParaRPr lang="zh-TW" altLang="zh-TW" sz="1800" dirty="0"/>
          </a:p>
          <a:p>
            <a:pPr>
              <a:spcBef>
                <a:spcPts val="0"/>
              </a:spcBef>
            </a:pPr>
            <a:endParaRPr lang="zh-TW" altLang="en-US" sz="1800" dirty="0"/>
          </a:p>
        </p:txBody>
      </p:sp>
      <p:sp>
        <p:nvSpPr>
          <p:cNvPr id="4" name="投影片編號版面配置區 3"/>
          <p:cNvSpPr>
            <a:spLocks noGrp="1"/>
          </p:cNvSpPr>
          <p:nvPr>
            <p:ph type="sldNum" sz="quarter" idx="12"/>
          </p:nvPr>
        </p:nvSpPr>
        <p:spPr/>
        <p:txBody>
          <a:bodyPr/>
          <a:lstStyle/>
          <a:p>
            <a:r>
              <a:rPr lang="en-US" altLang="zh-TW" sz="1000" smtClean="0"/>
              <a:t>〔</a:t>
            </a:r>
            <a:fld id="{73DA0BB7-265A-403C-9275-D587AB510EDC}" type="slidenum">
              <a:rPr lang="zh-TW" altLang="en-US" smtClean="0"/>
              <a:pPr/>
              <a:t>99</a:t>
            </a:fld>
            <a:r>
              <a:rPr lang="en-US" altLang="zh-TW" sz="1000" smtClean="0"/>
              <a:t>〕</a:t>
            </a:r>
            <a:endParaRPr lang="zh-TW" altLang="en-US" sz="1000" dirty="0"/>
          </a:p>
        </p:txBody>
      </p:sp>
    </p:spTree>
    <p:extLst>
      <p:ext uri="{BB962C8B-B14F-4D97-AF65-F5344CB8AC3E}">
        <p14:creationId xmlns:p14="http://schemas.microsoft.com/office/powerpoint/2010/main" val="346929980"/>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NHRDqqfSBn57oHO3LqrDuk"/>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清晰度">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古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度">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8922</TotalTime>
  <Words>8521</Words>
  <Application>Microsoft Office PowerPoint</Application>
  <PresentationFormat>如螢幕大小 (4:3)</PresentationFormat>
  <Paragraphs>1542</Paragraphs>
  <Slides>116</Slides>
  <Notes>16</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116</vt:i4>
      </vt:variant>
    </vt:vector>
  </HeadingPairs>
  <TitlesOfParts>
    <vt:vector size="118" baseType="lpstr">
      <vt:lpstr>清晰度</vt:lpstr>
      <vt:lpstr>Document</vt:lpstr>
      <vt:lpstr>防災資源整合與應用- 校園與社區合作</vt:lpstr>
      <vt:lpstr>PowerPoint 簡報</vt:lpstr>
      <vt:lpstr>PowerPoint 簡報</vt:lpstr>
      <vt:lpstr>災害管理各階段的內涵</vt:lpstr>
      <vt:lpstr>校園可扮演或應扮演之角色</vt:lpstr>
      <vt:lpstr>PowerPoint 簡報</vt:lpstr>
      <vt:lpstr>以校園為中心的社區防災</vt:lpstr>
      <vt:lpstr>基本工作</vt:lpstr>
      <vt:lpstr>基本工作</vt:lpstr>
      <vt:lpstr>結合的目標:共同建構自主防災的家園</vt:lpstr>
      <vt:lpstr>推動防災校園基地第一步</vt:lpstr>
      <vt:lpstr>推動防災校園基地步驟</vt:lpstr>
      <vt:lpstr>建立學校與社區合作模式</vt:lpstr>
      <vt:lpstr>PowerPoint 簡報</vt:lpstr>
      <vt:lpstr>啟蒙與啟動</vt:lpstr>
      <vt:lpstr>社區環境踏查</vt:lpstr>
      <vt:lpstr>PowerPoint 簡報</vt:lpstr>
      <vt:lpstr>社區環境調查</vt:lpstr>
      <vt:lpstr>PowerPoint 簡報</vt:lpstr>
      <vt:lpstr>PowerPoint 簡報</vt:lpstr>
      <vt:lpstr>社區保全對象調查</vt:lpstr>
      <vt:lpstr>社區資源調查</vt:lpstr>
      <vt:lpstr>PowerPoint 簡報</vt:lpstr>
      <vt:lpstr>防災對策研擬</vt:lpstr>
      <vt:lpstr>PowerPoint 簡報</vt:lpstr>
      <vt:lpstr>建立防災校園基地防救災組織</vt:lpstr>
      <vt:lpstr>其他建議工作</vt:lpstr>
      <vt:lpstr>圖說摺頁或防災卡的共同製作</vt:lpstr>
      <vt:lpstr>配合社區防救災、救護訓練與演習</vt:lpstr>
      <vt:lpstr>PowerPoint 簡報</vt:lpstr>
      <vt:lpstr> </vt:lpstr>
      <vt:lpstr>PowerPoint 簡報</vt:lpstr>
      <vt:lpstr>東日本大震災後學校教育的改進</vt:lpstr>
      <vt:lpstr>東日本大震災後學校教育的改進（續）</vt:lpstr>
      <vt:lpstr>東日本大震災後學校教育的改進（續）</vt:lpstr>
      <vt:lpstr>21世紀學校教育要培育的資質、能力、技能</vt:lpstr>
      <vt:lpstr>「学習指導要領」</vt:lpstr>
      <vt:lpstr>「生きる力」</vt:lpstr>
      <vt:lpstr>PowerPoint 簡報</vt:lpstr>
      <vt:lpstr>「生きる力」與防災教育相關的重點</vt:lpstr>
      <vt:lpstr>PowerPoint 簡報</vt:lpstr>
      <vt:lpstr>防災教育重點</vt:lpstr>
      <vt:lpstr>PowerPoint 簡報</vt:lpstr>
      <vt:lpstr>PowerPoint 簡報</vt:lpstr>
      <vt:lpstr>たとえ数秒前に聞いたとしても、ここまでの導入効果が出ています！</vt:lpstr>
      <vt:lpstr>PowerPoint 簡報</vt:lpstr>
      <vt:lpstr>PowerPoint 簡報</vt:lpstr>
      <vt:lpstr>PowerPoint 簡報</vt:lpstr>
      <vt:lpstr>PowerPoint 簡報</vt:lpstr>
      <vt:lpstr>PowerPoint 簡報</vt:lpstr>
      <vt:lpstr>PowerPoint 簡報</vt:lpstr>
      <vt:lpstr>地震防災教育內涵（東京都教育委員會，2005）</vt:lpstr>
      <vt:lpstr>學校防災訓練內容</vt:lpstr>
      <vt:lpstr>災害發生時應變行動的優先順序</vt:lpstr>
      <vt:lpstr>災害規模較大時</vt:lpstr>
      <vt:lpstr>部分建物受損或教室內受損嚴重時</vt:lpstr>
      <vt:lpstr>教職員工平時的防災訓練</vt:lpstr>
      <vt:lpstr>災害疏散避難與演練規劃</vt:lpstr>
      <vt:lpstr>PowerPoint 簡報</vt:lpstr>
      <vt:lpstr>PowerPoint 簡報</vt:lpstr>
      <vt:lpstr>從鄉鎮市區和社區的角度來看資源與合作</vt:lpstr>
      <vt:lpstr>PowerPoint 簡報</vt:lpstr>
      <vt:lpstr>鄉鎮市區之角色與任務</vt:lpstr>
      <vt:lpstr>鄉鎮市公所應變主要任務</vt:lpstr>
      <vt:lpstr>PowerPoint 簡報</vt:lpstr>
      <vt:lpstr>弱勢族群(需援護)建立清冊及預先疏散撤離</vt:lpstr>
      <vt:lpstr>PowerPoint 簡報</vt:lpstr>
      <vt:lpstr>弱勢預先撤離－後續作業少壓力</vt:lpstr>
      <vt:lpstr>PowerPoint 簡報</vt:lpstr>
      <vt:lpstr>水災及土石流災害安全警戒防護標準比較表</vt:lpstr>
      <vt:lpstr>PowerPoint 簡報</vt:lpstr>
      <vt:lpstr>水災疏散撤離作業－中央與地方權責分工</vt:lpstr>
      <vt:lpstr>水災疏散撤離作業－中央與地方權責分工</vt:lpstr>
      <vt:lpstr>水災疏散撤離作業－啟動時機</vt:lpstr>
      <vt:lpstr>水災疏散撤離作業－啟動時機</vt:lpstr>
      <vt:lpstr>PowerPoint 簡報</vt:lpstr>
      <vt:lpstr>PowerPoint 簡報</vt:lpstr>
      <vt:lpstr>PowerPoint 簡報</vt:lpstr>
      <vt:lpstr>阪神淡路大地震狀況</vt:lpstr>
      <vt:lpstr>PowerPoint 簡報</vt:lpstr>
      <vt:lpstr>PowerPoint 簡報</vt:lpstr>
      <vt:lpstr>PowerPoint 簡報</vt:lpstr>
      <vt:lpstr>PowerPoint 簡報</vt:lpstr>
      <vt:lpstr>PowerPoint 簡報</vt:lpstr>
      <vt:lpstr>災害應變之疏散與避難</vt:lpstr>
      <vt:lpstr>土石流之疏散避難規劃</vt:lpstr>
      <vt:lpstr>土石流警戒與發布標準</vt:lpstr>
      <vt:lpstr>土石流之疏散避難規劃</vt:lpstr>
      <vt:lpstr>颱洪災害之疏散避難規劃</vt:lpstr>
      <vt:lpstr>PowerPoint 簡報</vt:lpstr>
      <vt:lpstr>水災及土石流災害安全警戒防護標準比較表</vt:lpstr>
      <vt:lpstr>2011中央災害應變中心運作</vt:lpstr>
      <vt:lpstr>蘇拉颱風累計疏散撤離、收容人次統計</vt:lpstr>
      <vt:lpstr>PowerPoint 簡報</vt:lpstr>
      <vt:lpstr>PowerPoint 簡報</vt:lpstr>
      <vt:lpstr>PowerPoint 簡報</vt:lpstr>
      <vt:lpstr>避難收容場所規劃</vt:lpstr>
      <vt:lpstr>避難收容場所開設與管理</vt:lpstr>
      <vt:lpstr>避難收容場所開設與管理</vt:lpstr>
      <vt:lpstr>避難收容場所管理重點</vt:lpstr>
      <vt:lpstr>PowerPoint 簡報</vt:lpstr>
      <vt:lpstr>避難收容場所規劃</vt:lpstr>
      <vt:lpstr>避難收容場所開設的機會</vt:lpstr>
      <vt:lpstr>PowerPoint 簡報</vt:lpstr>
      <vt:lpstr>PowerPoint 簡報</vt:lpstr>
      <vt:lpstr>PowerPoint 簡報</vt:lpstr>
      <vt:lpstr>PowerPoint 簡報</vt:lpstr>
      <vt:lpstr>PowerPoint 簡報</vt:lpstr>
      <vt:lpstr>PowerPoint 簡報</vt:lpstr>
      <vt:lpstr>PowerPoint 簡報</vt:lpstr>
      <vt:lpstr>校園與社區防災結合之案例</vt:lpstr>
      <vt:lpstr>PowerPoint 簡報</vt:lpstr>
      <vt:lpstr>結論</vt:lpstr>
      <vt:lpstr>PowerPoint 簡報</vt:lpstr>
      <vt:lpstr>相關的「防災」網站資料蒐集</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水患自主防災社區</dc:title>
  <dc:creator>北區推動服務團</dc:creator>
  <cp:lastModifiedBy>User</cp:lastModifiedBy>
  <cp:revision>1227</cp:revision>
  <cp:lastPrinted>2013-03-06T02:54:34Z</cp:lastPrinted>
  <dcterms:created xsi:type="dcterms:W3CDTF">2011-07-13T07:56:08Z</dcterms:created>
  <dcterms:modified xsi:type="dcterms:W3CDTF">2014-06-25T23:48:38Z</dcterms:modified>
</cp:coreProperties>
</file>